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27"/>
  </p:notesMasterIdLst>
  <p:handoutMasterIdLst>
    <p:handoutMasterId r:id="rId28"/>
  </p:handoutMasterIdLst>
  <p:sldIdLst>
    <p:sldId id="256" r:id="rId3"/>
    <p:sldId id="275" r:id="rId4"/>
    <p:sldId id="276" r:id="rId5"/>
    <p:sldId id="289" r:id="rId6"/>
    <p:sldId id="277" r:id="rId7"/>
    <p:sldId id="278" r:id="rId8"/>
    <p:sldId id="290" r:id="rId9"/>
    <p:sldId id="279" r:id="rId10"/>
    <p:sldId id="280" r:id="rId11"/>
    <p:sldId id="281" r:id="rId12"/>
    <p:sldId id="282" r:id="rId13"/>
    <p:sldId id="283" r:id="rId14"/>
    <p:sldId id="286" r:id="rId15"/>
    <p:sldId id="284" r:id="rId16"/>
    <p:sldId id="287" r:id="rId17"/>
    <p:sldId id="285" r:id="rId18"/>
    <p:sldId id="288" r:id="rId19"/>
    <p:sldId id="274" r:id="rId20"/>
    <p:sldId id="265" r:id="rId21"/>
    <p:sldId id="267" r:id="rId22"/>
    <p:sldId id="268" r:id="rId23"/>
    <p:sldId id="271" r:id="rId24"/>
    <p:sldId id="272" r:id="rId25"/>
    <p:sldId id="273" r:id="rId26"/>
  </p:sldIdLst>
  <p:sldSz cx="9144000" cy="6858000" type="screen4x3"/>
  <p:notesSz cx="6797675" cy="9928225"/>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000F"/>
    <a:srgbClr val="FF0011"/>
    <a:srgbClr val="A6DDFD"/>
    <a:srgbClr val="D2EEFE"/>
    <a:srgbClr val="20AAFB"/>
    <a:srgbClr val="BBE1F5"/>
    <a:srgbClr val="000066"/>
    <a:srgbClr val="63C4F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391" autoAdjust="0"/>
  </p:normalViewPr>
  <p:slideViewPr>
    <p:cSldViewPr snapToGrid="0">
      <p:cViewPr varScale="1">
        <p:scale>
          <a:sx n="74" d="100"/>
          <a:sy n="74" d="100"/>
        </p:scale>
        <p:origin x="-2058" y="-84"/>
      </p:cViewPr>
      <p:guideLst>
        <p:guide orient="horz" pos="2160"/>
        <p:guide pos="2880"/>
      </p:guideLst>
    </p:cSldViewPr>
  </p:slideViewPr>
  <p:notesTextViewPr>
    <p:cViewPr>
      <p:scale>
        <a:sx n="100" d="100"/>
        <a:sy n="100" d="100"/>
      </p:scale>
      <p:origin x="0" y="0"/>
    </p:cViewPr>
  </p:notesTextViewPr>
  <p:notesViewPr>
    <p:cSldViewPr snapToGrid="0">
      <p:cViewPr varScale="1">
        <p:scale>
          <a:sx n="74" d="100"/>
          <a:sy n="74" d="100"/>
        </p:scale>
        <p:origin x="-3408" y="-11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defRPr sz="1200" smtClean="0"/>
            </a:lvl1pPr>
          </a:lstStyle>
          <a:p>
            <a:pPr>
              <a:defRPr/>
            </a:pPr>
            <a:endParaRPr lang="nn-NO"/>
          </a:p>
        </p:txBody>
      </p:sp>
      <p:sp>
        <p:nvSpPr>
          <p:cNvPr id="10243" name="Rectangle 3"/>
          <p:cNvSpPr>
            <a:spLocks noGrp="1" noChangeArrowheads="1"/>
          </p:cNvSpPr>
          <p:nvPr>
            <p:ph type="dt" sz="quarter" idx="1"/>
          </p:nvPr>
        </p:nvSpPr>
        <p:spPr bwMode="auto">
          <a:xfrm>
            <a:off x="3852537" y="0"/>
            <a:ext cx="2945139"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lgn="r">
              <a:defRPr sz="1200" smtClean="0"/>
            </a:lvl1pPr>
          </a:lstStyle>
          <a:p>
            <a:pPr>
              <a:defRPr/>
            </a:pPr>
            <a:endParaRPr lang="nn-NO"/>
          </a:p>
        </p:txBody>
      </p:sp>
      <p:sp>
        <p:nvSpPr>
          <p:cNvPr id="10244" name="Rectangle 4"/>
          <p:cNvSpPr>
            <a:spLocks noGrp="1" noChangeArrowheads="1"/>
          </p:cNvSpPr>
          <p:nvPr>
            <p:ph type="ftr" sz="quarter" idx="2"/>
          </p:nvPr>
        </p:nvSpPr>
        <p:spPr bwMode="auto">
          <a:xfrm>
            <a:off x="0" y="9430873"/>
            <a:ext cx="2945140" cy="497352"/>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defRPr sz="1200" smtClean="0"/>
            </a:lvl1pPr>
          </a:lstStyle>
          <a:p>
            <a:pPr>
              <a:defRPr/>
            </a:pPr>
            <a:endParaRPr lang="nn-NO"/>
          </a:p>
        </p:txBody>
      </p:sp>
      <p:sp>
        <p:nvSpPr>
          <p:cNvPr id="10245" name="Rectangle 5"/>
          <p:cNvSpPr>
            <a:spLocks noGrp="1" noChangeArrowheads="1"/>
          </p:cNvSpPr>
          <p:nvPr>
            <p:ph type="sldNum" sz="quarter" idx="3"/>
          </p:nvPr>
        </p:nvSpPr>
        <p:spPr bwMode="auto">
          <a:xfrm>
            <a:off x="3852537" y="9430873"/>
            <a:ext cx="2945139" cy="497352"/>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lgn="r">
              <a:defRPr sz="1200" smtClean="0"/>
            </a:lvl1pPr>
          </a:lstStyle>
          <a:p>
            <a:pPr>
              <a:defRPr/>
            </a:pPr>
            <a:fld id="{66557644-8CF8-4428-8A26-455128A7D5C4}" type="slidenum">
              <a:rPr lang="nn-NO"/>
              <a:pPr>
                <a:defRPr/>
              </a:pPr>
              <a:t>‹#›</a:t>
            </a:fld>
            <a:endParaRPr lang="nn-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defRPr sz="1200" smtClean="0"/>
            </a:lvl1pPr>
          </a:lstStyle>
          <a:p>
            <a:pPr>
              <a:defRPr/>
            </a:pPr>
            <a:endParaRPr lang="nb-NO"/>
          </a:p>
        </p:txBody>
      </p:sp>
      <p:sp>
        <p:nvSpPr>
          <p:cNvPr id="91139" name="Rectangle 3"/>
          <p:cNvSpPr>
            <a:spLocks noGrp="1" noChangeArrowheads="1"/>
          </p:cNvSpPr>
          <p:nvPr>
            <p:ph type="dt" idx="1"/>
          </p:nvPr>
        </p:nvSpPr>
        <p:spPr bwMode="auto">
          <a:xfrm>
            <a:off x="3850976" y="0"/>
            <a:ext cx="2945140" cy="497353"/>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lvl1pPr algn="r">
              <a:defRPr sz="1200" smtClean="0"/>
            </a:lvl1pPr>
          </a:lstStyle>
          <a:p>
            <a:pPr>
              <a:defRPr/>
            </a:pPr>
            <a:endParaRPr lang="nb-NO"/>
          </a:p>
        </p:txBody>
      </p:sp>
      <p:sp>
        <p:nvSpPr>
          <p:cNvPr id="6148"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p:spPr>
      </p:sp>
      <p:sp>
        <p:nvSpPr>
          <p:cNvPr id="91141" name="Rectangle 5"/>
          <p:cNvSpPr>
            <a:spLocks noGrp="1" noChangeArrowheads="1"/>
          </p:cNvSpPr>
          <p:nvPr>
            <p:ph type="body" sz="quarter" idx="3"/>
          </p:nvPr>
        </p:nvSpPr>
        <p:spPr bwMode="auto">
          <a:xfrm>
            <a:off x="679768" y="4716221"/>
            <a:ext cx="5438140" cy="4468329"/>
          </a:xfrm>
          <a:prstGeom prst="rect">
            <a:avLst/>
          </a:prstGeom>
          <a:noFill/>
          <a:ln w="9525">
            <a:noFill/>
            <a:miter lim="800000"/>
            <a:headEnd/>
            <a:tailEnd/>
          </a:ln>
          <a:effectLst/>
        </p:spPr>
        <p:txBody>
          <a:bodyPr vert="horz" wrap="square" lIns="90132" tIns="45066" rIns="90132" bIns="45066"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91142" name="Rectangle 6"/>
          <p:cNvSpPr>
            <a:spLocks noGrp="1" noChangeArrowheads="1"/>
          </p:cNvSpPr>
          <p:nvPr>
            <p:ph type="ftr" sz="quarter" idx="4"/>
          </p:nvPr>
        </p:nvSpPr>
        <p:spPr bwMode="auto">
          <a:xfrm>
            <a:off x="0" y="9429304"/>
            <a:ext cx="2945140" cy="497353"/>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defRPr sz="1200" smtClean="0"/>
            </a:lvl1pPr>
          </a:lstStyle>
          <a:p>
            <a:pPr>
              <a:defRPr/>
            </a:pPr>
            <a:endParaRPr lang="nb-NO"/>
          </a:p>
        </p:txBody>
      </p:sp>
      <p:sp>
        <p:nvSpPr>
          <p:cNvPr id="91143" name="Rectangle 7"/>
          <p:cNvSpPr>
            <a:spLocks noGrp="1" noChangeArrowheads="1"/>
          </p:cNvSpPr>
          <p:nvPr>
            <p:ph type="sldNum" sz="quarter" idx="5"/>
          </p:nvPr>
        </p:nvSpPr>
        <p:spPr bwMode="auto">
          <a:xfrm>
            <a:off x="3850976" y="9429304"/>
            <a:ext cx="2945140" cy="497353"/>
          </a:xfrm>
          <a:prstGeom prst="rect">
            <a:avLst/>
          </a:prstGeom>
          <a:noFill/>
          <a:ln w="9525">
            <a:noFill/>
            <a:miter lim="800000"/>
            <a:headEnd/>
            <a:tailEnd/>
          </a:ln>
          <a:effectLst/>
        </p:spPr>
        <p:txBody>
          <a:bodyPr vert="horz" wrap="square" lIns="90132" tIns="45066" rIns="90132" bIns="45066" numCol="1" anchor="b" anchorCtr="0" compatLnSpc="1">
            <a:prstTxWarp prst="textNoShape">
              <a:avLst/>
            </a:prstTxWarp>
          </a:bodyPr>
          <a:lstStyle>
            <a:lvl1pPr algn="r">
              <a:defRPr sz="1200" smtClean="0"/>
            </a:lvl1pPr>
          </a:lstStyle>
          <a:p>
            <a:pPr>
              <a:defRPr/>
            </a:pPr>
            <a:fld id="{876EDAC5-8DFB-4379-9D54-C485EB6999D1}" type="slidenum">
              <a:rPr lang="nb-NO"/>
              <a:pPr>
                <a:defRPr/>
              </a:pPr>
              <a:t>‹#›</a:t>
            </a:fld>
            <a:endParaRPr lang="nb-NO"/>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0AF61975-80A9-44FE-8B42-D7E86FE42076}" type="slidenum">
              <a:rPr lang="nb-NO"/>
              <a:pPr/>
              <a:t>1</a:t>
            </a:fld>
            <a:endParaRPr lang="nb-NO"/>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nb-NO"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19</a:t>
            </a:fld>
            <a:endParaRPr lang="nb-NO"/>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903288" y="742950"/>
            <a:ext cx="4965700" cy="3724275"/>
          </a:xfrm>
        </p:spPr>
      </p:sp>
      <p:sp>
        <p:nvSpPr>
          <p:cNvPr id="3" name="Plassholder for notat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nb-NO" sz="1200" i="1" kern="1200" dirty="0" smtClean="0">
                <a:solidFill>
                  <a:schemeClr val="tx1"/>
                </a:solidFill>
                <a:latin typeface="Times New Roman" pitchFamily="18" charset="0"/>
                <a:ea typeface="+mn-ea"/>
                <a:cs typeface="+mn-cs"/>
              </a:rPr>
              <a:t>Utvikling i total publiseringsaktivitet. Total produksjon i </a:t>
            </a:r>
            <a:r>
              <a:rPr lang="nb-NO" sz="1200" i="1" kern="1200" dirty="0" err="1" smtClean="0">
                <a:solidFill>
                  <a:schemeClr val="tx1"/>
                </a:solidFill>
                <a:latin typeface="Times New Roman" pitchFamily="18" charset="0"/>
                <a:ea typeface="+mn-ea"/>
                <a:cs typeface="+mn-cs"/>
              </a:rPr>
              <a:t>fraksjonaliserte</a:t>
            </a:r>
            <a:r>
              <a:rPr lang="nb-NO" sz="1200" i="1" kern="1200" dirty="0" smtClean="0">
                <a:solidFill>
                  <a:schemeClr val="tx1"/>
                </a:solidFill>
                <a:latin typeface="Times New Roman" pitchFamily="18" charset="0"/>
                <a:ea typeface="+mn-ea"/>
                <a:cs typeface="+mn-cs"/>
              </a:rPr>
              <a:t> publiseringstellinger (kilde: </a:t>
            </a:r>
            <a:r>
              <a:rPr lang="nb-NO" sz="1200" i="1" kern="1200" dirty="0" err="1" smtClean="0">
                <a:solidFill>
                  <a:schemeClr val="tx1"/>
                </a:solidFill>
                <a:latin typeface="Times New Roman" pitchFamily="18" charset="0"/>
                <a:ea typeface="+mn-ea"/>
                <a:cs typeface="+mn-cs"/>
              </a:rPr>
              <a:t>NordForsk</a:t>
            </a:r>
            <a:r>
              <a:rPr lang="nb-NO" sz="1200" i="1" kern="1200" dirty="0" smtClean="0">
                <a:solidFill>
                  <a:schemeClr val="tx1"/>
                </a:solidFill>
                <a:latin typeface="Times New Roman" pitchFamily="18" charset="0"/>
                <a:ea typeface="+mn-ea"/>
                <a:cs typeface="+mn-cs"/>
              </a:rPr>
              <a:t>). </a:t>
            </a: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nb-NO"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b-NO" dirty="0" smtClean="0"/>
              <a:t>Figuren </a:t>
            </a:r>
            <a:r>
              <a:rPr lang="nb-NO" sz="1200" kern="1200" dirty="0" smtClean="0">
                <a:solidFill>
                  <a:schemeClr val="tx1"/>
                </a:solidFill>
                <a:latin typeface="Times New Roman" pitchFamily="18" charset="0"/>
                <a:ea typeface="+mn-ea"/>
                <a:cs typeface="+mn-cs"/>
              </a:rPr>
              <a:t>viser en betydelig vekst i antall vitenskapelige artikler publisert av nordiske forskere de 20 siste årene. Sverige publiserer klart mest, mens Norge er på en fjerdeplass bak Finland og Danmark.</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endParaRPr lang="nb-NO" dirty="0" smtClean="0"/>
          </a:p>
          <a:p>
            <a:endParaRPr lang="nb-NO" dirty="0" smtClean="0"/>
          </a:p>
          <a:p>
            <a:endParaRPr lang="nb-NO" dirty="0" smtClean="0"/>
          </a:p>
          <a:p>
            <a:r>
              <a:rPr lang="nb-NO" dirty="0" smtClean="0"/>
              <a:t> </a:t>
            </a:r>
          </a:p>
          <a:p>
            <a:endParaRPr lang="nb-NO"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20</a:t>
            </a:fld>
            <a:endParaRPr lang="nb-N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sz="1200" i="1" kern="1200" dirty="0" smtClean="0">
                <a:solidFill>
                  <a:schemeClr val="tx1"/>
                </a:solidFill>
                <a:latin typeface="Times New Roman" pitchFamily="18" charset="0"/>
                <a:ea typeface="+mn-ea"/>
                <a:cs typeface="+mn-cs"/>
              </a:rPr>
              <a:t>Utviklingen i relativ </a:t>
            </a:r>
            <a:r>
              <a:rPr lang="nb-NO" sz="1200" i="1" kern="1200" dirty="0" err="1" smtClean="0">
                <a:solidFill>
                  <a:schemeClr val="tx1"/>
                </a:solidFill>
                <a:latin typeface="Times New Roman" pitchFamily="18" charset="0"/>
                <a:ea typeface="+mn-ea"/>
                <a:cs typeface="+mn-cs"/>
              </a:rPr>
              <a:t>siteringsimpact</a:t>
            </a:r>
            <a:r>
              <a:rPr lang="nb-NO" sz="1200" i="1" kern="1200" dirty="0" smtClean="0">
                <a:solidFill>
                  <a:schemeClr val="tx1"/>
                </a:solidFill>
                <a:latin typeface="Times New Roman" pitchFamily="18" charset="0"/>
                <a:ea typeface="+mn-ea"/>
                <a:cs typeface="+mn-cs"/>
              </a:rPr>
              <a:t> for alle forskningsområder. Vektet gjennomsnitt i henhold tilforskningsområdets størrelse. </a:t>
            </a:r>
            <a:r>
              <a:rPr lang="nb-NO" sz="1200" i="1" kern="1200" dirty="0" err="1" smtClean="0">
                <a:solidFill>
                  <a:schemeClr val="tx1"/>
                </a:solidFill>
                <a:latin typeface="Times New Roman" pitchFamily="18" charset="0"/>
                <a:ea typeface="+mn-ea"/>
                <a:cs typeface="+mn-cs"/>
              </a:rPr>
              <a:t>Index</a:t>
            </a:r>
            <a:r>
              <a:rPr lang="nb-NO" sz="1200" i="1" kern="1200" dirty="0" smtClean="0">
                <a:solidFill>
                  <a:schemeClr val="tx1"/>
                </a:solidFill>
                <a:latin typeface="Times New Roman" pitchFamily="18" charset="0"/>
                <a:ea typeface="+mn-ea"/>
                <a:cs typeface="+mn-cs"/>
              </a:rPr>
              <a:t> 100 er verdensgjennomsnittet i den gitte perioden (kilde: </a:t>
            </a:r>
            <a:r>
              <a:rPr lang="nb-NO" sz="1200" i="1" kern="1200" dirty="0" err="1" smtClean="0">
                <a:solidFill>
                  <a:schemeClr val="tx1"/>
                </a:solidFill>
                <a:latin typeface="Times New Roman" pitchFamily="18" charset="0"/>
                <a:ea typeface="+mn-ea"/>
                <a:cs typeface="+mn-cs"/>
              </a:rPr>
              <a:t>NordForsk</a:t>
            </a:r>
            <a:r>
              <a:rPr lang="nb-NO" sz="1200" i="1" kern="1200" dirty="0" smtClean="0">
                <a:solidFill>
                  <a:schemeClr val="tx1"/>
                </a:solidFill>
                <a:latin typeface="Times New Roman" pitchFamily="18" charset="0"/>
                <a:ea typeface="+mn-ea"/>
                <a:cs typeface="+mn-cs"/>
              </a:rPr>
              <a:t>).</a:t>
            </a:r>
          </a:p>
          <a:p>
            <a:endParaRPr lang="nb-NO" sz="1200" kern="1200" dirty="0" smtClean="0">
              <a:solidFill>
                <a:schemeClr val="tx1"/>
              </a:solidFill>
              <a:latin typeface="Times New Roman" pitchFamily="18" charset="0"/>
              <a:ea typeface="+mn-ea"/>
              <a:cs typeface="+mn-cs"/>
            </a:endParaRPr>
          </a:p>
          <a:p>
            <a:r>
              <a:rPr lang="nb-NO" sz="1200" kern="1200" dirty="0" smtClean="0">
                <a:solidFill>
                  <a:schemeClr val="tx1"/>
                </a:solidFill>
                <a:latin typeface="Times New Roman" pitchFamily="18" charset="0"/>
                <a:ea typeface="+mn-ea"/>
                <a:cs typeface="+mn-cs"/>
              </a:rPr>
              <a:t>Figuren viser utviklingen i nasjonal siteringsrate for de nordiske landene over tid. Norsk forskning viser en positiv utvikling i perioden, og har gått fra å være siterte under verdensgjennomsnittet i perioden 1989-93 til å ligge godt over i 2004-2007. Vi har i perioden passert Finland og nesten tatt igjen Sverige. </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På denne indikatoren er det grunn til å slå fast at norsk forskning både viser en positiv utvikling og skårer godt i et internasjonalt perspektiv. </a:t>
            </a:r>
          </a:p>
          <a:p>
            <a:endParaRPr lang="en-US" sz="1200" i="1" kern="1200" dirty="0" smtClean="0">
              <a:solidFill>
                <a:schemeClr val="tx1"/>
              </a:solidFill>
              <a:latin typeface="Times New Roman" pitchFamily="18" charset="0"/>
              <a:ea typeface="+mn-ea"/>
              <a:cs typeface="+mn-cs"/>
            </a:endParaRPr>
          </a:p>
          <a:p>
            <a:endParaRPr lang="nb-NO" sz="1200" kern="1200" dirty="0">
              <a:solidFill>
                <a:schemeClr val="tx1"/>
              </a:solidFill>
              <a:latin typeface="Times New Roman" pitchFamily="18" charset="0"/>
              <a:ea typeface="+mn-ea"/>
              <a:cs typeface="+mn-cs"/>
            </a:endParaRPr>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21</a:t>
            </a:fld>
            <a:endParaRPr lang="nb-NO"/>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en-US" sz="1200" i="1" kern="1200" dirty="0" smtClean="0">
              <a:solidFill>
                <a:schemeClr val="tx1"/>
              </a:solidFill>
              <a:latin typeface="Times New Roman" pitchFamily="18" charset="0"/>
              <a:ea typeface="+mn-ea"/>
              <a:cs typeface="+mn-cs"/>
            </a:endParaRPr>
          </a:p>
          <a:p>
            <a:r>
              <a:rPr lang="nb-NO" sz="1200" i="1" kern="1200" dirty="0" smtClean="0">
                <a:solidFill>
                  <a:schemeClr val="tx1"/>
                </a:solidFill>
                <a:latin typeface="Times New Roman" pitchFamily="18" charset="0"/>
                <a:ea typeface="+mn-ea"/>
                <a:cs typeface="+mn-cs"/>
              </a:rPr>
              <a:t>Andel internasjonale </a:t>
            </a:r>
            <a:r>
              <a:rPr lang="nb-NO" sz="1200" i="1" kern="1200" dirty="0" err="1" smtClean="0">
                <a:solidFill>
                  <a:schemeClr val="tx1"/>
                </a:solidFill>
                <a:latin typeface="Times New Roman" pitchFamily="18" charset="0"/>
                <a:ea typeface="+mn-ea"/>
                <a:cs typeface="+mn-cs"/>
              </a:rPr>
              <a:t>sampubliseringer</a:t>
            </a:r>
            <a:r>
              <a:rPr lang="nb-NO" sz="1200" i="1" kern="1200" dirty="0" smtClean="0">
                <a:solidFill>
                  <a:schemeClr val="tx1"/>
                </a:solidFill>
                <a:latin typeface="Times New Roman" pitchFamily="18" charset="0"/>
                <a:ea typeface="+mn-ea"/>
                <a:cs typeface="+mn-cs"/>
              </a:rPr>
              <a:t> av totalt antall publikasjoner i de enkelte land (kilde: </a:t>
            </a:r>
            <a:r>
              <a:rPr lang="nb-NO" sz="1200" i="1" kern="1200" dirty="0" err="1" smtClean="0">
                <a:solidFill>
                  <a:schemeClr val="tx1"/>
                </a:solidFill>
                <a:latin typeface="Times New Roman" pitchFamily="18" charset="0"/>
                <a:ea typeface="+mn-ea"/>
                <a:cs typeface="+mn-cs"/>
              </a:rPr>
              <a:t>NordForsk</a:t>
            </a:r>
            <a:r>
              <a:rPr lang="nb-NO" sz="1200" i="1" kern="1200" dirty="0" smtClean="0">
                <a:solidFill>
                  <a:schemeClr val="tx1"/>
                </a:solidFill>
                <a:latin typeface="Times New Roman" pitchFamily="18" charset="0"/>
                <a:ea typeface="+mn-ea"/>
                <a:cs typeface="+mn-cs"/>
              </a:rPr>
              <a:t>)</a:t>
            </a:r>
          </a:p>
          <a:p>
            <a:endParaRPr lang="nb-NO" sz="1200" i="1"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Tabell 1 viser at andelen norske artikler med internasjonalt </a:t>
            </a:r>
            <a:r>
              <a:rPr lang="nb-NO" sz="1200" kern="1200" dirty="0" err="1" smtClean="0">
                <a:solidFill>
                  <a:schemeClr val="tx1"/>
                </a:solidFill>
                <a:latin typeface="Times New Roman" pitchFamily="18" charset="0"/>
                <a:ea typeface="+mn-ea"/>
                <a:cs typeface="+mn-cs"/>
              </a:rPr>
              <a:t>samforfatterskap</a:t>
            </a:r>
            <a:r>
              <a:rPr lang="nb-NO" sz="1200" kern="1200" dirty="0" smtClean="0">
                <a:solidFill>
                  <a:schemeClr val="tx1"/>
                </a:solidFill>
                <a:latin typeface="Times New Roman" pitchFamily="18" charset="0"/>
                <a:ea typeface="+mn-ea"/>
                <a:cs typeface="+mn-cs"/>
              </a:rPr>
              <a:t> i 1984-88 var på 23 pst. I 2004-08 var andelen økt til 52 pst. En tilsvarende utvikling har også funnet sted i andre, sammenlignbare land. Det må forstås som et uttrykk for at norske forskere har en samarbeidsgrad med utenlandske kollegaer på linje med forskerne i sammenlignbare land.</a:t>
            </a:r>
          </a:p>
          <a:p>
            <a:endParaRPr lang="nb-NO" sz="1200" kern="1200" dirty="0">
              <a:solidFill>
                <a:schemeClr val="tx1"/>
              </a:solidFill>
              <a:latin typeface="Times New Roman" pitchFamily="18" charset="0"/>
              <a:ea typeface="+mn-ea"/>
              <a:cs typeface="+mn-cs"/>
            </a:endParaRPr>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22</a:t>
            </a:fld>
            <a:endParaRPr lang="nb-NO"/>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sz="1200" kern="1200" dirty="0" smtClean="0">
                <a:solidFill>
                  <a:schemeClr val="tx1"/>
                </a:solidFill>
                <a:latin typeface="Times New Roman" pitchFamily="18" charset="0"/>
                <a:ea typeface="+mn-ea"/>
                <a:cs typeface="+mn-cs"/>
              </a:rPr>
              <a:t>Tabell:</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Det finnes noe data som kan utgjøre grunnlag for å sammenligne Norges 8% utenlandsk finansiering med et knippe relevante land. Norge plasserer seg omtrent midt i sjiktet. </a:t>
            </a:r>
          </a:p>
          <a:p>
            <a:endParaRPr lang="en-US" sz="1200" i="1" kern="1200" dirty="0" smtClean="0">
              <a:solidFill>
                <a:schemeClr val="tx1"/>
              </a:solidFill>
              <a:latin typeface="Times New Roman" pitchFamily="18" charset="0"/>
              <a:ea typeface="+mn-ea"/>
              <a:cs typeface="+mn-cs"/>
            </a:endParaRPr>
          </a:p>
          <a:p>
            <a:endParaRPr lang="nb-NO" sz="1200" kern="1200" dirty="0">
              <a:solidFill>
                <a:schemeClr val="tx1"/>
              </a:solidFill>
              <a:latin typeface="Times New Roman" pitchFamily="18" charset="0"/>
              <a:ea typeface="+mn-ea"/>
              <a:cs typeface="+mn-cs"/>
            </a:endParaRPr>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23</a:t>
            </a:fld>
            <a:endParaRPr lang="nb-NO"/>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en-US" sz="1200" i="1"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Figuren underbygger antagelsen om at våre sammenligningsland gjør det vesentlig bedre enn Norge mht økonomisk retur fra EUs rammeprogram. Bør vi slå oss til ro med retur (nivå og tendens) som tilfredsstillende? Den offentlige forskningsinnsatsen i Norge er høy – også målt i BNP, tilsvarende gjelder forskerårsverk. Uavhengig av hvilket ambisjonsnivå som settes for norsk forskning bør det være av interesse å følge med på hva vi får tilbake sammenlignet med relevante land. Indikatoren ’koeffisient for økonomisk retur’ – eller lignende – bør derfor inngå i en </a:t>
            </a:r>
            <a:r>
              <a:rPr lang="nb-NO" sz="1200" kern="1200" dirty="0" err="1" smtClean="0">
                <a:solidFill>
                  <a:schemeClr val="tx1"/>
                </a:solidFill>
                <a:latin typeface="Times New Roman" pitchFamily="18" charset="0"/>
                <a:ea typeface="+mn-ea"/>
                <a:cs typeface="+mn-cs"/>
              </a:rPr>
              <a:t>monitorering</a:t>
            </a:r>
            <a:r>
              <a:rPr lang="nb-NO" sz="1200" kern="1200" dirty="0" smtClean="0">
                <a:solidFill>
                  <a:schemeClr val="tx1"/>
                </a:solidFill>
                <a:latin typeface="Times New Roman" pitchFamily="18" charset="0"/>
                <a:ea typeface="+mn-ea"/>
                <a:cs typeface="+mn-cs"/>
              </a:rPr>
              <a:t> av norsk deltagelse i EU (og i et </a:t>
            </a:r>
            <a:r>
              <a:rPr lang="nb-NO" sz="1200" kern="1200" dirty="0" err="1" smtClean="0">
                <a:solidFill>
                  <a:schemeClr val="tx1"/>
                </a:solidFill>
                <a:latin typeface="Times New Roman" pitchFamily="18" charset="0"/>
                <a:ea typeface="+mn-ea"/>
                <a:cs typeface="+mn-cs"/>
              </a:rPr>
              <a:t>evt</a:t>
            </a:r>
            <a:r>
              <a:rPr lang="nb-NO" sz="1200" kern="1200" dirty="0" smtClean="0">
                <a:solidFill>
                  <a:schemeClr val="tx1"/>
                </a:solidFill>
                <a:latin typeface="Times New Roman" pitchFamily="18" charset="0"/>
                <a:ea typeface="+mn-ea"/>
                <a:cs typeface="+mn-cs"/>
              </a:rPr>
              <a:t> norsk </a:t>
            </a:r>
            <a:r>
              <a:rPr lang="nb-NO" sz="1200" kern="1200" dirty="0" err="1" smtClean="0">
                <a:solidFill>
                  <a:schemeClr val="tx1"/>
                </a:solidFill>
                <a:latin typeface="Times New Roman" pitchFamily="18" charset="0"/>
                <a:ea typeface="+mn-ea"/>
                <a:cs typeface="+mn-cs"/>
              </a:rPr>
              <a:t>scoreboard</a:t>
            </a:r>
            <a:r>
              <a:rPr lang="nb-NO" sz="1200" kern="1200" dirty="0" smtClean="0">
                <a:solidFill>
                  <a:schemeClr val="tx1"/>
                </a:solidFill>
                <a:latin typeface="Times New Roman" pitchFamily="18" charset="0"/>
                <a:ea typeface="+mn-ea"/>
                <a:cs typeface="+mn-cs"/>
              </a:rPr>
              <a:t>’).</a:t>
            </a:r>
          </a:p>
          <a:p>
            <a:endParaRPr lang="nb-NO" sz="1200" kern="1200" dirty="0">
              <a:solidFill>
                <a:schemeClr val="tx1"/>
              </a:solidFill>
              <a:latin typeface="Times New Roman" pitchFamily="18" charset="0"/>
              <a:ea typeface="+mn-ea"/>
              <a:cs typeface="+mn-cs"/>
            </a:endParaRPr>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24</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sz="1200" kern="1200" dirty="0" smtClean="0">
                <a:solidFill>
                  <a:schemeClr val="tx1"/>
                </a:solidFill>
                <a:latin typeface="Times New Roman" pitchFamily="18" charset="0"/>
                <a:ea typeface="+mn-ea"/>
                <a:cs typeface="+mn-cs"/>
              </a:rPr>
              <a:t>I utvalgets mandat sies følgende:</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[Forsknings]meldingen sier at det skal etableres et opplegg for en mer systematisk oppfølging av ressurser og resultater i norsk forskning og for rapportering i forhold til de ni forskningspolitiske målene som settes i meldingen. Forskning og innovasjon er komplekse aktiviteter med mange indirekte effekter som vanskelig lar seg fange inn av enkeltindikatorer. Det fremheves derfor at et bredt sett av indikatorer og metoder må legges til grunn for vurderingene. Meldingen poengterer særlig at det skal rettes oppmerksomhet mot de fire </a:t>
            </a:r>
            <a:r>
              <a:rPr lang="nb-NO" sz="1200" kern="1200" dirty="0" err="1" smtClean="0">
                <a:solidFill>
                  <a:schemeClr val="tx1"/>
                </a:solidFill>
                <a:latin typeface="Times New Roman" pitchFamily="18" charset="0"/>
                <a:ea typeface="+mn-ea"/>
                <a:cs typeface="+mn-cs"/>
              </a:rPr>
              <a:t>tverrgående</a:t>
            </a:r>
            <a:r>
              <a:rPr lang="nb-NO" sz="1200" kern="1200" dirty="0" smtClean="0">
                <a:solidFill>
                  <a:schemeClr val="tx1"/>
                </a:solidFill>
                <a:latin typeface="Times New Roman" pitchFamily="18" charset="0"/>
                <a:ea typeface="+mn-ea"/>
                <a:cs typeface="+mn-cs"/>
              </a:rPr>
              <a:t> målene. </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Meldingen inviterer til en dialog om hvordan tilstanden i norsk forskning best kan vurderes. Som ledd i dialogen og i arbeidet med mer systematisk oppfølging av ressurser og resultater i norsk forskning, varsles det at det skal settes ned et ekspertutvalg som skal bidra til utviklingen av dette systemet. </a:t>
            </a:r>
          </a:p>
          <a:p>
            <a:r>
              <a:rPr lang="nb-NO" sz="1200" kern="1200" dirty="0" smtClean="0">
                <a:solidFill>
                  <a:schemeClr val="tx1"/>
                </a:solidFill>
                <a:latin typeface="Times New Roman" pitchFamily="18" charset="0"/>
                <a:ea typeface="+mn-ea"/>
                <a:cs typeface="+mn-cs"/>
              </a:rPr>
              <a:t> </a:t>
            </a:r>
          </a:p>
          <a:p>
            <a:r>
              <a:rPr lang="nb-NO" sz="1200" kern="1200" dirty="0" smtClean="0">
                <a:solidFill>
                  <a:schemeClr val="tx1"/>
                </a:solidFill>
                <a:latin typeface="Times New Roman" pitchFamily="18" charset="0"/>
                <a:ea typeface="+mn-ea"/>
                <a:cs typeface="+mn-cs"/>
              </a:rPr>
              <a:t>Innenfor rammen av de ni overordnede målene for norsk forskning som regjeringen og Storting har satt, skal utvalget drøfte sammenhengen mellom mål, ressurser og resultater for offentlig finansiert forskning og gi råd om (…) gode overordede resultatmål og indikatorer for offentlig finansiering av forskning, herunder hensiktsmessige </a:t>
            </a:r>
            <a:r>
              <a:rPr lang="nb-NO" sz="1200" kern="1200" dirty="0" err="1" smtClean="0">
                <a:solidFill>
                  <a:schemeClr val="tx1"/>
                </a:solidFill>
                <a:latin typeface="Times New Roman" pitchFamily="18" charset="0"/>
                <a:ea typeface="+mn-ea"/>
                <a:cs typeface="+mn-cs"/>
              </a:rPr>
              <a:t>mellomliggende</a:t>
            </a:r>
            <a:r>
              <a:rPr lang="nb-NO" sz="1200" kern="1200" dirty="0" smtClean="0">
                <a:solidFill>
                  <a:schemeClr val="tx1"/>
                </a:solidFill>
                <a:latin typeface="Times New Roman" pitchFamily="18" charset="0"/>
                <a:ea typeface="+mn-ea"/>
                <a:cs typeface="+mn-cs"/>
              </a:rPr>
              <a:t> indikatorer for årlig rapportering. </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2</a:t>
            </a:fld>
            <a:endParaRPr lang="nb-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Vil gi:</a:t>
            </a:r>
          </a:p>
          <a:p>
            <a:pPr marL="0" marR="0" indent="0" algn="l" defTabSz="914400" rtl="0" eaLnBrk="0" fontAlgn="base" latinLnBrk="0" hangingPunct="0">
              <a:lnSpc>
                <a:spcPct val="100000"/>
              </a:lnSpc>
              <a:spcBef>
                <a:spcPct val="30000"/>
              </a:spcBef>
              <a:spcAft>
                <a:spcPct val="0"/>
              </a:spcAft>
              <a:buClrTx/>
              <a:buSzTx/>
              <a:buFontTx/>
              <a:buChar char="-"/>
              <a:tabLst/>
              <a:defRPr/>
            </a:pPr>
            <a:r>
              <a:rPr lang="nb-NO" sz="1200" kern="1200" dirty="0" smtClean="0">
                <a:solidFill>
                  <a:schemeClr val="tx1"/>
                </a:solidFill>
                <a:latin typeface="Times New Roman" pitchFamily="18" charset="0"/>
                <a:ea typeface="+mn-ea"/>
                <a:cs typeface="+mn-cs"/>
              </a:rPr>
              <a:t> Større</a:t>
            </a:r>
            <a:r>
              <a:rPr lang="nb-NO" sz="1200" kern="1200" baseline="0" dirty="0" smtClean="0">
                <a:solidFill>
                  <a:schemeClr val="tx1"/>
                </a:solidFill>
                <a:latin typeface="Times New Roman" pitchFamily="18" charset="0"/>
                <a:ea typeface="+mn-ea"/>
                <a:cs typeface="+mn-cs"/>
              </a:rPr>
              <a:t> systematikk</a:t>
            </a:r>
          </a:p>
          <a:p>
            <a:pPr marL="0" marR="0" indent="0" algn="l" defTabSz="914400" rtl="0" eaLnBrk="0" fontAlgn="base" latinLnBrk="0" hangingPunct="0">
              <a:lnSpc>
                <a:spcPct val="100000"/>
              </a:lnSpc>
              <a:spcBef>
                <a:spcPct val="30000"/>
              </a:spcBef>
              <a:spcAft>
                <a:spcPct val="0"/>
              </a:spcAft>
              <a:buClrTx/>
              <a:buSzTx/>
              <a:buFontTx/>
              <a:buChar char="-"/>
              <a:tabLst/>
              <a:defRPr/>
            </a:pPr>
            <a:r>
              <a:rPr lang="nb-NO" sz="1200" kern="1200" baseline="0" dirty="0" smtClean="0">
                <a:solidFill>
                  <a:schemeClr val="tx1"/>
                </a:solidFill>
                <a:latin typeface="Times New Roman" pitchFamily="18" charset="0"/>
                <a:ea typeface="+mn-ea"/>
                <a:cs typeface="+mn-cs"/>
              </a:rPr>
              <a:t> Bygge på kunnskapsbasert, analytisk tilnærming</a:t>
            </a:r>
          </a:p>
          <a:p>
            <a:pPr marL="0" marR="0" indent="0" algn="l" defTabSz="914400" rtl="0" eaLnBrk="0" fontAlgn="base" latinLnBrk="0" hangingPunct="0">
              <a:lnSpc>
                <a:spcPct val="100000"/>
              </a:lnSpc>
              <a:spcBef>
                <a:spcPct val="30000"/>
              </a:spcBef>
              <a:spcAft>
                <a:spcPct val="0"/>
              </a:spcAft>
              <a:buClrTx/>
              <a:buSzTx/>
              <a:buFontTx/>
              <a:buChar char="-"/>
              <a:tabLst/>
              <a:defRPr/>
            </a:pPr>
            <a:r>
              <a:rPr lang="nb-NO" sz="1200" kern="1200" baseline="0" dirty="0" smtClean="0">
                <a:solidFill>
                  <a:schemeClr val="tx1"/>
                </a:solidFill>
                <a:latin typeface="Times New Roman" pitchFamily="18" charset="0"/>
                <a:ea typeface="+mn-ea"/>
                <a:cs typeface="+mn-cs"/>
              </a:rPr>
              <a:t> </a:t>
            </a:r>
            <a:r>
              <a:rPr lang="nb-NO" sz="1200" kern="1200" dirty="0" smtClean="0">
                <a:solidFill>
                  <a:schemeClr val="tx1"/>
                </a:solidFill>
                <a:latin typeface="Times New Roman" pitchFamily="18" charset="0"/>
                <a:ea typeface="+mn-ea"/>
                <a:cs typeface="+mn-cs"/>
              </a:rPr>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latin typeface="Times New Roman" pitchFamily="18" charset="0"/>
                <a:ea typeface="+mn-ea"/>
                <a:cs typeface="+mn-cs"/>
              </a:rPr>
              <a:t>Bruk av ’</a:t>
            </a:r>
            <a:r>
              <a:rPr lang="nb-NO" sz="1200" kern="1200" dirty="0" err="1" smtClean="0">
                <a:solidFill>
                  <a:schemeClr val="tx1"/>
                </a:solidFill>
                <a:latin typeface="Times New Roman" pitchFamily="18" charset="0"/>
                <a:ea typeface="+mn-ea"/>
                <a:cs typeface="+mn-cs"/>
              </a:rPr>
              <a:t>scoreboard</a:t>
            </a:r>
            <a:r>
              <a:rPr lang="nb-NO" sz="1200" kern="1200" dirty="0" smtClean="0">
                <a:solidFill>
                  <a:schemeClr val="tx1"/>
                </a:solidFill>
                <a:latin typeface="Times New Roman" pitchFamily="18" charset="0"/>
                <a:ea typeface="+mn-ea"/>
                <a:cs typeface="+mn-cs"/>
              </a:rPr>
              <a:t>’ reiser også en del problemstillinger. Dels bør det reflekteres nærmere over hva det skal brukes til. En konkret begrunnelse i dette notatet er at det skal brukes som et grunnlag for en mer systematisk tilnærming til å vurdere tilstanden i norsk forskning. I tillegg kan det brukes som et grunnlag for å formulere konkrete mål (fra indikator til resultatmål), og på ulike måter knyttes opp til styring og utforming av virkemidler. Et annet spørsmål er metodeproblemer. Det har bl.a. blitt reist som innvending mot European </a:t>
            </a:r>
            <a:r>
              <a:rPr lang="nb-NO" sz="1200" kern="1200" dirty="0" err="1" smtClean="0">
                <a:solidFill>
                  <a:schemeClr val="tx1"/>
                </a:solidFill>
                <a:latin typeface="Times New Roman" pitchFamily="18" charset="0"/>
                <a:ea typeface="+mn-ea"/>
                <a:cs typeface="+mn-cs"/>
              </a:rPr>
              <a:t>Innovation</a:t>
            </a:r>
            <a:r>
              <a:rPr lang="nb-NO" sz="1200" kern="1200" dirty="0" smtClean="0">
                <a:solidFill>
                  <a:schemeClr val="tx1"/>
                </a:solidFill>
                <a:latin typeface="Times New Roman" pitchFamily="18" charset="0"/>
                <a:ea typeface="+mn-ea"/>
                <a:cs typeface="+mn-cs"/>
              </a:rPr>
              <a:t> </a:t>
            </a:r>
            <a:r>
              <a:rPr lang="nb-NO" sz="1200" kern="1200" dirty="0" err="1" smtClean="0">
                <a:solidFill>
                  <a:schemeClr val="tx1"/>
                </a:solidFill>
                <a:latin typeface="Times New Roman" pitchFamily="18" charset="0"/>
                <a:ea typeface="+mn-ea"/>
                <a:cs typeface="+mn-cs"/>
              </a:rPr>
              <a:t>Scoreboard</a:t>
            </a:r>
            <a:r>
              <a:rPr lang="nb-NO" sz="1200" kern="1200" dirty="0" smtClean="0">
                <a:solidFill>
                  <a:schemeClr val="tx1"/>
                </a:solidFill>
                <a:latin typeface="Times New Roman" pitchFamily="18" charset="0"/>
                <a:ea typeface="+mn-ea"/>
                <a:cs typeface="+mn-cs"/>
              </a:rPr>
              <a:t> at det ikke tar hensyn til at ulike indikatorer kan være sterkt korrelerte og dermed gi uttrykk for samme fenomen.   </a:t>
            </a:r>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3</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smtClean="0"/>
          </a:p>
          <a:p>
            <a:r>
              <a:rPr lang="nb-NO" dirty="0" smtClean="0"/>
              <a:t>I tillegg til mandatet --- aktuell problemstilling i </a:t>
            </a:r>
            <a:r>
              <a:rPr lang="nb-NO" dirty="0" err="1" smtClean="0"/>
              <a:t>sen-sommerdebatten</a:t>
            </a:r>
            <a:r>
              <a:rPr lang="nb-NO" dirty="0" smtClean="0"/>
              <a:t>,</a:t>
            </a:r>
            <a:r>
              <a:rPr lang="nb-NO" baseline="0" dirty="0" smtClean="0"/>
              <a:t> som også utvalgets leder har deltatt i.</a:t>
            </a:r>
          </a:p>
          <a:p>
            <a:endParaRPr lang="nb-NO" baseline="0" dirty="0" smtClean="0"/>
          </a:p>
          <a:p>
            <a:r>
              <a:rPr lang="nb-NO" baseline="0" dirty="0" smtClean="0"/>
              <a:t>Forslaget i notatet er ikke å lage et fullstendig alternativt innovasjons </a:t>
            </a:r>
            <a:r>
              <a:rPr lang="nb-NO" baseline="0" dirty="0" err="1" smtClean="0"/>
              <a:t>scoreboard</a:t>
            </a:r>
            <a:r>
              <a:rPr lang="nb-NO" baseline="0" dirty="0" smtClean="0"/>
              <a:t>, men et som gir noen av svarene knyttet til ’et </a:t>
            </a:r>
            <a:r>
              <a:rPr lang="nb-NO" baseline="0" dirty="0" err="1" smtClean="0"/>
              <a:t>velfungeende</a:t>
            </a:r>
            <a:r>
              <a:rPr lang="nb-NO" baseline="0" dirty="0" smtClean="0"/>
              <a:t> forskningssystem’.</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4</a:t>
            </a:fld>
            <a:endParaRPr lang="nb-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Dersom ja – bør utvalget drøfte</a:t>
            </a:r>
            <a:r>
              <a:rPr lang="nb-NO" baseline="0" dirty="0" smtClean="0"/>
              <a:t> </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5</a:t>
            </a:fld>
            <a:endParaRPr lang="nb-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fontScale="92500" lnSpcReduction="10000"/>
          </a:bodyPr>
          <a:lstStyle/>
          <a:p>
            <a:endParaRPr lang="nb-NO" dirty="0" smtClean="0"/>
          </a:p>
          <a:p>
            <a:r>
              <a:rPr lang="nb-NO" dirty="0" smtClean="0"/>
              <a:t>Med utgangspunkt i forståelsen</a:t>
            </a:r>
            <a:r>
              <a:rPr lang="nb-NO" baseline="0" dirty="0" smtClean="0"/>
              <a:t> av et velfungerende forskningssystem </a:t>
            </a:r>
          </a:p>
          <a:p>
            <a:endParaRPr lang="nb-NO" dirty="0" smtClean="0"/>
          </a:p>
          <a:p>
            <a:r>
              <a:rPr lang="nb-NO" dirty="0" smtClean="0"/>
              <a:t>Presenterer notatet et forslag til fem </a:t>
            </a:r>
            <a:r>
              <a:rPr lang="nb-NO" baseline="0" dirty="0" smtClean="0"/>
              <a:t>dimensjoner knyttet til Forskningens resultater:</a:t>
            </a:r>
          </a:p>
          <a:p>
            <a:r>
              <a:rPr lang="nb-NO" baseline="0" dirty="0" smtClean="0"/>
              <a:t>-</a:t>
            </a:r>
          </a:p>
          <a:p>
            <a:r>
              <a:rPr lang="nb-NO" baseline="0" dirty="0" smtClean="0"/>
              <a:t>-</a:t>
            </a:r>
          </a:p>
          <a:p>
            <a:r>
              <a:rPr lang="nb-NO" baseline="0" dirty="0" smtClean="0"/>
              <a:t>-</a:t>
            </a:r>
          </a:p>
          <a:p>
            <a:endParaRPr lang="nb-NO" baseline="0" dirty="0" smtClean="0"/>
          </a:p>
          <a:p>
            <a:r>
              <a:rPr lang="nb-NO" baseline="0" dirty="0" smtClean="0"/>
              <a:t>Disse er delvis overlappende med de </a:t>
            </a:r>
            <a:r>
              <a:rPr lang="nb-NO" baseline="0" dirty="0" err="1" smtClean="0"/>
              <a:t>tverrgående</a:t>
            </a:r>
            <a:r>
              <a:rPr lang="nb-NO" baseline="0" dirty="0" smtClean="0"/>
              <a:t> målene i forskningsmeldingen. De er i noen grad overlappende – og kanskje ikke klart nok definerte?</a:t>
            </a:r>
          </a:p>
          <a:p>
            <a:r>
              <a:rPr lang="nb-NO" baseline="0" dirty="0" smtClean="0"/>
              <a:t>Har utvalget synspunkter – eventuelt forslag til andre dimensjoner?</a:t>
            </a:r>
          </a:p>
          <a:p>
            <a:endParaRPr lang="nb-NO" baseline="0" dirty="0" smtClean="0"/>
          </a:p>
          <a:p>
            <a:r>
              <a:rPr lang="nb-NO" baseline="0" dirty="0" smtClean="0"/>
              <a:t>På siste møte etterlyste utvalget indikatorer for samfunnsmessige effekter av forskning knyttet til verdiskaping og helse. </a:t>
            </a:r>
          </a:p>
          <a:p>
            <a:r>
              <a:rPr lang="nb-NO" baseline="0" dirty="0" smtClean="0"/>
              <a:t>Slike indikatorer kan bidra også til å belyse hvordan forskning gjør det </a:t>
            </a:r>
            <a:r>
              <a:rPr lang="nb-NO" baseline="0" dirty="0" err="1" smtClean="0"/>
              <a:t>ift</a:t>
            </a:r>
            <a:r>
              <a:rPr lang="nb-NO" baseline="0" dirty="0" smtClean="0"/>
              <a:t> andre av de (fem) strategiske målene i forskningsmeldingen.</a:t>
            </a:r>
          </a:p>
          <a:p>
            <a:endParaRPr lang="nb-NO" baseline="0" dirty="0" smtClean="0"/>
          </a:p>
          <a:p>
            <a:r>
              <a:rPr lang="nb-NO" baseline="0" dirty="0" smtClean="0"/>
              <a:t>Innsatsfaktorer.</a:t>
            </a:r>
          </a:p>
          <a:p>
            <a:r>
              <a:rPr lang="nb-NO" baseline="0" dirty="0" smtClean="0"/>
              <a:t>Utvalget er også bedt om å gi råd om ”Hvordan myndighetene i lys av samfunnets behov, kan utvikle et bedre grunnlag for kritisk å vurdere ressurstilgang og rekruttering i forskningen”. </a:t>
            </a:r>
          </a:p>
          <a:p>
            <a:pPr marL="0" marR="0" indent="0" algn="l" defTabSz="914400" rtl="0" eaLnBrk="0" fontAlgn="base" latinLnBrk="0" hangingPunct="0">
              <a:lnSpc>
                <a:spcPct val="100000"/>
              </a:lnSpc>
              <a:spcBef>
                <a:spcPct val="30000"/>
              </a:spcBef>
              <a:spcAft>
                <a:spcPct val="0"/>
              </a:spcAft>
              <a:buClrTx/>
              <a:buSzTx/>
              <a:buFontTx/>
              <a:buNone/>
              <a:tabLst/>
              <a:defRPr/>
            </a:pPr>
            <a:r>
              <a:rPr lang="nb-NO" baseline="0" dirty="0" smtClean="0"/>
              <a:t>Rekruttering er med her, andre innsatsfaktorer (forskerårsverk, bevilgninger) må forberedes </a:t>
            </a:r>
            <a:r>
              <a:rPr lang="nb-NO" baseline="0" dirty="0" err="1" smtClean="0"/>
              <a:t>tiol</a:t>
            </a:r>
            <a:r>
              <a:rPr lang="nb-NO" baseline="0" dirty="0" smtClean="0"/>
              <a:t> et senere møte.</a:t>
            </a:r>
          </a:p>
          <a:p>
            <a:pPr marL="0" marR="0" indent="0" algn="l" defTabSz="914400" rtl="0" eaLnBrk="0" fontAlgn="base" latinLnBrk="0" hangingPunct="0">
              <a:lnSpc>
                <a:spcPct val="100000"/>
              </a:lnSpc>
              <a:spcBef>
                <a:spcPct val="30000"/>
              </a:spcBef>
              <a:spcAft>
                <a:spcPct val="0"/>
              </a:spcAft>
              <a:buClrTx/>
              <a:buSzTx/>
              <a:buFontTx/>
              <a:buNone/>
              <a:tabLst/>
              <a:defRPr/>
            </a:pPr>
            <a:r>
              <a:rPr lang="nb-NO" baseline="0" dirty="0" smtClean="0"/>
              <a:t>[EU bruker slike]</a:t>
            </a:r>
          </a:p>
          <a:p>
            <a:endParaRPr lang="nb-NO" baseline="0" dirty="0" smtClean="0"/>
          </a:p>
          <a:p>
            <a:endParaRPr lang="nb-NO" baseline="0" dirty="0" smtClean="0"/>
          </a:p>
          <a:p>
            <a:endParaRPr lang="nb-NO" baseline="0" dirty="0" smtClean="0"/>
          </a:p>
          <a:p>
            <a:endParaRPr lang="nb-NO" baseline="0" dirty="0" smtClean="0"/>
          </a:p>
          <a:p>
            <a:endParaRPr lang="nb-NO" baseline="0" dirty="0" smtClean="0"/>
          </a:p>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6</a:t>
            </a:fld>
            <a:endParaRPr lang="nb-N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smtClean="0"/>
          </a:p>
          <a:p>
            <a:r>
              <a:rPr lang="nb-NO" dirty="0" smtClean="0"/>
              <a:t>Har brukt ulike rapporter som utvalget tidligere har fått tilsendt.</a:t>
            </a:r>
          </a:p>
          <a:p>
            <a:endParaRPr lang="nb-NO" dirty="0" smtClean="0"/>
          </a:p>
          <a:p>
            <a:r>
              <a:rPr lang="nb-NO" dirty="0" smtClean="0"/>
              <a:t>Krav</a:t>
            </a:r>
            <a:r>
              <a:rPr lang="nb-NO" baseline="0" dirty="0" smtClean="0"/>
              <a:t> om det finnes (</a:t>
            </a:r>
            <a:r>
              <a:rPr lang="nb-NO" baseline="0" dirty="0" err="1" smtClean="0"/>
              <a:t>f.vis</a:t>
            </a:r>
            <a:r>
              <a:rPr lang="nb-NO" baseline="0" dirty="0" smtClean="0"/>
              <a:t> enkelt kan lages) internasjonalt sammenlignbare data.</a:t>
            </a:r>
          </a:p>
          <a:p>
            <a:endParaRPr lang="nb-NO" baseline="0" dirty="0" smtClean="0"/>
          </a:p>
          <a:p>
            <a:r>
              <a:rPr lang="nb-NO" baseline="0" dirty="0" smtClean="0"/>
              <a:t>Som hovedregel valgt indikatorer som er gitt høy prioritet av NIFU STEP – men også valgt noen andre indikatorer.</a:t>
            </a:r>
          </a:p>
          <a:p>
            <a:endParaRPr lang="nb-NO" baseline="0" dirty="0" smtClean="0"/>
          </a:p>
          <a:p>
            <a:r>
              <a:rPr lang="nb-NO" baseline="0" dirty="0" smtClean="0"/>
              <a:t>Mange metodeproblemer – noen problemer adressert - trøst i </a:t>
            </a:r>
            <a:r>
              <a:rPr lang="nb-NO" baseline="0" dirty="0" err="1" smtClean="0"/>
              <a:t>SSØs</a:t>
            </a:r>
            <a:r>
              <a:rPr lang="nb-NO" baseline="0" dirty="0" smtClean="0"/>
              <a:t> veileder: ”Den eller de perfekte indikatorer finnes ikke”  </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7</a:t>
            </a:fld>
            <a:endParaRPr lang="nb-N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11</a:t>
            </a:fld>
            <a:endParaRPr lang="nb-N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smtClean="0"/>
              <a:t>Forslaget (uleselig?)</a:t>
            </a:r>
            <a:endParaRPr lang="nb-NO" dirty="0"/>
          </a:p>
        </p:txBody>
      </p:sp>
      <p:sp>
        <p:nvSpPr>
          <p:cNvPr id="4" name="Plassholder for lysbildenummer 3"/>
          <p:cNvSpPr>
            <a:spLocks noGrp="1"/>
          </p:cNvSpPr>
          <p:nvPr>
            <p:ph type="sldNum" sz="quarter" idx="10"/>
          </p:nvPr>
        </p:nvSpPr>
        <p:spPr/>
        <p:txBody>
          <a:bodyPr/>
          <a:lstStyle/>
          <a:p>
            <a:pPr>
              <a:defRPr/>
            </a:pPr>
            <a:fld id="{876EDAC5-8DFB-4379-9D54-C485EB6999D1}" type="slidenum">
              <a:rPr lang="nb-NO" smtClean="0"/>
              <a:pPr>
                <a:defRPr/>
              </a:pPr>
              <a:t>18</a:t>
            </a:fld>
            <a:endParaRPr lang="nb-NO"/>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sp>
        <p:nvSpPr>
          <p:cNvPr id="4" name="Rectangle 18"/>
          <p:cNvSpPr>
            <a:spLocks noChangeArrowheads="1"/>
          </p:cNvSpPr>
          <p:nvPr/>
        </p:nvSpPr>
        <p:spPr bwMode="auto">
          <a:xfrm>
            <a:off x="0" y="3041650"/>
            <a:ext cx="9145588" cy="3309938"/>
          </a:xfrm>
          <a:prstGeom prst="rect">
            <a:avLst/>
          </a:prstGeom>
          <a:solidFill>
            <a:schemeClr val="bg1">
              <a:lumMod val="85000"/>
            </a:schemeClr>
          </a:solidFill>
          <a:ln w="9525">
            <a:noFill/>
            <a:miter lim="800000"/>
            <a:headEnd/>
            <a:tailEnd/>
          </a:ln>
          <a:effectLst/>
        </p:spPr>
        <p:txBody>
          <a:bodyPr wrap="none" anchor="ctr"/>
          <a:lstStyle/>
          <a:p>
            <a:pPr algn="ctr">
              <a:defRPr/>
            </a:pPr>
            <a:endParaRPr lang="nb-NO"/>
          </a:p>
        </p:txBody>
      </p:sp>
      <p:sp>
        <p:nvSpPr>
          <p:cNvPr id="5" name="Rectangle 4"/>
          <p:cNvSpPr>
            <a:spLocks noChangeArrowheads="1"/>
          </p:cNvSpPr>
          <p:nvPr/>
        </p:nvSpPr>
        <p:spPr bwMode="auto">
          <a:xfrm>
            <a:off x="0" y="6351588"/>
            <a:ext cx="9144000" cy="506412"/>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6" name="Line 12"/>
          <p:cNvSpPr>
            <a:spLocks noChangeShapeType="1"/>
          </p:cNvSpPr>
          <p:nvPr/>
        </p:nvSpPr>
        <p:spPr bwMode="auto">
          <a:xfrm>
            <a:off x="0" y="438150"/>
            <a:ext cx="9144000" cy="0"/>
          </a:xfrm>
          <a:prstGeom prst="line">
            <a:avLst/>
          </a:prstGeom>
          <a:noFill/>
          <a:ln w="9525">
            <a:solidFill>
              <a:schemeClr val="tx1"/>
            </a:solidFill>
            <a:round/>
            <a:headEnd/>
            <a:tailEnd/>
          </a:ln>
          <a:effectLst/>
        </p:spPr>
        <p:txBody>
          <a:bodyPr/>
          <a:lstStyle/>
          <a:p>
            <a:pPr>
              <a:defRPr/>
            </a:pPr>
            <a:endParaRPr lang="nb-NO"/>
          </a:p>
        </p:txBody>
      </p:sp>
      <p:sp>
        <p:nvSpPr>
          <p:cNvPr id="7" name="Rectangle 15"/>
          <p:cNvSpPr>
            <a:spLocks noChangeArrowheads="1"/>
          </p:cNvSpPr>
          <p:nvPr/>
        </p:nvSpPr>
        <p:spPr bwMode="auto">
          <a:xfrm>
            <a:off x="708025" y="3040063"/>
            <a:ext cx="539750" cy="84137"/>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8" name="Line 16"/>
          <p:cNvSpPr>
            <a:spLocks noChangeShapeType="1"/>
          </p:cNvSpPr>
          <p:nvPr/>
        </p:nvSpPr>
        <p:spPr bwMode="auto">
          <a:xfrm>
            <a:off x="0" y="3040063"/>
            <a:ext cx="9144000" cy="0"/>
          </a:xfrm>
          <a:prstGeom prst="line">
            <a:avLst/>
          </a:prstGeom>
          <a:noFill/>
          <a:ln w="9525">
            <a:solidFill>
              <a:schemeClr val="tx1"/>
            </a:solidFill>
            <a:round/>
            <a:headEnd/>
            <a:tailEnd/>
          </a:ln>
          <a:effectLst/>
        </p:spPr>
        <p:txBody>
          <a:bodyPr/>
          <a:lstStyle/>
          <a:p>
            <a:pPr>
              <a:defRPr/>
            </a:pPr>
            <a:endParaRPr lang="nb-NO"/>
          </a:p>
        </p:txBody>
      </p:sp>
      <p:sp>
        <p:nvSpPr>
          <p:cNvPr id="9" name="Line 29"/>
          <p:cNvSpPr>
            <a:spLocks noChangeShapeType="1"/>
          </p:cNvSpPr>
          <p:nvPr/>
        </p:nvSpPr>
        <p:spPr bwMode="auto">
          <a:xfrm>
            <a:off x="7096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 name="Line 30"/>
          <p:cNvSpPr>
            <a:spLocks noChangeShapeType="1"/>
          </p:cNvSpPr>
          <p:nvPr/>
        </p:nvSpPr>
        <p:spPr bwMode="auto">
          <a:xfrm>
            <a:off x="8382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1" name="Line 31"/>
          <p:cNvSpPr>
            <a:spLocks noChangeShapeType="1"/>
          </p:cNvSpPr>
          <p:nvPr/>
        </p:nvSpPr>
        <p:spPr bwMode="auto">
          <a:xfrm>
            <a:off x="5030788"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2" name="Line 32"/>
          <p:cNvSpPr>
            <a:spLocks noChangeShapeType="1"/>
          </p:cNvSpPr>
          <p:nvPr/>
        </p:nvSpPr>
        <p:spPr bwMode="auto">
          <a:xfrm>
            <a:off x="5334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3" name="Line 33"/>
          <p:cNvSpPr>
            <a:spLocks noChangeShapeType="1"/>
          </p:cNvSpPr>
          <p:nvPr/>
        </p:nvSpPr>
        <p:spPr bwMode="auto">
          <a:xfrm>
            <a:off x="7235825"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4" name="Line 34"/>
          <p:cNvSpPr>
            <a:spLocks noChangeShapeType="1"/>
          </p:cNvSpPr>
          <p:nvPr/>
        </p:nvSpPr>
        <p:spPr bwMode="auto">
          <a:xfrm>
            <a:off x="76057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5" name="Line 35"/>
          <p:cNvSpPr>
            <a:spLocks noChangeShapeType="1"/>
          </p:cNvSpPr>
          <p:nvPr/>
        </p:nvSpPr>
        <p:spPr bwMode="auto">
          <a:xfrm>
            <a:off x="8763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6" name="Line 36"/>
          <p:cNvSpPr>
            <a:spLocks noChangeShapeType="1"/>
          </p:cNvSpPr>
          <p:nvPr/>
        </p:nvSpPr>
        <p:spPr bwMode="auto">
          <a:xfrm>
            <a:off x="7096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7" name="Line 37"/>
          <p:cNvSpPr>
            <a:spLocks noChangeShapeType="1"/>
          </p:cNvSpPr>
          <p:nvPr/>
        </p:nvSpPr>
        <p:spPr bwMode="auto">
          <a:xfrm>
            <a:off x="8382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8" name="Line 38"/>
          <p:cNvSpPr>
            <a:spLocks noChangeShapeType="1"/>
          </p:cNvSpPr>
          <p:nvPr/>
        </p:nvSpPr>
        <p:spPr bwMode="auto">
          <a:xfrm>
            <a:off x="5030788"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9" name="Line 39"/>
          <p:cNvSpPr>
            <a:spLocks noChangeShapeType="1"/>
          </p:cNvSpPr>
          <p:nvPr/>
        </p:nvSpPr>
        <p:spPr bwMode="auto">
          <a:xfrm>
            <a:off x="5334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0" name="Line 40"/>
          <p:cNvSpPr>
            <a:spLocks noChangeShapeType="1"/>
          </p:cNvSpPr>
          <p:nvPr/>
        </p:nvSpPr>
        <p:spPr bwMode="auto">
          <a:xfrm>
            <a:off x="7235825"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1" name="Line 41"/>
          <p:cNvSpPr>
            <a:spLocks noChangeShapeType="1"/>
          </p:cNvSpPr>
          <p:nvPr/>
        </p:nvSpPr>
        <p:spPr bwMode="auto">
          <a:xfrm>
            <a:off x="76057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2" name="Line 42"/>
          <p:cNvSpPr>
            <a:spLocks noChangeShapeType="1"/>
          </p:cNvSpPr>
          <p:nvPr/>
        </p:nvSpPr>
        <p:spPr bwMode="auto">
          <a:xfrm>
            <a:off x="8763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23" name="Line 43"/>
          <p:cNvSpPr>
            <a:spLocks noChangeShapeType="1"/>
          </p:cNvSpPr>
          <p:nvPr/>
        </p:nvSpPr>
        <p:spPr bwMode="auto">
          <a:xfrm>
            <a:off x="-409575" y="4572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4" name="Line 44"/>
          <p:cNvSpPr>
            <a:spLocks noChangeShapeType="1"/>
          </p:cNvSpPr>
          <p:nvPr/>
        </p:nvSpPr>
        <p:spPr bwMode="auto">
          <a:xfrm>
            <a:off x="-409575" y="1052513"/>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5" name="Line 45"/>
          <p:cNvSpPr>
            <a:spLocks noChangeShapeType="1"/>
          </p:cNvSpPr>
          <p:nvPr/>
        </p:nvSpPr>
        <p:spPr bwMode="auto">
          <a:xfrm>
            <a:off x="-409575" y="30480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6" name="Line 46"/>
          <p:cNvSpPr>
            <a:spLocks noChangeShapeType="1"/>
          </p:cNvSpPr>
          <p:nvPr/>
        </p:nvSpPr>
        <p:spPr bwMode="auto">
          <a:xfrm>
            <a:off x="-409575" y="63246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27" name="Line 47"/>
          <p:cNvSpPr>
            <a:spLocks noChangeShapeType="1"/>
          </p:cNvSpPr>
          <p:nvPr/>
        </p:nvSpPr>
        <p:spPr bwMode="auto">
          <a:xfrm>
            <a:off x="9258300" y="45720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28" name="Line 48"/>
          <p:cNvSpPr>
            <a:spLocks noChangeShapeType="1"/>
          </p:cNvSpPr>
          <p:nvPr/>
        </p:nvSpPr>
        <p:spPr bwMode="auto">
          <a:xfrm>
            <a:off x="9258300" y="1052513"/>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29" name="Line 49"/>
          <p:cNvSpPr>
            <a:spLocks noChangeShapeType="1"/>
          </p:cNvSpPr>
          <p:nvPr/>
        </p:nvSpPr>
        <p:spPr bwMode="auto">
          <a:xfrm>
            <a:off x="9258300" y="30416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30" name="Line 50"/>
          <p:cNvSpPr>
            <a:spLocks noChangeShapeType="1"/>
          </p:cNvSpPr>
          <p:nvPr/>
        </p:nvSpPr>
        <p:spPr bwMode="auto">
          <a:xfrm>
            <a:off x="9258300" y="63182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31" name="Line 8"/>
          <p:cNvSpPr>
            <a:spLocks noChangeShapeType="1"/>
          </p:cNvSpPr>
          <p:nvPr/>
        </p:nvSpPr>
        <p:spPr bwMode="auto">
          <a:xfrm flipH="1">
            <a:off x="0" y="6353175"/>
            <a:ext cx="9144000" cy="0"/>
          </a:xfrm>
          <a:prstGeom prst="line">
            <a:avLst/>
          </a:prstGeom>
          <a:noFill/>
          <a:ln w="9525">
            <a:solidFill>
              <a:schemeClr val="tx1"/>
            </a:solidFill>
            <a:round/>
            <a:headEnd/>
            <a:tailEnd/>
          </a:ln>
          <a:effectLst/>
        </p:spPr>
        <p:txBody>
          <a:bodyPr/>
          <a:lstStyle/>
          <a:p>
            <a:pPr>
              <a:defRPr/>
            </a:pPr>
            <a:endParaRPr lang="nb-NO"/>
          </a:p>
        </p:txBody>
      </p:sp>
      <p:pic>
        <p:nvPicPr>
          <p:cNvPr id="32" name="Bilde 62" descr="FagerbergSOL1.jpg"/>
          <p:cNvPicPr>
            <a:picLocks noChangeAspect="1"/>
          </p:cNvPicPr>
          <p:nvPr/>
        </p:nvPicPr>
        <p:blipFill>
          <a:blip r:embed="rId2" cstate="print"/>
          <a:srcRect/>
          <a:stretch>
            <a:fillRect/>
          </a:stretch>
        </p:blipFill>
        <p:spPr bwMode="auto">
          <a:xfrm>
            <a:off x="1399574" y="1264482"/>
            <a:ext cx="2982912" cy="950913"/>
          </a:xfrm>
          <a:prstGeom prst="rect">
            <a:avLst/>
          </a:prstGeom>
          <a:noFill/>
          <a:ln w="9525">
            <a:noFill/>
            <a:miter lim="800000"/>
            <a:headEnd/>
            <a:tailEnd/>
          </a:ln>
        </p:spPr>
      </p:pic>
      <p:sp>
        <p:nvSpPr>
          <p:cNvPr id="4122" name="Rectangle 26"/>
          <p:cNvSpPr>
            <a:spLocks noGrp="1" noChangeArrowheads="1"/>
          </p:cNvSpPr>
          <p:nvPr>
            <p:ph type="subTitle" sz="quarter" idx="1"/>
          </p:nvPr>
        </p:nvSpPr>
        <p:spPr>
          <a:xfrm>
            <a:off x="1371600" y="4813300"/>
            <a:ext cx="6400800" cy="1346200"/>
          </a:xfrm>
        </p:spPr>
        <p:txBody>
          <a:bodyPr anchorCtr="1"/>
          <a:lstStyle>
            <a:lvl1pPr marL="0" indent="0" algn="ctr">
              <a:buFontTx/>
              <a:buNone/>
              <a:defRPr sz="1800" i="1">
                <a:solidFill>
                  <a:schemeClr val="tx1"/>
                </a:solidFill>
              </a:defRPr>
            </a:lvl1pPr>
          </a:lstStyle>
          <a:p>
            <a:r>
              <a:rPr lang="nb-NO" smtClean="0"/>
              <a:t>Klikk for å redigere undertittelstil i malen</a:t>
            </a:r>
            <a:endParaRPr lang="nn-NO" dirty="0"/>
          </a:p>
        </p:txBody>
      </p:sp>
      <p:sp>
        <p:nvSpPr>
          <p:cNvPr id="4123" name="Rectangle 27"/>
          <p:cNvSpPr>
            <a:spLocks noGrp="1" noChangeArrowheads="1"/>
          </p:cNvSpPr>
          <p:nvPr>
            <p:ph type="ctrTitle" sz="quarter"/>
          </p:nvPr>
        </p:nvSpPr>
        <p:spPr>
          <a:xfrm>
            <a:off x="1371600" y="3480924"/>
            <a:ext cx="6400800" cy="1317625"/>
          </a:xfrm>
        </p:spPr>
        <p:txBody>
          <a:bodyPr anchor="b" anchorCtr="1"/>
          <a:lstStyle>
            <a:lvl1pPr algn="ctr">
              <a:defRPr i="1">
                <a:solidFill>
                  <a:schemeClr val="tx1"/>
                </a:solidFill>
              </a:defRPr>
            </a:lvl1pPr>
          </a:lstStyle>
          <a:p>
            <a:r>
              <a:rPr lang="nb-NO" smtClean="0"/>
              <a:t>Klikk for å redigere tittelstil</a:t>
            </a:r>
            <a:endParaRPr lang="nb-NO"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5988050" y="1066800"/>
            <a:ext cx="1620838" cy="48863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1122363" y="1066800"/>
            <a:ext cx="4713287" cy="48863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9696E08F-D85A-484E-9E6A-9BEA8CDAC5A0}"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1122363" y="1838325"/>
            <a:ext cx="316706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441825" y="1838325"/>
            <a:ext cx="3167063"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b-NO" noProof="0" smtClean="0"/>
              <a:t>Klikk ikonet for å legge til et bilde</a:t>
            </a:r>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 name="Rectangle 10"/>
          <p:cNvSpPr>
            <a:spLocks noChangeArrowheads="1"/>
          </p:cNvSpPr>
          <p:nvPr/>
        </p:nvSpPr>
        <p:spPr bwMode="auto">
          <a:xfrm>
            <a:off x="0" y="6364288"/>
            <a:ext cx="704850" cy="503237"/>
          </a:xfrm>
          <a:prstGeom prst="rect">
            <a:avLst/>
          </a:prstGeom>
          <a:solidFill>
            <a:srgbClr val="C00000">
              <a:alpha val="49000"/>
            </a:srgbClr>
          </a:solidFill>
          <a:ln w="9525">
            <a:noFill/>
            <a:miter lim="800000"/>
            <a:headEnd/>
            <a:tailEnd/>
          </a:ln>
          <a:effectLst/>
        </p:spPr>
        <p:txBody>
          <a:bodyPr wrap="none" anchor="ctr"/>
          <a:lstStyle/>
          <a:p>
            <a:pPr>
              <a:defRPr/>
            </a:pPr>
            <a:endParaRPr lang="nb-NO"/>
          </a:p>
        </p:txBody>
      </p:sp>
      <p:sp>
        <p:nvSpPr>
          <p:cNvPr id="1031" name="Rectangle 7"/>
          <p:cNvSpPr>
            <a:spLocks noChangeArrowheads="1"/>
          </p:cNvSpPr>
          <p:nvPr/>
        </p:nvSpPr>
        <p:spPr bwMode="auto">
          <a:xfrm>
            <a:off x="704850" y="441325"/>
            <a:ext cx="8439150" cy="5907088"/>
          </a:xfrm>
          <a:prstGeom prst="rect">
            <a:avLst/>
          </a:prstGeom>
          <a:solidFill>
            <a:schemeClr val="bg1">
              <a:lumMod val="65000"/>
              <a:alpha val="15000"/>
            </a:schemeClr>
          </a:solidFill>
          <a:ln w="9525">
            <a:noFill/>
            <a:miter lim="800000"/>
            <a:headEnd/>
            <a:tailEnd/>
          </a:ln>
          <a:effectLst/>
        </p:spPr>
        <p:txBody>
          <a:bodyPr wrap="none" anchor="ctr"/>
          <a:lstStyle/>
          <a:p>
            <a:pPr>
              <a:defRPr/>
            </a:pPr>
            <a:endParaRPr lang="nb-NO"/>
          </a:p>
        </p:txBody>
      </p:sp>
      <p:sp>
        <p:nvSpPr>
          <p:cNvPr id="1028" name="Rectangle 3"/>
          <p:cNvSpPr>
            <a:spLocks noGrp="1" noChangeArrowheads="1"/>
          </p:cNvSpPr>
          <p:nvPr>
            <p:ph type="body" idx="1"/>
          </p:nvPr>
        </p:nvSpPr>
        <p:spPr bwMode="auto">
          <a:xfrm>
            <a:off x="1122363" y="1838325"/>
            <a:ext cx="648652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Klikk for å redigere tekststiler i malen</a:t>
            </a:r>
          </a:p>
          <a:p>
            <a:pPr lvl="1"/>
            <a:r>
              <a:rPr lang="en-GB" smtClean="0"/>
              <a:t>Andre nivå</a:t>
            </a:r>
          </a:p>
          <a:p>
            <a:pPr lvl="2"/>
            <a:r>
              <a:rPr lang="en-GB" smtClean="0"/>
              <a:t>Tredje nivå</a:t>
            </a:r>
          </a:p>
          <a:p>
            <a:pPr lvl="3"/>
            <a:r>
              <a:rPr lang="en-GB" smtClean="0"/>
              <a:t>Fjerde nivå</a:t>
            </a:r>
          </a:p>
          <a:p>
            <a:pPr lvl="4"/>
            <a:r>
              <a:rPr lang="en-GB" smtClean="0"/>
              <a:t>Femte nivå</a:t>
            </a:r>
          </a:p>
        </p:txBody>
      </p:sp>
      <p:sp>
        <p:nvSpPr>
          <p:cNvPr id="1044" name="Text Box 20"/>
          <p:cNvSpPr txBox="1">
            <a:spLocks noChangeArrowheads="1"/>
          </p:cNvSpPr>
          <p:nvPr/>
        </p:nvSpPr>
        <p:spPr bwMode="auto">
          <a:xfrm>
            <a:off x="0" y="6386513"/>
            <a:ext cx="709613" cy="366712"/>
          </a:xfrm>
          <a:prstGeom prst="rect">
            <a:avLst/>
          </a:prstGeom>
          <a:noFill/>
          <a:ln w="9525">
            <a:noFill/>
            <a:miter lim="800000"/>
            <a:headEnd/>
            <a:tailEnd/>
          </a:ln>
          <a:effectLst/>
        </p:spPr>
        <p:txBody>
          <a:bodyPr>
            <a:spAutoFit/>
          </a:bodyPr>
          <a:lstStyle/>
          <a:p>
            <a:pPr algn="ctr">
              <a:spcBef>
                <a:spcPct val="50000"/>
              </a:spcBef>
              <a:defRPr/>
            </a:pPr>
            <a:fld id="{6CBB3DD1-00DC-4CCA-B68D-0C9C938C365A}" type="slidenum">
              <a:rPr lang="en-US" sz="1800">
                <a:solidFill>
                  <a:schemeClr val="bg1"/>
                </a:solidFill>
                <a:latin typeface="Arial Bold"/>
              </a:rPr>
              <a:pPr algn="ctr">
                <a:spcBef>
                  <a:spcPct val="50000"/>
                </a:spcBef>
                <a:defRPr/>
              </a:pPr>
              <a:t>‹#›</a:t>
            </a:fld>
            <a:endParaRPr lang="en-US" sz="1800" dirty="0">
              <a:solidFill>
                <a:schemeClr val="bg1"/>
              </a:solidFill>
              <a:latin typeface="Arial Bold"/>
            </a:endParaRPr>
          </a:p>
        </p:txBody>
      </p:sp>
      <p:sp>
        <p:nvSpPr>
          <p:cNvPr id="1030" name="Rectangle 2"/>
          <p:cNvSpPr>
            <a:spLocks noGrp="1" noChangeArrowheads="1"/>
          </p:cNvSpPr>
          <p:nvPr>
            <p:ph type="title"/>
          </p:nvPr>
        </p:nvSpPr>
        <p:spPr bwMode="auto">
          <a:xfrm>
            <a:off x="1158875" y="1066800"/>
            <a:ext cx="6435725" cy="533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Klikk for å redigere tittelstil</a:t>
            </a:r>
          </a:p>
        </p:txBody>
      </p:sp>
      <p:sp>
        <p:nvSpPr>
          <p:cNvPr id="1051" name="Line 27"/>
          <p:cNvSpPr>
            <a:spLocks noChangeShapeType="1"/>
          </p:cNvSpPr>
          <p:nvPr/>
        </p:nvSpPr>
        <p:spPr bwMode="auto">
          <a:xfrm>
            <a:off x="7096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2" name="Line 28"/>
          <p:cNvSpPr>
            <a:spLocks noChangeShapeType="1"/>
          </p:cNvSpPr>
          <p:nvPr/>
        </p:nvSpPr>
        <p:spPr bwMode="auto">
          <a:xfrm>
            <a:off x="8382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3" name="Line 29"/>
          <p:cNvSpPr>
            <a:spLocks noChangeShapeType="1"/>
          </p:cNvSpPr>
          <p:nvPr/>
        </p:nvSpPr>
        <p:spPr bwMode="auto">
          <a:xfrm>
            <a:off x="5030788"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4" name="Line 30"/>
          <p:cNvSpPr>
            <a:spLocks noChangeShapeType="1"/>
          </p:cNvSpPr>
          <p:nvPr/>
        </p:nvSpPr>
        <p:spPr bwMode="auto">
          <a:xfrm>
            <a:off x="5334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5" name="Line 31"/>
          <p:cNvSpPr>
            <a:spLocks noChangeShapeType="1"/>
          </p:cNvSpPr>
          <p:nvPr/>
        </p:nvSpPr>
        <p:spPr bwMode="auto">
          <a:xfrm>
            <a:off x="7235825"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6" name="Line 32"/>
          <p:cNvSpPr>
            <a:spLocks noChangeShapeType="1"/>
          </p:cNvSpPr>
          <p:nvPr/>
        </p:nvSpPr>
        <p:spPr bwMode="auto">
          <a:xfrm>
            <a:off x="7605713"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7" name="Line 33"/>
          <p:cNvSpPr>
            <a:spLocks noChangeShapeType="1"/>
          </p:cNvSpPr>
          <p:nvPr/>
        </p:nvSpPr>
        <p:spPr bwMode="auto">
          <a:xfrm>
            <a:off x="8763000" y="-414338"/>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8" name="Line 34"/>
          <p:cNvSpPr>
            <a:spLocks noChangeShapeType="1"/>
          </p:cNvSpPr>
          <p:nvPr/>
        </p:nvSpPr>
        <p:spPr bwMode="auto">
          <a:xfrm>
            <a:off x="7096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59" name="Line 35"/>
          <p:cNvSpPr>
            <a:spLocks noChangeShapeType="1"/>
          </p:cNvSpPr>
          <p:nvPr/>
        </p:nvSpPr>
        <p:spPr bwMode="auto">
          <a:xfrm>
            <a:off x="8382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0" name="Line 36"/>
          <p:cNvSpPr>
            <a:spLocks noChangeShapeType="1"/>
          </p:cNvSpPr>
          <p:nvPr/>
        </p:nvSpPr>
        <p:spPr bwMode="auto">
          <a:xfrm>
            <a:off x="5030788"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1" name="Line 37"/>
          <p:cNvSpPr>
            <a:spLocks noChangeShapeType="1"/>
          </p:cNvSpPr>
          <p:nvPr/>
        </p:nvSpPr>
        <p:spPr bwMode="auto">
          <a:xfrm>
            <a:off x="5334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2" name="Line 38"/>
          <p:cNvSpPr>
            <a:spLocks noChangeShapeType="1"/>
          </p:cNvSpPr>
          <p:nvPr/>
        </p:nvSpPr>
        <p:spPr bwMode="auto">
          <a:xfrm>
            <a:off x="7235825"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3" name="Line 39"/>
          <p:cNvSpPr>
            <a:spLocks noChangeShapeType="1"/>
          </p:cNvSpPr>
          <p:nvPr/>
        </p:nvSpPr>
        <p:spPr bwMode="auto">
          <a:xfrm>
            <a:off x="7605713"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4" name="Line 40"/>
          <p:cNvSpPr>
            <a:spLocks noChangeShapeType="1"/>
          </p:cNvSpPr>
          <p:nvPr/>
        </p:nvSpPr>
        <p:spPr bwMode="auto">
          <a:xfrm>
            <a:off x="8763000" y="6962775"/>
            <a:ext cx="0" cy="360363"/>
          </a:xfrm>
          <a:prstGeom prst="line">
            <a:avLst/>
          </a:prstGeom>
          <a:noFill/>
          <a:ln w="9525">
            <a:solidFill>
              <a:schemeClr val="tx1"/>
            </a:solidFill>
            <a:prstDash val="dash"/>
            <a:round/>
            <a:headEnd/>
            <a:tailEnd/>
          </a:ln>
          <a:effectLst/>
        </p:spPr>
        <p:txBody>
          <a:bodyPr/>
          <a:lstStyle/>
          <a:p>
            <a:pPr>
              <a:defRPr/>
            </a:pPr>
            <a:endParaRPr lang="nb-NO"/>
          </a:p>
        </p:txBody>
      </p:sp>
      <p:sp>
        <p:nvSpPr>
          <p:cNvPr id="1065" name="Line 41"/>
          <p:cNvSpPr>
            <a:spLocks noChangeShapeType="1"/>
          </p:cNvSpPr>
          <p:nvPr/>
        </p:nvSpPr>
        <p:spPr bwMode="auto">
          <a:xfrm>
            <a:off x="-409575" y="4572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6" name="Line 42"/>
          <p:cNvSpPr>
            <a:spLocks noChangeShapeType="1"/>
          </p:cNvSpPr>
          <p:nvPr/>
        </p:nvSpPr>
        <p:spPr bwMode="auto">
          <a:xfrm>
            <a:off x="-409575" y="1052513"/>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7" name="Line 43"/>
          <p:cNvSpPr>
            <a:spLocks noChangeShapeType="1"/>
          </p:cNvSpPr>
          <p:nvPr/>
        </p:nvSpPr>
        <p:spPr bwMode="auto">
          <a:xfrm>
            <a:off x="-409575" y="30480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8" name="Line 44"/>
          <p:cNvSpPr>
            <a:spLocks noChangeShapeType="1"/>
          </p:cNvSpPr>
          <p:nvPr/>
        </p:nvSpPr>
        <p:spPr bwMode="auto">
          <a:xfrm>
            <a:off x="-409575" y="6324600"/>
            <a:ext cx="360362" cy="0"/>
          </a:xfrm>
          <a:prstGeom prst="line">
            <a:avLst/>
          </a:prstGeom>
          <a:noFill/>
          <a:ln w="9525">
            <a:solidFill>
              <a:schemeClr val="tx1"/>
            </a:solidFill>
            <a:prstDash val="dash"/>
            <a:round/>
            <a:headEnd/>
            <a:tailEnd/>
          </a:ln>
          <a:effectLst/>
        </p:spPr>
        <p:txBody>
          <a:bodyPr/>
          <a:lstStyle/>
          <a:p>
            <a:pPr>
              <a:defRPr/>
            </a:pPr>
            <a:endParaRPr lang="nb-NO"/>
          </a:p>
        </p:txBody>
      </p:sp>
      <p:sp>
        <p:nvSpPr>
          <p:cNvPr id="1069" name="Line 45"/>
          <p:cNvSpPr>
            <a:spLocks noChangeShapeType="1"/>
          </p:cNvSpPr>
          <p:nvPr/>
        </p:nvSpPr>
        <p:spPr bwMode="auto">
          <a:xfrm>
            <a:off x="9258300" y="45720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0" name="Line 46"/>
          <p:cNvSpPr>
            <a:spLocks noChangeShapeType="1"/>
          </p:cNvSpPr>
          <p:nvPr/>
        </p:nvSpPr>
        <p:spPr bwMode="auto">
          <a:xfrm>
            <a:off x="9258300" y="1052513"/>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1" name="Line 47"/>
          <p:cNvSpPr>
            <a:spLocks noChangeShapeType="1"/>
          </p:cNvSpPr>
          <p:nvPr/>
        </p:nvSpPr>
        <p:spPr bwMode="auto">
          <a:xfrm>
            <a:off x="9258300" y="30416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72" name="Line 48"/>
          <p:cNvSpPr>
            <a:spLocks noChangeShapeType="1"/>
          </p:cNvSpPr>
          <p:nvPr/>
        </p:nvSpPr>
        <p:spPr bwMode="auto">
          <a:xfrm>
            <a:off x="9258300" y="6318250"/>
            <a:ext cx="360363" cy="0"/>
          </a:xfrm>
          <a:prstGeom prst="line">
            <a:avLst/>
          </a:prstGeom>
          <a:noFill/>
          <a:ln w="9525">
            <a:solidFill>
              <a:schemeClr val="tx1"/>
            </a:solidFill>
            <a:prstDash val="dash"/>
            <a:round/>
            <a:headEnd/>
            <a:tailEnd/>
          </a:ln>
          <a:effectLst/>
        </p:spPr>
        <p:txBody>
          <a:bodyPr/>
          <a:lstStyle/>
          <a:p>
            <a:pPr>
              <a:defRPr/>
            </a:pPr>
            <a:endParaRPr lang="nb-NO"/>
          </a:p>
        </p:txBody>
      </p:sp>
      <p:sp>
        <p:nvSpPr>
          <p:cNvPr id="1033" name="Rectangle 9"/>
          <p:cNvSpPr>
            <a:spLocks noChangeArrowheads="1"/>
          </p:cNvSpPr>
          <p:nvPr/>
        </p:nvSpPr>
        <p:spPr bwMode="auto">
          <a:xfrm>
            <a:off x="-9525" y="-4763"/>
            <a:ext cx="719138" cy="447676"/>
          </a:xfrm>
          <a:prstGeom prst="rect">
            <a:avLst/>
          </a:prstGeom>
          <a:solidFill>
            <a:srgbClr val="C00000"/>
          </a:solidFill>
          <a:ln w="9525">
            <a:solidFill>
              <a:srgbClr val="000066"/>
            </a:solidFill>
            <a:miter lim="800000"/>
            <a:headEnd/>
            <a:tailEnd/>
          </a:ln>
          <a:effectLst/>
        </p:spPr>
        <p:txBody>
          <a:bodyPr wrap="none" anchor="ctr"/>
          <a:lstStyle/>
          <a:p>
            <a:pPr>
              <a:defRPr/>
            </a:pPr>
            <a:endParaRPr lang="nb-NO"/>
          </a:p>
        </p:txBody>
      </p:sp>
      <p:sp>
        <p:nvSpPr>
          <p:cNvPr id="1035" name="Line 11"/>
          <p:cNvSpPr>
            <a:spLocks noChangeShapeType="1"/>
          </p:cNvSpPr>
          <p:nvPr/>
        </p:nvSpPr>
        <p:spPr bwMode="auto">
          <a:xfrm>
            <a:off x="704850" y="0"/>
            <a:ext cx="0" cy="6858000"/>
          </a:xfrm>
          <a:prstGeom prst="line">
            <a:avLst/>
          </a:prstGeom>
          <a:noFill/>
          <a:ln w="9525">
            <a:solidFill>
              <a:schemeClr val="tx1"/>
            </a:solidFill>
            <a:round/>
            <a:headEnd/>
            <a:tailEnd/>
          </a:ln>
          <a:effectLst/>
        </p:spPr>
        <p:txBody>
          <a:bodyPr/>
          <a:lstStyle/>
          <a:p>
            <a:pPr>
              <a:defRPr/>
            </a:pPr>
            <a:endParaRPr lang="nb-NO"/>
          </a:p>
        </p:txBody>
      </p:sp>
      <p:sp>
        <p:nvSpPr>
          <p:cNvPr id="1045" name="Rectangle 21"/>
          <p:cNvSpPr>
            <a:spLocks noChangeArrowheads="1"/>
          </p:cNvSpPr>
          <p:nvPr/>
        </p:nvSpPr>
        <p:spPr bwMode="auto">
          <a:xfrm>
            <a:off x="708025" y="441325"/>
            <a:ext cx="539750" cy="84138"/>
          </a:xfrm>
          <a:prstGeom prst="rect">
            <a:avLst/>
          </a:prstGeom>
          <a:solidFill>
            <a:srgbClr val="C00000"/>
          </a:solidFill>
          <a:ln w="9525">
            <a:noFill/>
            <a:miter lim="800000"/>
            <a:headEnd/>
            <a:tailEnd/>
          </a:ln>
          <a:effectLst/>
        </p:spPr>
        <p:txBody>
          <a:bodyPr wrap="none" anchor="ctr"/>
          <a:lstStyle/>
          <a:p>
            <a:pPr>
              <a:defRPr/>
            </a:pPr>
            <a:endParaRPr lang="nb-NO"/>
          </a:p>
        </p:txBody>
      </p:sp>
      <p:sp>
        <p:nvSpPr>
          <p:cNvPr id="1036" name="Line 12"/>
          <p:cNvSpPr>
            <a:spLocks noChangeShapeType="1"/>
          </p:cNvSpPr>
          <p:nvPr/>
        </p:nvSpPr>
        <p:spPr bwMode="auto">
          <a:xfrm>
            <a:off x="0" y="438150"/>
            <a:ext cx="9144000" cy="0"/>
          </a:xfrm>
          <a:prstGeom prst="line">
            <a:avLst/>
          </a:prstGeom>
          <a:noFill/>
          <a:ln w="9525">
            <a:solidFill>
              <a:schemeClr val="tx1"/>
            </a:solidFill>
            <a:round/>
            <a:headEnd/>
            <a:tailEnd/>
          </a:ln>
          <a:effectLst/>
        </p:spPr>
        <p:txBody>
          <a:bodyPr/>
          <a:lstStyle/>
          <a:p>
            <a:pPr>
              <a:defRPr/>
            </a:pPr>
            <a:endParaRPr lang="nb-NO"/>
          </a:p>
        </p:txBody>
      </p:sp>
      <p:sp>
        <p:nvSpPr>
          <p:cNvPr id="1037" name="Line 13"/>
          <p:cNvSpPr>
            <a:spLocks noChangeShapeType="1"/>
          </p:cNvSpPr>
          <p:nvPr/>
        </p:nvSpPr>
        <p:spPr bwMode="auto">
          <a:xfrm flipH="1">
            <a:off x="0" y="6353175"/>
            <a:ext cx="9144000" cy="0"/>
          </a:xfrm>
          <a:prstGeom prst="line">
            <a:avLst/>
          </a:prstGeom>
          <a:noFill/>
          <a:ln w="9525">
            <a:solidFill>
              <a:schemeClr val="tx1"/>
            </a:solidFill>
            <a:round/>
            <a:headEnd/>
            <a:tailEnd/>
          </a:ln>
          <a:effectLst/>
        </p:spPr>
        <p:txBody>
          <a:bodyPr/>
          <a:lstStyle/>
          <a:p>
            <a:pPr>
              <a:defRPr/>
            </a:pPr>
            <a:endParaRPr lang="nb-NO"/>
          </a:p>
        </p:txBody>
      </p:sp>
      <p:pic>
        <p:nvPicPr>
          <p:cNvPr id="35" name="Bilde 62" descr="FagerbergSOL1.jpg"/>
          <p:cNvPicPr>
            <a:picLocks noChangeAspect="1"/>
          </p:cNvPicPr>
          <p:nvPr userDrawn="1"/>
        </p:nvPicPr>
        <p:blipFill>
          <a:blip r:embed="rId13" cstate="print"/>
          <a:srcRect/>
          <a:stretch>
            <a:fillRect/>
          </a:stretch>
        </p:blipFill>
        <p:spPr bwMode="auto">
          <a:xfrm>
            <a:off x="1097736" y="6362760"/>
            <a:ext cx="1219338" cy="38870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2400" b="1">
          <a:solidFill>
            <a:srgbClr val="000066"/>
          </a:solidFill>
          <a:latin typeface="+mj-lt"/>
          <a:ea typeface="+mj-ea"/>
          <a:cs typeface="+mj-cs"/>
        </a:defRPr>
      </a:lvl1pPr>
      <a:lvl2pPr algn="l" rtl="0" eaLnBrk="1" fontAlgn="base" hangingPunct="1">
        <a:spcBef>
          <a:spcPct val="0"/>
        </a:spcBef>
        <a:spcAft>
          <a:spcPct val="0"/>
        </a:spcAft>
        <a:defRPr sz="2400" b="1">
          <a:solidFill>
            <a:srgbClr val="000066"/>
          </a:solidFill>
          <a:latin typeface="Verdana" pitchFamily="34" charset="0"/>
        </a:defRPr>
      </a:lvl2pPr>
      <a:lvl3pPr algn="l" rtl="0" eaLnBrk="1" fontAlgn="base" hangingPunct="1">
        <a:spcBef>
          <a:spcPct val="0"/>
        </a:spcBef>
        <a:spcAft>
          <a:spcPct val="0"/>
        </a:spcAft>
        <a:defRPr sz="2400" b="1">
          <a:solidFill>
            <a:srgbClr val="000066"/>
          </a:solidFill>
          <a:latin typeface="Verdana" pitchFamily="34" charset="0"/>
        </a:defRPr>
      </a:lvl3pPr>
      <a:lvl4pPr algn="l" rtl="0" eaLnBrk="1" fontAlgn="base" hangingPunct="1">
        <a:spcBef>
          <a:spcPct val="0"/>
        </a:spcBef>
        <a:spcAft>
          <a:spcPct val="0"/>
        </a:spcAft>
        <a:defRPr sz="2400" b="1">
          <a:solidFill>
            <a:srgbClr val="000066"/>
          </a:solidFill>
          <a:latin typeface="Verdana" pitchFamily="34" charset="0"/>
        </a:defRPr>
      </a:lvl4pPr>
      <a:lvl5pPr algn="l" rtl="0" eaLnBrk="1" fontAlgn="base" hangingPunct="1">
        <a:spcBef>
          <a:spcPct val="0"/>
        </a:spcBef>
        <a:spcAft>
          <a:spcPct val="0"/>
        </a:spcAft>
        <a:defRPr sz="2400" b="1">
          <a:solidFill>
            <a:srgbClr val="000066"/>
          </a:solidFill>
          <a:latin typeface="Verdana" pitchFamily="34" charset="0"/>
        </a:defRPr>
      </a:lvl5pPr>
      <a:lvl6pPr marL="457200" algn="l" rtl="0" eaLnBrk="1" fontAlgn="base" hangingPunct="1">
        <a:spcBef>
          <a:spcPct val="0"/>
        </a:spcBef>
        <a:spcAft>
          <a:spcPct val="0"/>
        </a:spcAft>
        <a:defRPr sz="2400" b="1">
          <a:solidFill>
            <a:srgbClr val="000066"/>
          </a:solidFill>
          <a:latin typeface="Verdana" pitchFamily="34" charset="0"/>
        </a:defRPr>
      </a:lvl6pPr>
      <a:lvl7pPr marL="914400" algn="l" rtl="0" eaLnBrk="1" fontAlgn="base" hangingPunct="1">
        <a:spcBef>
          <a:spcPct val="0"/>
        </a:spcBef>
        <a:spcAft>
          <a:spcPct val="0"/>
        </a:spcAft>
        <a:defRPr sz="2400" b="1">
          <a:solidFill>
            <a:srgbClr val="000066"/>
          </a:solidFill>
          <a:latin typeface="Verdana" pitchFamily="34" charset="0"/>
        </a:defRPr>
      </a:lvl7pPr>
      <a:lvl8pPr marL="1371600" algn="l" rtl="0" eaLnBrk="1" fontAlgn="base" hangingPunct="1">
        <a:spcBef>
          <a:spcPct val="0"/>
        </a:spcBef>
        <a:spcAft>
          <a:spcPct val="0"/>
        </a:spcAft>
        <a:defRPr sz="2400" b="1">
          <a:solidFill>
            <a:srgbClr val="000066"/>
          </a:solidFill>
          <a:latin typeface="Verdana" pitchFamily="34" charset="0"/>
        </a:defRPr>
      </a:lvl8pPr>
      <a:lvl9pPr marL="1828800" algn="l" rtl="0" eaLnBrk="1" fontAlgn="base" hangingPunct="1">
        <a:spcBef>
          <a:spcPct val="0"/>
        </a:spcBef>
        <a:spcAft>
          <a:spcPct val="0"/>
        </a:spcAft>
        <a:defRPr sz="2400" b="1">
          <a:solidFill>
            <a:srgbClr val="000066"/>
          </a:solidFill>
          <a:latin typeface="Verdana" pitchFamily="34" charset="0"/>
        </a:defRPr>
      </a:lvl9pPr>
    </p:titleStyle>
    <p:bodyStyle>
      <a:lvl1pPr marL="314325" indent="-314325" algn="l" rtl="0" eaLnBrk="1" fontAlgn="base" hangingPunct="1">
        <a:spcBef>
          <a:spcPct val="20000"/>
        </a:spcBef>
        <a:spcAft>
          <a:spcPct val="0"/>
        </a:spcAft>
        <a:buChar char="•"/>
        <a:defRPr sz="2000">
          <a:solidFill>
            <a:srgbClr val="000066"/>
          </a:solidFill>
          <a:latin typeface="+mn-lt"/>
          <a:ea typeface="+mn-ea"/>
          <a:cs typeface="+mn-cs"/>
        </a:defRPr>
      </a:lvl1pPr>
      <a:lvl2pPr marL="666750" indent="-333375" algn="l" rtl="0" eaLnBrk="1" fontAlgn="base" hangingPunct="1">
        <a:spcBef>
          <a:spcPct val="20000"/>
        </a:spcBef>
        <a:spcAft>
          <a:spcPct val="0"/>
        </a:spcAft>
        <a:buChar char="–"/>
        <a:defRPr sz="2000">
          <a:solidFill>
            <a:srgbClr val="000066"/>
          </a:solidFill>
          <a:latin typeface="+mn-lt"/>
        </a:defRPr>
      </a:lvl2pPr>
      <a:lvl3pPr marL="1038225" indent="-352425" algn="l" rtl="0" eaLnBrk="1" fontAlgn="base" hangingPunct="1">
        <a:spcBef>
          <a:spcPct val="20000"/>
        </a:spcBef>
        <a:spcAft>
          <a:spcPct val="0"/>
        </a:spcAft>
        <a:buChar char="•"/>
        <a:defRPr sz="2000">
          <a:solidFill>
            <a:srgbClr val="000066"/>
          </a:solidFill>
          <a:latin typeface="+mn-lt"/>
        </a:defRPr>
      </a:lvl3pPr>
      <a:lvl4pPr marL="1524000" indent="-304800" algn="l" rtl="0" eaLnBrk="1" fontAlgn="base" hangingPunct="1">
        <a:spcBef>
          <a:spcPct val="20000"/>
        </a:spcBef>
        <a:spcAft>
          <a:spcPct val="0"/>
        </a:spcAft>
        <a:buChar char="–"/>
        <a:defRPr sz="2000">
          <a:solidFill>
            <a:srgbClr val="000066"/>
          </a:solidFill>
          <a:latin typeface="+mn-lt"/>
        </a:defRPr>
      </a:lvl4pPr>
      <a:lvl5pPr marL="1847850" indent="-295275" algn="l" rtl="0" eaLnBrk="1" fontAlgn="base" hangingPunct="1">
        <a:spcBef>
          <a:spcPct val="20000"/>
        </a:spcBef>
        <a:spcAft>
          <a:spcPct val="0"/>
        </a:spcAft>
        <a:buChar char="»"/>
        <a:defRPr sz="2000">
          <a:solidFill>
            <a:srgbClr val="000066"/>
          </a:solidFill>
          <a:latin typeface="+mn-lt"/>
        </a:defRPr>
      </a:lvl5pPr>
      <a:lvl6pPr marL="2305050" indent="-295275" algn="l" rtl="0" eaLnBrk="1" fontAlgn="base" hangingPunct="1">
        <a:spcBef>
          <a:spcPct val="20000"/>
        </a:spcBef>
        <a:spcAft>
          <a:spcPct val="0"/>
        </a:spcAft>
        <a:buChar char="»"/>
        <a:defRPr sz="2000">
          <a:solidFill>
            <a:srgbClr val="000066"/>
          </a:solidFill>
          <a:latin typeface="+mn-lt"/>
        </a:defRPr>
      </a:lvl6pPr>
      <a:lvl7pPr marL="2762250" indent="-295275" algn="l" rtl="0" eaLnBrk="1" fontAlgn="base" hangingPunct="1">
        <a:spcBef>
          <a:spcPct val="20000"/>
        </a:spcBef>
        <a:spcAft>
          <a:spcPct val="0"/>
        </a:spcAft>
        <a:buChar char="»"/>
        <a:defRPr sz="2000">
          <a:solidFill>
            <a:srgbClr val="000066"/>
          </a:solidFill>
          <a:latin typeface="+mn-lt"/>
        </a:defRPr>
      </a:lvl7pPr>
      <a:lvl8pPr marL="3219450" indent="-295275" algn="l" rtl="0" eaLnBrk="1" fontAlgn="base" hangingPunct="1">
        <a:spcBef>
          <a:spcPct val="20000"/>
        </a:spcBef>
        <a:spcAft>
          <a:spcPct val="0"/>
        </a:spcAft>
        <a:buChar char="»"/>
        <a:defRPr sz="2000">
          <a:solidFill>
            <a:srgbClr val="000066"/>
          </a:solidFill>
          <a:latin typeface="+mn-lt"/>
        </a:defRPr>
      </a:lvl8pPr>
      <a:lvl9pPr marL="3676650" indent="-295275" algn="l" rtl="0" eaLnBrk="1" fontAlgn="base" hangingPunct="1">
        <a:spcBef>
          <a:spcPct val="20000"/>
        </a:spcBef>
        <a:spcAft>
          <a:spcPct val="0"/>
        </a:spcAft>
        <a:buChar char="»"/>
        <a:defRPr sz="2000">
          <a:solidFill>
            <a:srgbClr val="000066"/>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F47F6C-7EB1-47FB-982B-6F9C8C95FDBD}" type="datetimeFigureOut">
              <a:rPr lang="nb-NO" smtClean="0"/>
              <a:pPr/>
              <a:t>27.08.2010</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6E08F-D85A-484E-9E6A-9BEA8CDAC5A0}"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71600" y="3481388"/>
            <a:ext cx="6400800" cy="1317625"/>
          </a:xfrm>
        </p:spPr>
        <p:txBody>
          <a:bodyPr/>
          <a:lstStyle/>
          <a:p>
            <a:pPr eaLnBrk="1" hangingPunct="1"/>
            <a:r>
              <a:rPr lang="nb-NO" dirty="0" smtClean="0"/>
              <a:t>Sak 26-10: </a:t>
            </a:r>
            <a:br>
              <a:rPr lang="nb-NO" dirty="0" smtClean="0"/>
            </a:br>
            <a:r>
              <a:rPr lang="nb-NO" dirty="0" smtClean="0"/>
              <a:t>Måling av forskning: Etablering av et norsk ’</a:t>
            </a:r>
            <a:r>
              <a:rPr lang="nb-NO" dirty="0" err="1" smtClean="0"/>
              <a:t>scoreboard</a:t>
            </a:r>
            <a:r>
              <a:rPr lang="nb-NO" dirty="0" smtClean="0"/>
              <a:t>’</a:t>
            </a:r>
          </a:p>
        </p:txBody>
      </p:sp>
      <p:sp>
        <p:nvSpPr>
          <p:cNvPr id="3075" name="Rectangle 3"/>
          <p:cNvSpPr>
            <a:spLocks noGrp="1" noChangeArrowheads="1"/>
          </p:cNvSpPr>
          <p:nvPr>
            <p:ph type="subTitle" idx="1"/>
          </p:nvPr>
        </p:nvSpPr>
        <p:spPr/>
        <p:txBody>
          <a:bodyPr/>
          <a:lstStyle/>
          <a:p>
            <a:pPr eaLnBrk="1" hangingPunct="1"/>
            <a:endParaRPr lang="nb-NO" dirty="0" smtClean="0"/>
          </a:p>
          <a:p>
            <a:pPr eaLnBrk="1" hangingPunct="1"/>
            <a:r>
              <a:rPr lang="nb-NO" dirty="0" smtClean="0"/>
              <a:t>Geir Arnulf og Marko Soldic</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Effektiv </a:t>
            </a:r>
            <a:r>
              <a:rPr lang="nb-NO" dirty="0" smtClean="0"/>
              <a:t>bruk av ressurser: Indikatorer?</a:t>
            </a:r>
            <a:endParaRPr lang="nb-NO" dirty="0"/>
          </a:p>
        </p:txBody>
      </p:sp>
      <p:sp>
        <p:nvSpPr>
          <p:cNvPr id="3" name="Plassholder for innhold 2"/>
          <p:cNvSpPr>
            <a:spLocks noGrp="1"/>
          </p:cNvSpPr>
          <p:nvPr>
            <p:ph idx="1"/>
          </p:nvPr>
        </p:nvSpPr>
        <p:spPr/>
        <p:txBody>
          <a:bodyPr/>
          <a:lstStyle/>
          <a:p>
            <a:pPr>
              <a:buNone/>
            </a:pPr>
            <a:endParaRPr lang="nb-NO" dirty="0" smtClean="0"/>
          </a:p>
          <a:p>
            <a:pPr>
              <a:buNone/>
            </a:pPr>
            <a:endParaRPr lang="nb-NO" dirty="0" smtClean="0"/>
          </a:p>
          <a:p>
            <a:r>
              <a:rPr lang="nb-NO" dirty="0" smtClean="0"/>
              <a:t>Effektivitet: Innsatsfaktorer koblet mot resultater (publisering) – utvalget diskuterer alternativer</a:t>
            </a:r>
          </a:p>
          <a:p>
            <a:endParaRPr lang="nb-NO" dirty="0" smtClean="0"/>
          </a:p>
          <a:p>
            <a:r>
              <a:rPr lang="nb-NO" dirty="0" err="1" smtClean="0"/>
              <a:t>Samforfatterskap</a:t>
            </a:r>
            <a:r>
              <a:rPr lang="nb-NO" dirty="0" smtClean="0"/>
              <a:t> mellom utøvende sektorer (må utvikles)?</a:t>
            </a:r>
          </a:p>
          <a:p>
            <a:pPr>
              <a:buNone/>
            </a:pPr>
            <a:r>
              <a:rPr lang="nb-NO" dirty="0" smtClean="0"/>
              <a:t> </a:t>
            </a:r>
          </a:p>
          <a:p>
            <a:pPr lvl="0">
              <a:buNone/>
            </a:pPr>
            <a:endParaRPr lang="nb-NO" dirty="0" smtClean="0"/>
          </a:p>
          <a:p>
            <a:endParaRPr lang="nb-N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Rekruttering: indikator?</a:t>
            </a:r>
            <a:endParaRPr lang="nb-NO" dirty="0"/>
          </a:p>
        </p:txBody>
      </p:sp>
      <p:sp>
        <p:nvSpPr>
          <p:cNvPr id="3" name="Plassholder for innhold 2"/>
          <p:cNvSpPr>
            <a:spLocks noGrp="1"/>
          </p:cNvSpPr>
          <p:nvPr>
            <p:ph idx="1"/>
          </p:nvPr>
        </p:nvSpPr>
        <p:spPr/>
        <p:txBody>
          <a:bodyPr/>
          <a:lstStyle/>
          <a:p>
            <a:pPr>
              <a:buNone/>
            </a:pPr>
            <a:endParaRPr lang="nb-NO" dirty="0" smtClean="0"/>
          </a:p>
          <a:p>
            <a:pPr>
              <a:buNone/>
            </a:pPr>
            <a:r>
              <a:rPr lang="nb-NO" dirty="0" smtClean="0"/>
              <a:t>Andel ’relevant alderskohort’ som tar doktorgrad?</a:t>
            </a:r>
          </a:p>
          <a:p>
            <a:pPr>
              <a:buNone/>
            </a:pPr>
            <a:r>
              <a:rPr lang="nb-NO" dirty="0" smtClean="0"/>
              <a:t>eller</a:t>
            </a:r>
          </a:p>
          <a:p>
            <a:pPr>
              <a:buNone/>
            </a:pPr>
            <a:r>
              <a:rPr lang="nb-NO" dirty="0" smtClean="0"/>
              <a:t>Antall doktorgrader per mill innbyggere?</a:t>
            </a:r>
          </a:p>
          <a:p>
            <a:pPr>
              <a:buNone/>
            </a:pPr>
            <a:endParaRPr lang="nb-NO" dirty="0" smtClean="0"/>
          </a:p>
          <a:p>
            <a:pPr>
              <a:buNone/>
            </a:pPr>
            <a:r>
              <a:rPr lang="nb-NO" dirty="0" smtClean="0"/>
              <a:t>NB! Også oppgave: bedre grunnlag for kritisk å vurdere rekruttering i forskningen</a:t>
            </a:r>
          </a:p>
          <a:p>
            <a:pPr>
              <a:buNone/>
            </a:pPr>
            <a:endParaRPr lang="nb-NO" dirty="0" smtClean="0"/>
          </a:p>
          <a:p>
            <a:pPr>
              <a:buNone/>
            </a:pPr>
            <a:r>
              <a:rPr lang="nb-NO" dirty="0" smtClean="0"/>
              <a:t>NB! Forslag om eget problemnotat ’rekruttering’ i sakspapir om Forskningsrådet</a:t>
            </a:r>
            <a:endParaRPr lang="nb-NO"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Fornyelse: indikatorer?</a:t>
            </a:r>
            <a:endParaRPr lang="nb-NO" dirty="0"/>
          </a:p>
        </p:txBody>
      </p:sp>
      <p:sp>
        <p:nvSpPr>
          <p:cNvPr id="3" name="Plassholder for innhold 2"/>
          <p:cNvSpPr>
            <a:spLocks noGrp="1"/>
          </p:cNvSpPr>
          <p:nvPr>
            <p:ph idx="1"/>
          </p:nvPr>
        </p:nvSpPr>
        <p:spPr/>
        <p:txBody>
          <a:bodyPr/>
          <a:lstStyle/>
          <a:p>
            <a:endParaRPr lang="nb-NO" dirty="0" smtClean="0"/>
          </a:p>
          <a:p>
            <a:r>
              <a:rPr lang="nb-NO" dirty="0" smtClean="0"/>
              <a:t>Hvilke indikatorer er aktuelle – brainstorming?</a:t>
            </a:r>
          </a:p>
          <a:p>
            <a:endParaRPr lang="nb-N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Hvilke land?</a:t>
            </a:r>
            <a:endParaRPr lang="nb-NO" dirty="0"/>
          </a:p>
        </p:txBody>
      </p:sp>
      <p:sp>
        <p:nvSpPr>
          <p:cNvPr id="3" name="Plassholder for innhold 2"/>
          <p:cNvSpPr>
            <a:spLocks noGrp="1"/>
          </p:cNvSpPr>
          <p:nvPr>
            <p:ph idx="1"/>
          </p:nvPr>
        </p:nvSpPr>
        <p:spPr/>
        <p:txBody>
          <a:bodyPr/>
          <a:lstStyle/>
          <a:p>
            <a:endParaRPr lang="nb-NO" dirty="0" smtClean="0"/>
          </a:p>
          <a:p>
            <a:r>
              <a:rPr lang="nb-NO" dirty="0" smtClean="0"/>
              <a:t>Notatet foreslår at norsk forskning sammenlignes med Sverige, Finland, Danmark, Nederland, New Zealand og Canada. </a:t>
            </a:r>
          </a:p>
          <a:p>
            <a:endParaRPr lang="nb-NO" dirty="0" smtClean="0"/>
          </a:p>
          <a:p>
            <a:r>
              <a:rPr lang="nb-NO" dirty="0" smtClean="0"/>
              <a:t>Landene er forholdsvis små, velstående og har en del fellestrekk (men også ulikheter) knyttet til forskningssystem og økonomisk struktur.</a:t>
            </a:r>
            <a:endParaRPr lang="nb-N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Hvor omfattende og komplekst?</a:t>
            </a:r>
            <a:endParaRPr lang="nb-NO" dirty="0"/>
          </a:p>
        </p:txBody>
      </p:sp>
      <p:sp>
        <p:nvSpPr>
          <p:cNvPr id="3" name="Plassholder for innhold 2"/>
          <p:cNvSpPr>
            <a:spLocks noGrp="1"/>
          </p:cNvSpPr>
          <p:nvPr>
            <p:ph idx="1"/>
          </p:nvPr>
        </p:nvSpPr>
        <p:spPr/>
        <p:txBody>
          <a:bodyPr/>
          <a:lstStyle/>
          <a:p>
            <a:endParaRPr lang="nb-NO" dirty="0" smtClean="0"/>
          </a:p>
          <a:p>
            <a:r>
              <a:rPr lang="nb-NO" dirty="0" smtClean="0"/>
              <a:t>Antall (dimensjoner og) indikatorer?</a:t>
            </a:r>
          </a:p>
          <a:p>
            <a:endParaRPr lang="nb-NO" dirty="0" smtClean="0"/>
          </a:p>
          <a:p>
            <a:r>
              <a:rPr lang="nb-NO" dirty="0" smtClean="0"/>
              <a:t>Hvilke nivåer - inndelinger (nasjonalt, sektor, institusjon, fagområder)?</a:t>
            </a:r>
          </a:p>
          <a:p>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Ressurser og organisering?</a:t>
            </a:r>
            <a:endParaRPr lang="nb-NO" dirty="0"/>
          </a:p>
        </p:txBody>
      </p:sp>
      <p:sp>
        <p:nvSpPr>
          <p:cNvPr id="3" name="Plassholder for innhold 2"/>
          <p:cNvSpPr>
            <a:spLocks noGrp="1"/>
          </p:cNvSpPr>
          <p:nvPr>
            <p:ph idx="1"/>
          </p:nvPr>
        </p:nvSpPr>
        <p:spPr/>
        <p:txBody>
          <a:bodyPr/>
          <a:lstStyle/>
          <a:p>
            <a:r>
              <a:rPr lang="nb-NO" dirty="0" smtClean="0"/>
              <a:t>Et slikt forslag krever organisering og ressurser i form av kompetanse og penger. </a:t>
            </a:r>
          </a:p>
          <a:p>
            <a:r>
              <a:rPr lang="nb-NO" dirty="0" smtClean="0"/>
              <a:t>Det kan være frittstående egen organisasjon, kanskje i tilknytning til eksisterende miljøer (statistikkprodusentene NIFU, SSB eller </a:t>
            </a:r>
            <a:r>
              <a:rPr lang="nb-NO" dirty="0" err="1" smtClean="0"/>
              <a:t>Frida/Cristin</a:t>
            </a:r>
            <a:r>
              <a:rPr lang="nb-NO" dirty="0" smtClean="0"/>
              <a:t>) eller i tilknytning til NFR eller KD.  KD (eventuelt NFR) bør være oppdragsgiver.</a:t>
            </a:r>
          </a:p>
          <a:p>
            <a:r>
              <a:rPr lang="nb-NO" dirty="0" smtClean="0"/>
              <a:t>I tillegg må ressurser i form av kompetanse og budsjett utredes nærmere.</a:t>
            </a:r>
          </a:p>
          <a:p>
            <a:endParaRPr lang="nb-N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Videre arbeid?</a:t>
            </a:r>
            <a:endParaRPr lang="nb-NO" dirty="0"/>
          </a:p>
        </p:txBody>
      </p:sp>
      <p:sp>
        <p:nvSpPr>
          <p:cNvPr id="3" name="Plassholder for innhold 2"/>
          <p:cNvSpPr>
            <a:spLocks noGrp="1"/>
          </p:cNvSpPr>
          <p:nvPr>
            <p:ph idx="1"/>
          </p:nvPr>
        </p:nvSpPr>
        <p:spPr/>
        <p:txBody>
          <a:bodyPr/>
          <a:lstStyle/>
          <a:p>
            <a:pPr lvl="0"/>
            <a:r>
              <a:rPr lang="nb-NO" dirty="0" smtClean="0"/>
              <a:t>Et nytt sakspapir forberedes til neste møte. I tillegg til å fange opp synspunkter fra dagens diskusjon, forberedes forslag til indikatorer for samfunnsmessige effekter og innsats.</a:t>
            </a:r>
          </a:p>
          <a:p>
            <a:pPr lvl="0"/>
            <a:r>
              <a:rPr lang="nb-NO" dirty="0" smtClean="0"/>
              <a:t>Eksperter konsulteres for eksempel på utvalget studietur (UK/OECD) og på møte med inviterte eksperter på et tidspunkt der vi har et mer utarbeidet forslag på plass</a:t>
            </a:r>
          </a:p>
          <a:p>
            <a:r>
              <a:rPr lang="nb-NO" dirty="0" smtClean="0"/>
              <a:t>Utvalget bør ta sikte på å presentere et ferdig utfylt ’</a:t>
            </a:r>
            <a:r>
              <a:rPr lang="nb-NO" dirty="0" err="1" smtClean="0"/>
              <a:t>scoreboard</a:t>
            </a:r>
            <a:r>
              <a:rPr lang="nb-NO" dirty="0" smtClean="0"/>
              <a:t>’ som viser hvordan norsk forskning plasserer seg i forhold til referanselandene. Det vil kreve et lite utredningsoppdrag for noen av indikatorene.</a:t>
            </a:r>
            <a:endParaRPr lang="nb-N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Til diskusjon</a:t>
            </a:r>
            <a:endParaRPr lang="nb-NO" dirty="0"/>
          </a:p>
        </p:txBody>
      </p:sp>
      <p:sp>
        <p:nvSpPr>
          <p:cNvPr id="3" name="Plassholder for innhold 2"/>
          <p:cNvSpPr>
            <a:spLocks noGrp="1"/>
          </p:cNvSpPr>
          <p:nvPr>
            <p:ph idx="1"/>
          </p:nvPr>
        </p:nvSpPr>
        <p:spPr/>
        <p:txBody>
          <a:bodyPr/>
          <a:lstStyle/>
          <a:p>
            <a:pPr lvl="1">
              <a:buNone/>
            </a:pPr>
            <a:r>
              <a:rPr lang="nb-NO" sz="2400" dirty="0" smtClean="0"/>
              <a:t>Støtter utvalget forslaget om at det skal arbeides videre med å utvikle et forslag om et norsk ’</a:t>
            </a:r>
            <a:r>
              <a:rPr lang="nb-NO" sz="2400" dirty="0" err="1" smtClean="0"/>
              <a:t>scoreboard</a:t>
            </a:r>
            <a:r>
              <a:rPr lang="nb-NO" sz="2400" dirty="0" smtClean="0"/>
              <a:t>’? </a:t>
            </a:r>
          </a:p>
          <a:p>
            <a:pPr lvl="1">
              <a:buNone/>
            </a:pPr>
            <a:r>
              <a:rPr lang="nb-NO" sz="2400" dirty="0" smtClean="0"/>
              <a:t>I så fall: </a:t>
            </a:r>
          </a:p>
          <a:p>
            <a:pPr lvl="1"/>
            <a:r>
              <a:rPr lang="nb-NO" dirty="0" smtClean="0"/>
              <a:t>Hvilke dimensjoner?</a:t>
            </a:r>
          </a:p>
          <a:p>
            <a:pPr lvl="1"/>
            <a:r>
              <a:rPr lang="nb-NO" dirty="0" smtClean="0"/>
              <a:t>Hvilke indikatorer?</a:t>
            </a:r>
          </a:p>
          <a:p>
            <a:pPr lvl="1"/>
            <a:r>
              <a:rPr lang="nb-NO" dirty="0" smtClean="0"/>
              <a:t>Hvilke land?</a:t>
            </a:r>
          </a:p>
          <a:p>
            <a:pPr lvl="1"/>
            <a:r>
              <a:rPr lang="nb-NO" dirty="0" smtClean="0"/>
              <a:t>Hvor omfattende og komplekst bør et slikt system være? </a:t>
            </a:r>
          </a:p>
          <a:p>
            <a:pPr lvl="1"/>
            <a:r>
              <a:rPr lang="nb-NO" dirty="0" smtClean="0"/>
              <a:t>Organisering?</a:t>
            </a:r>
          </a:p>
          <a:p>
            <a:pPr lvl="1"/>
            <a:r>
              <a:rPr lang="nb-NO" dirty="0" smtClean="0"/>
              <a:t>Videre arbeid?</a:t>
            </a:r>
          </a:p>
          <a:p>
            <a:endParaRPr lang="nb-N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158875" y="631065"/>
            <a:ext cx="6435725" cy="721217"/>
          </a:xfrm>
        </p:spPr>
        <p:txBody>
          <a:bodyPr/>
          <a:lstStyle/>
          <a:p>
            <a:r>
              <a:rPr lang="nb-NO" sz="1800" dirty="0" smtClean="0"/>
              <a:t>4) Forslaget: Et norsk ’</a:t>
            </a:r>
            <a:r>
              <a:rPr lang="nb-NO" sz="1800" dirty="0" err="1" smtClean="0"/>
              <a:t>scoreboard</a:t>
            </a:r>
            <a:r>
              <a:rPr lang="nb-NO" sz="1800" dirty="0" smtClean="0"/>
              <a:t>’</a:t>
            </a:r>
            <a:endParaRPr lang="nb-NO" sz="1800" dirty="0"/>
          </a:p>
        </p:txBody>
      </p:sp>
      <p:pic>
        <p:nvPicPr>
          <p:cNvPr id="3075" name="Picture 3"/>
          <p:cNvPicPr>
            <a:picLocks noGrp="1" noChangeAspect="1" noChangeArrowheads="1"/>
          </p:cNvPicPr>
          <p:nvPr>
            <p:ph idx="1"/>
          </p:nvPr>
        </p:nvPicPr>
        <p:blipFill>
          <a:blip r:embed="rId3" cstate="print"/>
          <a:srcRect/>
          <a:stretch>
            <a:fillRect/>
          </a:stretch>
        </p:blipFill>
        <p:spPr bwMode="auto">
          <a:xfrm>
            <a:off x="1609861" y="1249251"/>
            <a:ext cx="4018207" cy="479094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sz="2000" dirty="0" smtClean="0"/>
              <a:t>Figur 1: Målbildet i forskningsmeldingen</a:t>
            </a:r>
            <a:endParaRPr lang="nb-NO" sz="2000" dirty="0"/>
          </a:p>
        </p:txBody>
      </p:sp>
      <p:sp>
        <p:nvSpPr>
          <p:cNvPr id="5" name="Plassholder for innhold 4"/>
          <p:cNvSpPr>
            <a:spLocks noGrp="1"/>
          </p:cNvSpPr>
          <p:nvPr>
            <p:ph idx="1"/>
          </p:nvPr>
        </p:nvSpPr>
        <p:spPr/>
        <p:txBody>
          <a:bodyPr/>
          <a:lstStyle/>
          <a:p>
            <a:pPr>
              <a:buNone/>
            </a:pPr>
            <a:r>
              <a:rPr lang="nb-NO" sz="1400" dirty="0" smtClean="0"/>
              <a:t> </a:t>
            </a:r>
          </a:p>
          <a:p>
            <a:pPr>
              <a:buNone/>
            </a:pPr>
            <a:endParaRPr lang="nb-NO" dirty="0" smtClean="0"/>
          </a:p>
          <a:p>
            <a:pPr>
              <a:buNone/>
            </a:pPr>
            <a:endParaRPr lang="nb-NO" dirty="0" smtClean="0"/>
          </a:p>
          <a:p>
            <a:pPr>
              <a:buNone/>
            </a:pPr>
            <a:endParaRPr lang="nb-NO" dirty="0" smtClean="0"/>
          </a:p>
          <a:p>
            <a:pPr>
              <a:buNone/>
            </a:pPr>
            <a:endParaRPr lang="nb-NO" dirty="0" smtClean="0"/>
          </a:p>
          <a:p>
            <a:pPr>
              <a:buNone/>
            </a:pPr>
            <a:endParaRPr lang="nb-NO" dirty="0" smtClean="0"/>
          </a:p>
          <a:p>
            <a:pPr>
              <a:buNone/>
            </a:pPr>
            <a:endParaRPr lang="nb-NO" dirty="0" smtClean="0"/>
          </a:p>
          <a:p>
            <a:pPr>
              <a:buNone/>
            </a:pPr>
            <a:endParaRPr lang="nb-NO" dirty="0" smtClean="0"/>
          </a:p>
          <a:p>
            <a:pPr>
              <a:buNone/>
            </a:pPr>
            <a:endParaRPr lang="nb-NO" dirty="0" smtClean="0"/>
          </a:p>
          <a:p>
            <a:pPr algn="ctr">
              <a:buNone/>
            </a:pPr>
            <a:endParaRPr lang="nb-NO" dirty="0"/>
          </a:p>
        </p:txBody>
      </p:sp>
      <p:pic>
        <p:nvPicPr>
          <p:cNvPr id="4" name="Bilde 3"/>
          <p:cNvPicPr/>
          <p:nvPr/>
        </p:nvPicPr>
        <p:blipFill>
          <a:blip r:embed="rId3" cstate="print"/>
          <a:srcRect/>
          <a:stretch>
            <a:fillRect/>
          </a:stretch>
        </p:blipFill>
        <p:spPr bwMode="auto">
          <a:xfrm>
            <a:off x="2201661" y="2201663"/>
            <a:ext cx="4669656" cy="265442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Mandatet: Oppgaven</a:t>
            </a:r>
            <a:endParaRPr lang="nb-NO" dirty="0"/>
          </a:p>
        </p:txBody>
      </p:sp>
      <p:sp>
        <p:nvSpPr>
          <p:cNvPr id="3" name="Plassholder for innhold 2"/>
          <p:cNvSpPr>
            <a:spLocks noGrp="1"/>
          </p:cNvSpPr>
          <p:nvPr>
            <p:ph idx="1"/>
          </p:nvPr>
        </p:nvSpPr>
        <p:spPr/>
        <p:txBody>
          <a:bodyPr/>
          <a:lstStyle/>
          <a:p>
            <a:pPr>
              <a:buNone/>
            </a:pPr>
            <a:r>
              <a:rPr lang="nb-NO" sz="3200" dirty="0" smtClean="0"/>
              <a:t>	</a:t>
            </a:r>
            <a:r>
              <a:rPr lang="nb-NO" dirty="0" smtClean="0">
                <a:solidFill>
                  <a:srgbClr val="002060"/>
                </a:solidFill>
              </a:rPr>
              <a:t>Etablere et opplegg for en mer systematisk oppfølging av ressurser og resultater (…) og for rapportering i forhold til (…)målene (…)i meldingen. (…) et bredt sett av indikatorer og metoder må legges til grunn (…). </a:t>
            </a:r>
          </a:p>
          <a:p>
            <a:pPr>
              <a:buNone/>
            </a:pPr>
            <a:r>
              <a:rPr lang="nb-NO" dirty="0" smtClean="0"/>
              <a:t> </a:t>
            </a:r>
          </a:p>
          <a:p>
            <a:pPr>
              <a:buNone/>
            </a:pPr>
            <a:r>
              <a:rPr lang="nb-NO" dirty="0" smtClean="0"/>
              <a:t>	Innenfor rammen av målene (…) skal utvalget drøfte sammenhengen mellom mål, ressurser og resultater (…) og gi råd om (…) gode overordede resultatmål og indikatorer (…), herunder hensiktsmessige </a:t>
            </a:r>
            <a:r>
              <a:rPr lang="nb-NO" dirty="0" err="1" smtClean="0"/>
              <a:t>mellomliggende</a:t>
            </a:r>
            <a:r>
              <a:rPr lang="nb-NO" dirty="0" smtClean="0"/>
              <a:t> indikatorer for årlig rapportering. </a:t>
            </a:r>
          </a:p>
          <a:p>
            <a:endParaRPr lang="nb-N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Figur 2: Publiseringsaktivitet</a:t>
            </a:r>
            <a:endParaRPr lang="nb-NO" dirty="0"/>
          </a:p>
        </p:txBody>
      </p:sp>
      <p:sp>
        <p:nvSpPr>
          <p:cNvPr id="3" name="Plassholder for innhold 2"/>
          <p:cNvSpPr>
            <a:spLocks noGrp="1"/>
          </p:cNvSpPr>
          <p:nvPr>
            <p:ph idx="1"/>
          </p:nvPr>
        </p:nvSpPr>
        <p:spPr/>
        <p:txBody>
          <a:bodyPr/>
          <a:lstStyle/>
          <a:p>
            <a:pPr>
              <a:buNone/>
            </a:pPr>
            <a:endParaRPr lang="nb-NO" u="sng" dirty="0" smtClean="0"/>
          </a:p>
          <a:p>
            <a:pPr>
              <a:buNone/>
            </a:pPr>
            <a:endParaRPr lang="nb-NO" dirty="0"/>
          </a:p>
        </p:txBody>
      </p:sp>
      <p:pic>
        <p:nvPicPr>
          <p:cNvPr id="4" name="Bilde 3"/>
          <p:cNvPicPr/>
          <p:nvPr/>
        </p:nvPicPr>
        <p:blipFill>
          <a:blip r:embed="rId3" cstate="print"/>
          <a:srcRect/>
          <a:stretch>
            <a:fillRect/>
          </a:stretch>
        </p:blipFill>
        <p:spPr bwMode="auto">
          <a:xfrm>
            <a:off x="1970468" y="1789902"/>
            <a:ext cx="4774663" cy="3310132"/>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Figur 3: Siteringer</a:t>
            </a:r>
            <a:endParaRPr lang="nb-NO" dirty="0"/>
          </a:p>
        </p:txBody>
      </p:sp>
      <p:sp>
        <p:nvSpPr>
          <p:cNvPr id="3" name="Plassholder for innhold 2"/>
          <p:cNvSpPr>
            <a:spLocks noGrp="1"/>
          </p:cNvSpPr>
          <p:nvPr>
            <p:ph idx="1"/>
          </p:nvPr>
        </p:nvSpPr>
        <p:spPr/>
        <p:txBody>
          <a:bodyPr/>
          <a:lstStyle/>
          <a:p>
            <a:pPr>
              <a:buNone/>
            </a:pPr>
            <a:r>
              <a:rPr lang="nb-NO" sz="1600" dirty="0" smtClean="0"/>
              <a:t> </a:t>
            </a:r>
          </a:p>
          <a:p>
            <a:endParaRPr lang="nb-NO" sz="1600" dirty="0"/>
          </a:p>
        </p:txBody>
      </p:sp>
      <p:pic>
        <p:nvPicPr>
          <p:cNvPr id="5" name="Bilde 4"/>
          <p:cNvPicPr/>
          <p:nvPr/>
        </p:nvPicPr>
        <p:blipFill>
          <a:blip r:embed="rId3" cstate="print"/>
          <a:srcRect/>
          <a:stretch>
            <a:fillRect/>
          </a:stretch>
        </p:blipFill>
        <p:spPr bwMode="auto">
          <a:xfrm>
            <a:off x="1906073" y="1812038"/>
            <a:ext cx="5525036" cy="376451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Figur 4: Internasjonal </a:t>
            </a:r>
            <a:r>
              <a:rPr lang="nb-NO" dirty="0" err="1" smtClean="0"/>
              <a:t>sampublisering</a:t>
            </a:r>
            <a:endParaRPr lang="nb-NO"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1660525" y="1871662"/>
            <a:ext cx="5410200" cy="404812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Figur 5: Internasjonal finansiering</a:t>
            </a:r>
            <a:endParaRPr lang="nb-NO"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1912938" y="2205037"/>
            <a:ext cx="4905375" cy="3381375"/>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Figur 6: EU-deltagelse </a:t>
            </a:r>
            <a:endParaRPr lang="nb-NO" dirty="0"/>
          </a:p>
        </p:txBody>
      </p:sp>
      <p:pic>
        <p:nvPicPr>
          <p:cNvPr id="5" name="Plassholder for innhold 4"/>
          <p:cNvPicPr>
            <a:picLocks noGrp="1"/>
          </p:cNvPicPr>
          <p:nvPr>
            <p:ph idx="1"/>
          </p:nvPr>
        </p:nvPicPr>
        <p:blipFill>
          <a:blip r:embed="rId3" cstate="print"/>
          <a:srcRect/>
          <a:stretch>
            <a:fillRect/>
          </a:stretch>
        </p:blipFill>
        <p:spPr bwMode="auto">
          <a:xfrm>
            <a:off x="1122363" y="1960078"/>
            <a:ext cx="6486525" cy="387129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Forslaget: Etablering av et norsk </a:t>
            </a:r>
            <a:r>
              <a:rPr lang="nb-NO" dirty="0" err="1" smtClean="0"/>
              <a:t>scoreboard</a:t>
            </a:r>
            <a:endParaRPr lang="nb-NO" dirty="0"/>
          </a:p>
        </p:txBody>
      </p:sp>
      <p:sp>
        <p:nvSpPr>
          <p:cNvPr id="3" name="Plassholder for innhold 2"/>
          <p:cNvSpPr>
            <a:spLocks noGrp="1"/>
          </p:cNvSpPr>
          <p:nvPr>
            <p:ph idx="1"/>
          </p:nvPr>
        </p:nvSpPr>
        <p:spPr/>
        <p:txBody>
          <a:bodyPr/>
          <a:lstStyle/>
          <a:p>
            <a:r>
              <a:rPr lang="nb-NO" dirty="0" smtClean="0"/>
              <a:t>Som et konkret forslag på hvordan tilstanden i norsk forskning kan vurderes foreslår notatet at det etableres et norsk ’</a:t>
            </a:r>
            <a:r>
              <a:rPr lang="nb-NO" dirty="0" err="1" smtClean="0"/>
              <a:t>scoreboard</a:t>
            </a:r>
            <a:r>
              <a:rPr lang="nb-NO" dirty="0" smtClean="0"/>
              <a:t>’. </a:t>
            </a:r>
          </a:p>
          <a:p>
            <a:r>
              <a:rPr lang="nb-NO" dirty="0" smtClean="0"/>
              <a:t>Det skal dekke sentrale dimensjoner i et velfungerende forskningssystem og settes sammen av indikatorer som belyser hvordan norsk forskning gjør det sammenlignet med utvalgte, sammenlignbare land. </a:t>
            </a:r>
          </a:p>
          <a:p>
            <a:r>
              <a:rPr lang="nb-NO" dirty="0" smtClean="0"/>
              <a:t>Et spørsmål som utvalget bør ta stilling til er om et slikt forslag er noe utvalget ønsker at det arbeides videre med.</a:t>
            </a:r>
            <a:endParaRPr lang="nb-N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Hvorfor ’</a:t>
            </a:r>
            <a:r>
              <a:rPr lang="nb-NO" dirty="0" err="1" smtClean="0"/>
              <a:t>scoreboard</a:t>
            </a:r>
            <a:r>
              <a:rPr lang="nb-NO" dirty="0" smtClean="0"/>
              <a:t>’?</a:t>
            </a:r>
            <a:endParaRPr lang="nb-NO" dirty="0"/>
          </a:p>
        </p:txBody>
      </p:sp>
      <p:sp>
        <p:nvSpPr>
          <p:cNvPr id="3" name="Plassholder for innhold 2"/>
          <p:cNvSpPr>
            <a:spLocks noGrp="1"/>
          </p:cNvSpPr>
          <p:nvPr>
            <p:ph idx="1"/>
          </p:nvPr>
        </p:nvSpPr>
        <p:spPr/>
        <p:txBody>
          <a:bodyPr/>
          <a:lstStyle/>
          <a:p>
            <a:pPr>
              <a:buNone/>
            </a:pPr>
            <a:r>
              <a:rPr lang="nb-NO" dirty="0" smtClean="0"/>
              <a:t>”Hvis innovasjon er så viktig for verdiskaping som vi tror må det være et eller annet som mangler i analysen. Men så langt har ingen foreslått noen bedre måte å måle verken norsk næringslivs innovasjonsevne eller hvor godt rammebetingelsene for næringslivet virker. Det holder jo ikke at Innovasjon Norge avviser EUs måte å måle innovasjonsevne hvis ikke Innovasjon Norge er i stand til å komme opp med bedre ideer til hvordan vi kan få mer innsikt i hvor godt Norge gjør det.”</a:t>
            </a:r>
          </a:p>
          <a:p>
            <a:pPr>
              <a:buNone/>
            </a:pPr>
            <a:r>
              <a:rPr lang="nb-NO" dirty="0" err="1" smtClean="0"/>
              <a:t>Chaffeys</a:t>
            </a:r>
            <a:r>
              <a:rPr lang="nb-NO" dirty="0" smtClean="0"/>
              <a:t> blogg, august 2010</a:t>
            </a:r>
            <a:br>
              <a:rPr lang="nb-NO" dirty="0" smtClean="0"/>
            </a:br>
            <a:endParaRPr lang="nb-NO" dirty="0" smtClean="0"/>
          </a:p>
          <a:p>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Problemstillinger</a:t>
            </a:r>
            <a:endParaRPr lang="nb-NO" dirty="0"/>
          </a:p>
        </p:txBody>
      </p:sp>
      <p:sp>
        <p:nvSpPr>
          <p:cNvPr id="3" name="Plassholder for innhold 2"/>
          <p:cNvSpPr>
            <a:spLocks noGrp="1"/>
          </p:cNvSpPr>
          <p:nvPr>
            <p:ph idx="1"/>
          </p:nvPr>
        </p:nvSpPr>
        <p:spPr/>
        <p:txBody>
          <a:bodyPr/>
          <a:lstStyle/>
          <a:p>
            <a:pPr lvl="0">
              <a:buNone/>
            </a:pPr>
            <a:endParaRPr lang="nb-NO" sz="1200" dirty="0" smtClean="0"/>
          </a:p>
          <a:p>
            <a:pPr lvl="1"/>
            <a:r>
              <a:rPr lang="nb-NO" sz="2400" dirty="0" smtClean="0"/>
              <a:t>Hvilke dimensjoner?</a:t>
            </a:r>
          </a:p>
          <a:p>
            <a:pPr lvl="1"/>
            <a:r>
              <a:rPr lang="nb-NO" sz="2400" dirty="0" smtClean="0"/>
              <a:t>Hvilke indikatorer?</a:t>
            </a:r>
          </a:p>
          <a:p>
            <a:pPr lvl="1"/>
            <a:r>
              <a:rPr lang="nb-NO" sz="2400" dirty="0" smtClean="0"/>
              <a:t>Hvilke land?</a:t>
            </a:r>
          </a:p>
          <a:p>
            <a:pPr lvl="1"/>
            <a:r>
              <a:rPr lang="nb-NO" sz="2400" dirty="0" smtClean="0"/>
              <a:t>Hvor omfattende og komplekst bør et slikt system være? </a:t>
            </a:r>
          </a:p>
          <a:p>
            <a:pPr lvl="1"/>
            <a:r>
              <a:rPr lang="nb-NO" sz="2400" dirty="0" smtClean="0"/>
              <a:t>Organisering?</a:t>
            </a:r>
          </a:p>
          <a:p>
            <a:pPr lvl="1"/>
            <a:r>
              <a:rPr lang="nb-NO" sz="2400" dirty="0" smtClean="0"/>
              <a:t>Videre arbeid?</a:t>
            </a:r>
            <a:endParaRPr lang="nb-NO"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Hvilke dimensjoner?</a:t>
            </a:r>
            <a:endParaRPr lang="nb-NO" dirty="0"/>
          </a:p>
        </p:txBody>
      </p:sp>
      <p:sp>
        <p:nvSpPr>
          <p:cNvPr id="3" name="Plassholder for innhold 2"/>
          <p:cNvSpPr>
            <a:spLocks noGrp="1"/>
          </p:cNvSpPr>
          <p:nvPr>
            <p:ph idx="1"/>
          </p:nvPr>
        </p:nvSpPr>
        <p:spPr/>
        <p:txBody>
          <a:bodyPr/>
          <a:lstStyle/>
          <a:p>
            <a:pPr>
              <a:buNone/>
            </a:pPr>
            <a:r>
              <a:rPr lang="nb-NO" dirty="0" smtClean="0"/>
              <a:t>Med utgangspunkt i forståelsen av et velfungerende forskningssystem:</a:t>
            </a:r>
          </a:p>
          <a:p>
            <a:endParaRPr lang="nb-NO" dirty="0" smtClean="0"/>
          </a:p>
          <a:p>
            <a:r>
              <a:rPr lang="nb-NO" dirty="0" smtClean="0"/>
              <a:t>Forskningens resultater</a:t>
            </a:r>
          </a:p>
          <a:p>
            <a:pPr lvl="1"/>
            <a:r>
              <a:rPr lang="nb-NO" dirty="0" smtClean="0"/>
              <a:t>Kvalitet </a:t>
            </a:r>
          </a:p>
          <a:p>
            <a:pPr lvl="1"/>
            <a:r>
              <a:rPr lang="nb-NO" dirty="0" smtClean="0"/>
              <a:t>Internasjonalisering</a:t>
            </a:r>
          </a:p>
          <a:p>
            <a:pPr lvl="1"/>
            <a:r>
              <a:rPr lang="nb-NO" dirty="0" smtClean="0"/>
              <a:t>Effektiv utnyttelse av ressurser</a:t>
            </a:r>
          </a:p>
          <a:p>
            <a:pPr lvl="1"/>
            <a:r>
              <a:rPr lang="nb-NO" dirty="0" smtClean="0"/>
              <a:t>Rekruttering</a:t>
            </a:r>
          </a:p>
          <a:p>
            <a:pPr lvl="1"/>
            <a:r>
              <a:rPr lang="nb-NO" dirty="0" smtClean="0"/>
              <a:t>Fornyelse</a:t>
            </a:r>
          </a:p>
          <a:p>
            <a:r>
              <a:rPr lang="nb-NO" dirty="0" smtClean="0"/>
              <a:t>Samfunnsmessige effekter</a:t>
            </a:r>
          </a:p>
          <a:p>
            <a:r>
              <a:rPr lang="nb-NO" dirty="0" smtClean="0"/>
              <a:t>Innsatsfaktorer (primært ’offentlige’)</a:t>
            </a:r>
          </a:p>
          <a:p>
            <a:endParaRPr lang="nb-NO" dirty="0" smtClean="0"/>
          </a:p>
          <a:p>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Hvilke indikatorer?</a:t>
            </a:r>
            <a:endParaRPr lang="nb-NO" dirty="0"/>
          </a:p>
        </p:txBody>
      </p:sp>
      <p:pic>
        <p:nvPicPr>
          <p:cNvPr id="4" name="Plassholder for innhold 3" descr="Indikatorprosjekt forside.JPG"/>
          <p:cNvPicPr>
            <a:picLocks noGrp="1" noChangeAspect="1"/>
          </p:cNvPicPr>
          <p:nvPr>
            <p:ph idx="1"/>
          </p:nvPr>
        </p:nvPicPr>
        <p:blipFill>
          <a:blip r:embed="rId3" cstate="print"/>
          <a:stretch>
            <a:fillRect/>
          </a:stretch>
        </p:blipFill>
        <p:spPr>
          <a:xfrm>
            <a:off x="1605265" y="2639291"/>
            <a:ext cx="2288164" cy="3179618"/>
          </a:xfrm>
          <a:prstGeom prst="rect">
            <a:avLst/>
          </a:prstGeom>
        </p:spPr>
      </p:pic>
      <p:pic>
        <p:nvPicPr>
          <p:cNvPr id="5" name="Bilde 4" descr="SER forside.JPG"/>
          <p:cNvPicPr>
            <a:picLocks noChangeAspect="1"/>
          </p:cNvPicPr>
          <p:nvPr/>
        </p:nvPicPr>
        <p:blipFill>
          <a:blip r:embed="rId4" cstate="print"/>
          <a:stretch>
            <a:fillRect/>
          </a:stretch>
        </p:blipFill>
        <p:spPr>
          <a:xfrm>
            <a:off x="5008418" y="2333367"/>
            <a:ext cx="2387967" cy="361023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Kvalitet: Hvilke indikatorer?</a:t>
            </a:r>
            <a:endParaRPr lang="nb-NO" dirty="0"/>
          </a:p>
        </p:txBody>
      </p:sp>
      <p:sp>
        <p:nvSpPr>
          <p:cNvPr id="3" name="Plassholder for innhold 2"/>
          <p:cNvSpPr>
            <a:spLocks noGrp="1"/>
          </p:cNvSpPr>
          <p:nvPr>
            <p:ph idx="1"/>
          </p:nvPr>
        </p:nvSpPr>
        <p:spPr/>
        <p:txBody>
          <a:bodyPr/>
          <a:lstStyle/>
          <a:p>
            <a:pPr>
              <a:buNone/>
            </a:pPr>
            <a:endParaRPr lang="nb-NO" dirty="0" smtClean="0"/>
          </a:p>
          <a:p>
            <a:pPr>
              <a:buNone/>
            </a:pPr>
            <a:endParaRPr lang="nb-NO" sz="2400" dirty="0" smtClean="0"/>
          </a:p>
          <a:p>
            <a:r>
              <a:rPr lang="nb-NO" sz="2400" dirty="0" smtClean="0"/>
              <a:t>Publiseringer</a:t>
            </a:r>
          </a:p>
          <a:p>
            <a:r>
              <a:rPr lang="nb-NO" sz="2400" dirty="0" smtClean="0"/>
              <a:t>Siteringer</a:t>
            </a:r>
          </a:p>
          <a:p>
            <a:r>
              <a:rPr lang="nb-NO" sz="2400" dirty="0" smtClean="0"/>
              <a:t>Publiseringer i et toppsjikt av høyt siterte artikler eller motsatt?</a:t>
            </a:r>
          </a:p>
          <a:p>
            <a:r>
              <a:rPr lang="nb-NO" sz="2400" dirty="0" smtClean="0"/>
              <a:t>Likestilling?</a:t>
            </a:r>
          </a:p>
          <a:p>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 Internasjonalisering: Indikatorer?</a:t>
            </a:r>
            <a:endParaRPr lang="nb-NO" dirty="0"/>
          </a:p>
        </p:txBody>
      </p:sp>
      <p:sp>
        <p:nvSpPr>
          <p:cNvPr id="3" name="Plassholder for innhold 2"/>
          <p:cNvSpPr>
            <a:spLocks noGrp="1"/>
          </p:cNvSpPr>
          <p:nvPr>
            <p:ph idx="1"/>
          </p:nvPr>
        </p:nvSpPr>
        <p:spPr/>
        <p:txBody>
          <a:bodyPr/>
          <a:lstStyle/>
          <a:p>
            <a:pPr>
              <a:buNone/>
            </a:pPr>
            <a:endParaRPr lang="nb-NO" dirty="0" smtClean="0"/>
          </a:p>
          <a:p>
            <a:pPr lvl="0"/>
            <a:r>
              <a:rPr lang="nb-NO" dirty="0" smtClean="0"/>
              <a:t>Publikasjoner med internasjonalt </a:t>
            </a:r>
            <a:r>
              <a:rPr lang="nb-NO" dirty="0" err="1" smtClean="0"/>
              <a:t>samforfatterskap</a:t>
            </a:r>
            <a:endParaRPr lang="nb-NO" dirty="0" smtClean="0"/>
          </a:p>
          <a:p>
            <a:pPr lvl="0"/>
            <a:r>
              <a:rPr lang="nb-NO" dirty="0" smtClean="0"/>
              <a:t>Andel internasjonal finansiering av total FoU-finansiering</a:t>
            </a:r>
          </a:p>
          <a:p>
            <a:pPr lvl="0"/>
            <a:r>
              <a:rPr lang="nb-NO" dirty="0" smtClean="0"/>
              <a:t>Antall deltakelser i EU RP</a:t>
            </a:r>
          </a:p>
          <a:p>
            <a:pPr lvl="0"/>
            <a:r>
              <a:rPr lang="nb-NO" dirty="0" smtClean="0"/>
              <a:t>Koeffisient for økonomisk retur EU</a:t>
            </a:r>
          </a:p>
          <a:p>
            <a:r>
              <a:rPr lang="nb-NO" dirty="0" smtClean="0"/>
              <a:t>Andel forskere med utenlandsk statsborgerskap</a:t>
            </a:r>
          </a:p>
          <a:p>
            <a:r>
              <a:rPr lang="nb-NO" dirty="0" smtClean="0"/>
              <a:t>Andel doktorgradskandidater med utenlandsk statsborgerskap</a:t>
            </a:r>
            <a:endParaRPr lang="nb-NO" dirty="0"/>
          </a:p>
        </p:txBody>
      </p:sp>
    </p:spTree>
  </p:cSld>
  <p:clrMapOvr>
    <a:masterClrMapping/>
  </p:clrMapOvr>
</p:sld>
</file>

<file path=ppt/theme/theme1.xml><?xml version="1.0" encoding="utf-8"?>
<a:theme xmlns:a="http://schemas.openxmlformats.org/drawingml/2006/main" name="Fagerberg_mal ">
  <a:themeElements>
    <a:clrScheme name="KD_1_no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KD_1_n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D_1_n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KD_1_n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KD_1_n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KD_1_n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KD_1_n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KD_1_n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KD_1_n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D_1_no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gendefinert utform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Fagerberg_mal </Template>
  <TotalTime>975</TotalTime>
  <Words>1555</Words>
  <Application>Microsoft Office PowerPoint</Application>
  <PresentationFormat>Skjermfremvisning (4:3)</PresentationFormat>
  <Paragraphs>198</Paragraphs>
  <Slides>24</Slides>
  <Notes>15</Notes>
  <HiddenSlides>0</HiddenSlides>
  <MMClips>0</MMClips>
  <ScaleCrop>false</ScaleCrop>
  <HeadingPairs>
    <vt:vector size="4" baseType="variant">
      <vt:variant>
        <vt:lpstr>Tema</vt:lpstr>
      </vt:variant>
      <vt:variant>
        <vt:i4>2</vt:i4>
      </vt:variant>
      <vt:variant>
        <vt:lpstr>Lysbildetitler</vt:lpstr>
      </vt:variant>
      <vt:variant>
        <vt:i4>24</vt:i4>
      </vt:variant>
    </vt:vector>
  </HeadingPairs>
  <TitlesOfParts>
    <vt:vector size="26" baseType="lpstr">
      <vt:lpstr>Fagerberg_mal </vt:lpstr>
      <vt:lpstr>Egendefinert utforming</vt:lpstr>
      <vt:lpstr>Sak 26-10:  Måling av forskning: Etablering av et norsk ’scoreboard’</vt:lpstr>
      <vt:lpstr>Mandatet: Oppgaven</vt:lpstr>
      <vt:lpstr> Forslaget: Etablering av et norsk scoreboard</vt:lpstr>
      <vt:lpstr> Hvorfor ’scoreboard’?</vt:lpstr>
      <vt:lpstr> Problemstillinger</vt:lpstr>
      <vt:lpstr> Hvilke dimensjoner?</vt:lpstr>
      <vt:lpstr> Hvilke indikatorer?</vt:lpstr>
      <vt:lpstr> Kvalitet: Hvilke indikatorer?</vt:lpstr>
      <vt:lpstr> Internasjonalisering: Indikatorer?</vt:lpstr>
      <vt:lpstr>Effektiv bruk av ressurser: Indikatorer?</vt:lpstr>
      <vt:lpstr> Rekruttering: indikator?</vt:lpstr>
      <vt:lpstr> Fornyelse: indikatorer?</vt:lpstr>
      <vt:lpstr> Hvilke land?</vt:lpstr>
      <vt:lpstr> Hvor omfattende og komplekst?</vt:lpstr>
      <vt:lpstr>Ressurser og organisering?</vt:lpstr>
      <vt:lpstr> Videre arbeid?</vt:lpstr>
      <vt:lpstr> Til diskusjon</vt:lpstr>
      <vt:lpstr>4) Forslaget: Et norsk ’scoreboard’</vt:lpstr>
      <vt:lpstr>Figur 1: Målbildet i forskningsmeldingen</vt:lpstr>
      <vt:lpstr>Figur 2: Publiseringsaktivitet</vt:lpstr>
      <vt:lpstr>Figur 3: Siteringer</vt:lpstr>
      <vt:lpstr>Figur 4: Internasjonal sampublisering</vt:lpstr>
      <vt:lpstr>Figur 5: Internasjonal finansiering</vt:lpstr>
      <vt:lpstr>Figur 6: EU-deltagelse </vt:lpstr>
    </vt:vector>
  </TitlesOfParts>
  <Company>STATEN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kd11084</dc:creator>
  <cp:lastModifiedBy>KD10422</cp:lastModifiedBy>
  <cp:revision>103</cp:revision>
  <cp:lastPrinted>2003-11-05T13:01:31Z</cp:lastPrinted>
  <dcterms:created xsi:type="dcterms:W3CDTF">2010-03-26T08:37:46Z</dcterms:created>
  <dcterms:modified xsi:type="dcterms:W3CDTF">2010-08-27T12:23:47Z</dcterms:modified>
</cp:coreProperties>
</file>