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72" r:id="rId3"/>
  </p:sldMasterIdLst>
  <p:notesMasterIdLst>
    <p:notesMasterId r:id="rId28"/>
  </p:notesMasterIdLst>
  <p:handoutMasterIdLst>
    <p:handoutMasterId r:id="rId29"/>
  </p:handoutMasterIdLst>
  <p:sldIdLst>
    <p:sldId id="262" r:id="rId4"/>
    <p:sldId id="272" r:id="rId5"/>
    <p:sldId id="264" r:id="rId6"/>
    <p:sldId id="291" r:id="rId7"/>
    <p:sldId id="283" r:id="rId8"/>
    <p:sldId id="284" r:id="rId9"/>
    <p:sldId id="293" r:id="rId10"/>
    <p:sldId id="285" r:id="rId11"/>
    <p:sldId id="286" r:id="rId12"/>
    <p:sldId id="287" r:id="rId13"/>
    <p:sldId id="288" r:id="rId14"/>
    <p:sldId id="289" r:id="rId15"/>
    <p:sldId id="290" r:id="rId16"/>
    <p:sldId id="282" r:id="rId17"/>
    <p:sldId id="266" r:id="rId18"/>
    <p:sldId id="280" r:id="rId19"/>
    <p:sldId id="281" r:id="rId20"/>
    <p:sldId id="279" r:id="rId21"/>
    <p:sldId id="278" r:id="rId22"/>
    <p:sldId id="277" r:id="rId23"/>
    <p:sldId id="276" r:id="rId24"/>
    <p:sldId id="292" r:id="rId25"/>
    <p:sldId id="275" r:id="rId26"/>
    <p:sldId id="274" r:id="rId27"/>
  </p:sldIdLst>
  <p:sldSz cx="9144000" cy="6858000" type="screen4x3"/>
  <p:notesSz cx="6797675" cy="9928225"/>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000F"/>
    <a:srgbClr val="FF0011"/>
    <a:srgbClr val="A6DDFD"/>
    <a:srgbClr val="D2EEFE"/>
    <a:srgbClr val="20AAFB"/>
    <a:srgbClr val="BBE1F5"/>
    <a:srgbClr val="000066"/>
    <a:srgbClr val="63C4F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497" autoAdjust="0"/>
  </p:normalViewPr>
  <p:slideViewPr>
    <p:cSldViewPr snapToGrid="0">
      <p:cViewPr varScale="1">
        <p:scale>
          <a:sx n="71" d="100"/>
          <a:sy n="71" d="100"/>
        </p:scale>
        <p:origin x="-2148" y="-96"/>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45140" cy="497353"/>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lvl1pPr>
              <a:defRPr sz="1200" smtClean="0"/>
            </a:lvl1pPr>
          </a:lstStyle>
          <a:p>
            <a:pPr>
              <a:defRPr/>
            </a:pPr>
            <a:endParaRPr lang="nn-NO"/>
          </a:p>
        </p:txBody>
      </p:sp>
      <p:sp>
        <p:nvSpPr>
          <p:cNvPr id="10243" name="Rectangle 3"/>
          <p:cNvSpPr>
            <a:spLocks noGrp="1" noChangeArrowheads="1"/>
          </p:cNvSpPr>
          <p:nvPr>
            <p:ph type="dt" sz="quarter" idx="1"/>
          </p:nvPr>
        </p:nvSpPr>
        <p:spPr bwMode="auto">
          <a:xfrm>
            <a:off x="3852537" y="0"/>
            <a:ext cx="2945139" cy="497353"/>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lvl1pPr algn="r">
              <a:defRPr sz="1200" smtClean="0"/>
            </a:lvl1pPr>
          </a:lstStyle>
          <a:p>
            <a:pPr>
              <a:defRPr/>
            </a:pPr>
            <a:endParaRPr lang="nn-NO"/>
          </a:p>
        </p:txBody>
      </p:sp>
      <p:sp>
        <p:nvSpPr>
          <p:cNvPr id="10244" name="Rectangle 4"/>
          <p:cNvSpPr>
            <a:spLocks noGrp="1" noChangeArrowheads="1"/>
          </p:cNvSpPr>
          <p:nvPr>
            <p:ph type="ftr" sz="quarter" idx="2"/>
          </p:nvPr>
        </p:nvSpPr>
        <p:spPr bwMode="auto">
          <a:xfrm>
            <a:off x="0" y="9430873"/>
            <a:ext cx="2945140" cy="497352"/>
          </a:xfrm>
          <a:prstGeom prst="rect">
            <a:avLst/>
          </a:prstGeom>
          <a:noFill/>
          <a:ln w="9525">
            <a:noFill/>
            <a:miter lim="800000"/>
            <a:headEnd/>
            <a:tailEnd/>
          </a:ln>
          <a:effectLst/>
        </p:spPr>
        <p:txBody>
          <a:bodyPr vert="horz" wrap="square" lIns="90132" tIns="45066" rIns="90132" bIns="45066" numCol="1" anchor="b" anchorCtr="0" compatLnSpc="1">
            <a:prstTxWarp prst="textNoShape">
              <a:avLst/>
            </a:prstTxWarp>
          </a:bodyPr>
          <a:lstStyle>
            <a:lvl1pPr>
              <a:defRPr sz="1200" smtClean="0"/>
            </a:lvl1pPr>
          </a:lstStyle>
          <a:p>
            <a:pPr>
              <a:defRPr/>
            </a:pPr>
            <a:endParaRPr lang="nn-NO"/>
          </a:p>
        </p:txBody>
      </p:sp>
      <p:sp>
        <p:nvSpPr>
          <p:cNvPr id="10245" name="Rectangle 5"/>
          <p:cNvSpPr>
            <a:spLocks noGrp="1" noChangeArrowheads="1"/>
          </p:cNvSpPr>
          <p:nvPr>
            <p:ph type="sldNum" sz="quarter" idx="3"/>
          </p:nvPr>
        </p:nvSpPr>
        <p:spPr bwMode="auto">
          <a:xfrm>
            <a:off x="3852537" y="9430873"/>
            <a:ext cx="2945139" cy="497352"/>
          </a:xfrm>
          <a:prstGeom prst="rect">
            <a:avLst/>
          </a:prstGeom>
          <a:noFill/>
          <a:ln w="9525">
            <a:noFill/>
            <a:miter lim="800000"/>
            <a:headEnd/>
            <a:tailEnd/>
          </a:ln>
          <a:effectLst/>
        </p:spPr>
        <p:txBody>
          <a:bodyPr vert="horz" wrap="square" lIns="90132" tIns="45066" rIns="90132" bIns="45066" numCol="1" anchor="b" anchorCtr="0" compatLnSpc="1">
            <a:prstTxWarp prst="textNoShape">
              <a:avLst/>
            </a:prstTxWarp>
          </a:bodyPr>
          <a:lstStyle>
            <a:lvl1pPr algn="r">
              <a:defRPr sz="1200" smtClean="0"/>
            </a:lvl1pPr>
          </a:lstStyle>
          <a:p>
            <a:pPr>
              <a:defRPr/>
            </a:pPr>
            <a:fld id="{66557644-8CF8-4428-8A26-455128A7D5C4}" type="slidenum">
              <a:rPr lang="nn-NO"/>
              <a:pPr>
                <a:defRPr/>
              </a:pPr>
              <a:t>‹#›</a:t>
            </a:fld>
            <a:endParaRPr lang="nn-N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2945140" cy="497353"/>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lvl1pPr>
              <a:defRPr sz="1200" smtClean="0"/>
            </a:lvl1pPr>
          </a:lstStyle>
          <a:p>
            <a:pPr>
              <a:defRPr/>
            </a:pPr>
            <a:endParaRPr lang="nb-NO"/>
          </a:p>
        </p:txBody>
      </p:sp>
      <p:sp>
        <p:nvSpPr>
          <p:cNvPr id="91139" name="Rectangle 3"/>
          <p:cNvSpPr>
            <a:spLocks noGrp="1" noChangeArrowheads="1"/>
          </p:cNvSpPr>
          <p:nvPr>
            <p:ph type="dt" idx="1"/>
          </p:nvPr>
        </p:nvSpPr>
        <p:spPr bwMode="auto">
          <a:xfrm>
            <a:off x="3850976" y="0"/>
            <a:ext cx="2945140" cy="497353"/>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lvl1pPr algn="r">
              <a:defRPr sz="1200" smtClean="0"/>
            </a:lvl1pPr>
          </a:lstStyle>
          <a:p>
            <a:pPr>
              <a:defRPr/>
            </a:pPr>
            <a:endParaRPr lang="nb-NO"/>
          </a:p>
        </p:txBody>
      </p:sp>
      <p:sp>
        <p:nvSpPr>
          <p:cNvPr id="6148"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p:spPr>
      </p:sp>
      <p:sp>
        <p:nvSpPr>
          <p:cNvPr id="91141" name="Rectangle 5"/>
          <p:cNvSpPr>
            <a:spLocks noGrp="1" noChangeArrowheads="1"/>
          </p:cNvSpPr>
          <p:nvPr>
            <p:ph type="body" sz="quarter" idx="3"/>
          </p:nvPr>
        </p:nvSpPr>
        <p:spPr bwMode="auto">
          <a:xfrm>
            <a:off x="679768" y="4716221"/>
            <a:ext cx="5438140" cy="4468329"/>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p>
            <a:pPr lvl="0"/>
            <a:r>
              <a:rPr lang="nb-NO" noProof="0" smtClean="0"/>
              <a:t>Klikk for å redigere tekststiler i malen</a:t>
            </a:r>
          </a:p>
          <a:p>
            <a:pPr lvl="1"/>
            <a:r>
              <a:rPr lang="nb-NO" noProof="0" smtClean="0"/>
              <a:t>Andre nivå</a:t>
            </a:r>
          </a:p>
          <a:p>
            <a:pPr lvl="2"/>
            <a:r>
              <a:rPr lang="nb-NO" noProof="0" smtClean="0"/>
              <a:t>Tredje nivå</a:t>
            </a:r>
          </a:p>
          <a:p>
            <a:pPr lvl="3"/>
            <a:r>
              <a:rPr lang="nb-NO" noProof="0" smtClean="0"/>
              <a:t>Fjerde nivå</a:t>
            </a:r>
          </a:p>
          <a:p>
            <a:pPr lvl="4"/>
            <a:r>
              <a:rPr lang="nb-NO" noProof="0" smtClean="0"/>
              <a:t>Femte nivå</a:t>
            </a:r>
          </a:p>
        </p:txBody>
      </p:sp>
      <p:sp>
        <p:nvSpPr>
          <p:cNvPr id="91142" name="Rectangle 6"/>
          <p:cNvSpPr>
            <a:spLocks noGrp="1" noChangeArrowheads="1"/>
          </p:cNvSpPr>
          <p:nvPr>
            <p:ph type="ftr" sz="quarter" idx="4"/>
          </p:nvPr>
        </p:nvSpPr>
        <p:spPr bwMode="auto">
          <a:xfrm>
            <a:off x="0" y="9429304"/>
            <a:ext cx="2945140" cy="497353"/>
          </a:xfrm>
          <a:prstGeom prst="rect">
            <a:avLst/>
          </a:prstGeom>
          <a:noFill/>
          <a:ln w="9525">
            <a:noFill/>
            <a:miter lim="800000"/>
            <a:headEnd/>
            <a:tailEnd/>
          </a:ln>
          <a:effectLst/>
        </p:spPr>
        <p:txBody>
          <a:bodyPr vert="horz" wrap="square" lIns="90132" tIns="45066" rIns="90132" bIns="45066" numCol="1" anchor="b" anchorCtr="0" compatLnSpc="1">
            <a:prstTxWarp prst="textNoShape">
              <a:avLst/>
            </a:prstTxWarp>
          </a:bodyPr>
          <a:lstStyle>
            <a:lvl1pPr>
              <a:defRPr sz="1200" smtClean="0"/>
            </a:lvl1pPr>
          </a:lstStyle>
          <a:p>
            <a:pPr>
              <a:defRPr/>
            </a:pPr>
            <a:endParaRPr lang="nb-NO"/>
          </a:p>
        </p:txBody>
      </p:sp>
      <p:sp>
        <p:nvSpPr>
          <p:cNvPr id="91143" name="Rectangle 7"/>
          <p:cNvSpPr>
            <a:spLocks noGrp="1" noChangeArrowheads="1"/>
          </p:cNvSpPr>
          <p:nvPr>
            <p:ph type="sldNum" sz="quarter" idx="5"/>
          </p:nvPr>
        </p:nvSpPr>
        <p:spPr bwMode="auto">
          <a:xfrm>
            <a:off x="3850976" y="9429304"/>
            <a:ext cx="2945140" cy="497353"/>
          </a:xfrm>
          <a:prstGeom prst="rect">
            <a:avLst/>
          </a:prstGeom>
          <a:noFill/>
          <a:ln w="9525">
            <a:noFill/>
            <a:miter lim="800000"/>
            <a:headEnd/>
            <a:tailEnd/>
          </a:ln>
          <a:effectLst/>
        </p:spPr>
        <p:txBody>
          <a:bodyPr vert="horz" wrap="square" lIns="90132" tIns="45066" rIns="90132" bIns="45066" numCol="1" anchor="b" anchorCtr="0" compatLnSpc="1">
            <a:prstTxWarp prst="textNoShape">
              <a:avLst/>
            </a:prstTxWarp>
          </a:bodyPr>
          <a:lstStyle>
            <a:lvl1pPr algn="r">
              <a:defRPr sz="1200" smtClean="0"/>
            </a:lvl1pPr>
          </a:lstStyle>
          <a:p>
            <a:pPr>
              <a:defRPr/>
            </a:pPr>
            <a:fld id="{876EDAC5-8DFB-4379-9D54-C485EB6999D1}" type="slidenum">
              <a:rPr lang="nb-NO"/>
              <a:pPr>
                <a:defRPr/>
              </a:pPr>
              <a:t>‹#›</a:t>
            </a:fld>
            <a:endParaRPr lang="nb-NO"/>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fontScale="92500" lnSpcReduction="10000"/>
          </a:bodyPr>
          <a:lstStyle/>
          <a:p>
            <a:endParaRPr lang="nb-NO" dirty="0" smtClean="0"/>
          </a:p>
          <a:p>
            <a:endParaRPr lang="nb-NO" dirty="0" smtClean="0"/>
          </a:p>
          <a:p>
            <a:r>
              <a:rPr lang="nb-NO" dirty="0" smtClean="0"/>
              <a:t>…</a:t>
            </a:r>
          </a:p>
          <a:p>
            <a:endParaRPr lang="nb-NO" dirty="0" smtClean="0"/>
          </a:p>
          <a:p>
            <a:r>
              <a:rPr lang="nb-NO" dirty="0" smtClean="0"/>
              <a:t>Hypotese: </a:t>
            </a:r>
          </a:p>
          <a:p>
            <a:r>
              <a:rPr lang="nb-NO" sz="1200" kern="1200" dirty="0" smtClean="0">
                <a:solidFill>
                  <a:schemeClr val="tx1"/>
                </a:solidFill>
                <a:latin typeface="Times New Roman" pitchFamily="18" charset="0"/>
                <a:ea typeface="+mn-ea"/>
                <a:cs typeface="+mn-cs"/>
              </a:rPr>
              <a:t>I Norge har fokus i de senere år vært på at Forskningsrådet skal serve den første funksjonen, som et sekretariat for departementene. Den andre funksjonen har en ønsket å overlate til institusjonene, spesielt i </a:t>
            </a:r>
            <a:r>
              <a:rPr lang="nb-NO" sz="1200" kern="1200" dirty="0" err="1" smtClean="0">
                <a:solidFill>
                  <a:schemeClr val="tx1"/>
                </a:solidFill>
                <a:latin typeface="Times New Roman" pitchFamily="18" charset="0"/>
                <a:ea typeface="+mn-ea"/>
                <a:cs typeface="+mn-cs"/>
              </a:rPr>
              <a:t>UH-sektoren</a:t>
            </a:r>
            <a:r>
              <a:rPr lang="nb-NO" sz="1200" kern="1200" dirty="0" smtClean="0">
                <a:solidFill>
                  <a:schemeClr val="tx1"/>
                </a:solidFill>
                <a:latin typeface="Times New Roman" pitchFamily="18" charset="0"/>
                <a:ea typeface="+mn-ea"/>
                <a:cs typeface="+mn-cs"/>
              </a:rPr>
              <a:t>, og den tredje har en kanskje ikke tenkt noe særlig på. Har dette ledet til et velfungerende system? </a:t>
            </a:r>
            <a:endParaRPr lang="nb-NO" dirty="0" smtClean="0"/>
          </a:p>
          <a:p>
            <a:endParaRPr lang="nb-NO" dirty="0" smtClean="0"/>
          </a:p>
          <a:p>
            <a:endParaRPr lang="nb-NO" dirty="0" smtClean="0"/>
          </a:p>
          <a:p>
            <a:r>
              <a:rPr lang="nb-NO" dirty="0" smtClean="0"/>
              <a:t>I tillegg mandatet:</a:t>
            </a:r>
          </a:p>
          <a:p>
            <a:endParaRPr lang="nb-NO"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latin typeface="Times New Roman" pitchFamily="18" charset="0"/>
                <a:ea typeface="+mn-ea"/>
                <a:cs typeface="+mn-cs"/>
              </a:rPr>
              <a:t>…. er utvalget bedt om å vurdere hvorvidt det er behov for endringer i den offentlige finansieringen, særlig med henblikk på de fire </a:t>
            </a:r>
            <a:r>
              <a:rPr lang="nb-NO" sz="1200" kern="1200" dirty="0" err="1" smtClean="0">
                <a:solidFill>
                  <a:schemeClr val="tx1"/>
                </a:solidFill>
                <a:latin typeface="Times New Roman" pitchFamily="18" charset="0"/>
                <a:ea typeface="+mn-ea"/>
                <a:cs typeface="+mn-cs"/>
              </a:rPr>
              <a:t>hovedfinansierings-strømmene</a:t>
            </a:r>
            <a:r>
              <a:rPr lang="nb-NO" sz="1200" kern="1200" dirty="0" smtClean="0">
                <a:solidFill>
                  <a:schemeClr val="tx1"/>
                </a:solidFill>
                <a:latin typeface="Times New Roman" pitchFamily="18" charset="0"/>
                <a:ea typeface="+mn-ea"/>
                <a:cs typeface="+mn-cs"/>
              </a:rPr>
              <a:t> (direkte bevilgninger, midler gjennom Forskningsrådet, skatteinsentiver og bevilgninger gjennom EU), som kan gi høyere kvalitet i forskningen og bedre måloppnåelse knyttet til de ni forskningspolitiske målene. </a:t>
            </a: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latin typeface="Times New Roman" pitchFamily="18" charset="0"/>
                <a:ea typeface="+mn-ea"/>
                <a:cs typeface="+mn-cs"/>
              </a:rPr>
              <a:t>og</a:t>
            </a: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latin typeface="Times New Roman" pitchFamily="18" charset="0"/>
                <a:ea typeface="+mn-ea"/>
                <a:cs typeface="+mn-cs"/>
              </a:rPr>
              <a:t>… utvalget skal også gi råd om hvilke prinsipper som bør ligge til grunn og hvilke endringer som eventuelt bør gjennomføres for at mål- og resultatstyring (MRS) bedre kan anvendes som styringsverktøy i forskningspolitikken.  (</a:t>
            </a:r>
            <a:r>
              <a:rPr lang="nb-NO" sz="1200" kern="1200" dirty="0" err="1" smtClean="0">
                <a:solidFill>
                  <a:schemeClr val="tx1"/>
                </a:solidFill>
                <a:latin typeface="Times New Roman" pitchFamily="18" charset="0"/>
                <a:ea typeface="+mn-ea"/>
                <a:cs typeface="+mn-cs"/>
              </a:rPr>
              <a:t>kap</a:t>
            </a:r>
            <a:r>
              <a:rPr lang="nb-NO" sz="1200" kern="1200" dirty="0" smtClean="0">
                <a:solidFill>
                  <a:schemeClr val="tx1"/>
                </a:solidFill>
                <a:latin typeface="Times New Roman" pitchFamily="18" charset="0"/>
                <a:ea typeface="+mn-ea"/>
                <a:cs typeface="+mn-cs"/>
              </a:rPr>
              <a:t>. 7 Departementenes styring av Forskningsrådet).</a:t>
            </a: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latin typeface="Times New Roman" pitchFamily="18" charset="0"/>
                <a:ea typeface="+mn-ea"/>
                <a:cs typeface="+mn-cs"/>
              </a:rPr>
              <a:t>Mange krevende problemstillinger i notatet ---- viktig</a:t>
            </a:r>
            <a:r>
              <a:rPr lang="nb-NO" sz="1200" kern="1200" baseline="0" dirty="0" smtClean="0">
                <a:solidFill>
                  <a:schemeClr val="tx1"/>
                </a:solidFill>
                <a:latin typeface="Times New Roman" pitchFamily="18" charset="0"/>
                <a:ea typeface="+mn-ea"/>
                <a:cs typeface="+mn-cs"/>
              </a:rPr>
              <a:t> at utvalget er tydelige på i hvilken retning disse skal tas videre (eventuelt legges i bero).</a:t>
            </a: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endParaRPr lang="nb-NO" dirty="0" smtClean="0"/>
          </a:p>
          <a:p>
            <a:endParaRPr lang="nb-NO" dirty="0" smtClean="0"/>
          </a:p>
          <a:p>
            <a:endParaRPr lang="nb-NO" dirty="0" smtClean="0"/>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2</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smtClean="0"/>
          </a:p>
          <a:p>
            <a:r>
              <a:rPr lang="nb-NO" dirty="0" smtClean="0"/>
              <a:t>Det første konklusjonspunktet er kanskje det minst kontroversielle:</a:t>
            </a:r>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5</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fontScale="85000" lnSpcReduction="10000"/>
          </a:bodyPr>
          <a:lstStyle/>
          <a:p>
            <a:r>
              <a:rPr lang="nb-NO" sz="1200" kern="1200" dirty="0" smtClean="0">
                <a:solidFill>
                  <a:schemeClr val="tx1"/>
                </a:solidFill>
                <a:latin typeface="Times New Roman" pitchFamily="18" charset="0"/>
                <a:ea typeface="+mn-ea"/>
                <a:cs typeface="+mn-cs"/>
              </a:rPr>
              <a:t>Dersom en legger til grunn at frie prosjekter er et vesentlig virkemiddel for å styrke kvalitet i norsk forskning og gi produktive forskere gode rammer – og at årsaken til at bevilgningsnivået er for lavt skyldes prioriteringsmekanismene på ulike myndighetsnivå, bør det innføres en ordning som tar tak i den sviktende evnen til å prioritere. Det kan innføres en ’handlingsregel’, som låser en bestemt del av departementenes bevilgninger. Alternativt kan en se for seg at en andel av Forskningsfondet (gjennom vekst eller omfordeling) låses til et slikt formål. Et tredje alternativ er å se nærmere på arbeidsdelingen mellom institusjonene og Forskningsrådet – med sikte på å overføre oppgaver (rekruttering + større ansvar for å gi gode forskere gode vilkår) og midler.</a:t>
            </a:r>
          </a:p>
          <a:p>
            <a:r>
              <a:rPr lang="nb-NO" sz="1200" kern="1200" dirty="0" smtClean="0">
                <a:solidFill>
                  <a:schemeClr val="tx1"/>
                </a:solidFill>
                <a:latin typeface="Times New Roman" pitchFamily="18" charset="0"/>
                <a:ea typeface="+mn-ea"/>
                <a:cs typeface="+mn-cs"/>
              </a:rPr>
              <a:t> </a:t>
            </a:r>
          </a:p>
          <a:p>
            <a:r>
              <a:rPr lang="nb-NO" sz="1200" i="1" kern="1200" dirty="0" smtClean="0">
                <a:solidFill>
                  <a:schemeClr val="tx1"/>
                </a:solidFill>
                <a:latin typeface="Times New Roman" pitchFamily="18" charset="0"/>
                <a:ea typeface="+mn-ea"/>
                <a:cs typeface="+mn-cs"/>
              </a:rPr>
              <a:t>Konklusjon:</a:t>
            </a:r>
            <a:endParaRPr lang="nb-NO" sz="1200" kern="1200" dirty="0" smtClean="0">
              <a:solidFill>
                <a:schemeClr val="tx1"/>
              </a:solidFill>
              <a:latin typeface="Times New Roman" pitchFamily="18" charset="0"/>
              <a:ea typeface="+mn-ea"/>
              <a:cs typeface="+mn-cs"/>
            </a:endParaRPr>
          </a:p>
          <a:p>
            <a:r>
              <a:rPr lang="nb-NO" sz="1200" kern="1200" dirty="0" smtClean="0">
                <a:solidFill>
                  <a:schemeClr val="tx1"/>
                </a:solidFill>
                <a:latin typeface="Times New Roman" pitchFamily="18" charset="0"/>
                <a:ea typeface="+mn-ea"/>
                <a:cs typeface="+mn-cs"/>
              </a:rPr>
              <a:t>Forskningsrådets supplerende kanal II-funksjon for finansiering av (primært) fri forskerinitiert forskning i </a:t>
            </a:r>
            <a:r>
              <a:rPr lang="nb-NO" sz="1200" kern="1200" dirty="0" err="1" smtClean="0">
                <a:solidFill>
                  <a:schemeClr val="tx1"/>
                </a:solidFill>
                <a:latin typeface="Times New Roman" pitchFamily="18" charset="0"/>
                <a:ea typeface="+mn-ea"/>
                <a:cs typeface="+mn-cs"/>
              </a:rPr>
              <a:t>UH-sektoren</a:t>
            </a:r>
            <a:r>
              <a:rPr lang="nb-NO" sz="1200" kern="1200" dirty="0" smtClean="0">
                <a:solidFill>
                  <a:schemeClr val="tx1"/>
                </a:solidFill>
                <a:latin typeface="Times New Roman" pitchFamily="18" charset="0"/>
                <a:ea typeface="+mn-ea"/>
                <a:cs typeface="+mn-cs"/>
              </a:rPr>
              <a:t> bør styrkes. </a:t>
            </a:r>
          </a:p>
          <a:p>
            <a:r>
              <a:rPr lang="nb-NO" sz="1200" kern="1200" dirty="0" smtClean="0">
                <a:solidFill>
                  <a:schemeClr val="tx1"/>
                </a:solidFill>
                <a:latin typeface="Times New Roman" pitchFamily="18" charset="0"/>
                <a:ea typeface="+mn-ea"/>
                <a:cs typeface="+mn-cs"/>
              </a:rPr>
              <a:t> </a:t>
            </a:r>
          </a:p>
          <a:p>
            <a:r>
              <a:rPr lang="nb-NO" sz="1200" kern="1200" dirty="0" smtClean="0">
                <a:solidFill>
                  <a:schemeClr val="tx1"/>
                </a:solidFill>
                <a:latin typeface="Times New Roman" pitchFamily="18" charset="0"/>
                <a:ea typeface="+mn-ea"/>
                <a:cs typeface="+mn-cs"/>
              </a:rPr>
              <a:t>Analysen over har vist at grunnforskningens posisjon (den forskerinitierte forskningen) i Forskningsrådet relativt sett er svekket, og at virkemiddelet frie prosjekter relativt sett er betydelig svekket (både i forhold til Forskningsrådets totale portefølje og i forhold til andre grunnforskningsvirkemidler). Styrkingen bør (i det minste delvis) foregå gjennom en omprioritering fra programforskningen. Alternative måter å gjøre det på kan være gjennom a) ’handlingsregel’, som låser en bestemt del av departementenes bevilgninger eller b) ved at en andel av Forskningsfondet øremerkes.</a:t>
            </a:r>
          </a:p>
          <a:p>
            <a:r>
              <a:rPr lang="nb-NO" sz="1200" kern="1200" dirty="0" smtClean="0">
                <a:solidFill>
                  <a:schemeClr val="tx1"/>
                </a:solidFill>
                <a:latin typeface="Times New Roman" pitchFamily="18" charset="0"/>
                <a:ea typeface="+mn-ea"/>
                <a:cs typeface="+mn-cs"/>
              </a:rPr>
              <a:t> </a:t>
            </a:r>
          </a:p>
          <a:p>
            <a:r>
              <a:rPr lang="nb-NO" sz="1200" kern="1200" dirty="0" smtClean="0">
                <a:solidFill>
                  <a:schemeClr val="tx1"/>
                </a:solidFill>
                <a:latin typeface="Times New Roman" pitchFamily="18" charset="0"/>
                <a:ea typeface="+mn-ea"/>
                <a:cs typeface="+mn-cs"/>
              </a:rPr>
              <a:t>Et annet spørsmål er om Forskningsrådet bør gis et økt ansvar for rekruttering og det å bidra til at produktive forskere får gode vilkår (på bekostning av institusjonene i </a:t>
            </a:r>
            <a:r>
              <a:rPr lang="nb-NO" sz="1200" kern="1200" dirty="0" err="1" smtClean="0">
                <a:solidFill>
                  <a:schemeClr val="tx1"/>
                </a:solidFill>
                <a:latin typeface="Times New Roman" pitchFamily="18" charset="0"/>
                <a:ea typeface="+mn-ea"/>
                <a:cs typeface="+mn-cs"/>
              </a:rPr>
              <a:t>UH-sektoren</a:t>
            </a:r>
            <a:r>
              <a:rPr lang="nb-NO" sz="1200" kern="1200" dirty="0" smtClean="0">
                <a:solidFill>
                  <a:schemeClr val="tx1"/>
                </a:solidFill>
                <a:latin typeface="Times New Roman" pitchFamily="18" charset="0"/>
                <a:ea typeface="+mn-ea"/>
                <a:cs typeface="+mn-cs"/>
              </a:rPr>
              <a:t>). Spørsmålet bør vurderes nærmere med bakgrunn i bl.a. resultatene fra kartleggingen av tilgang til driftsmidler for enkeltforskere, hvordan </a:t>
            </a:r>
            <a:r>
              <a:rPr lang="nb-NO" sz="1200" kern="1200" dirty="0" err="1" smtClean="0">
                <a:solidFill>
                  <a:schemeClr val="tx1"/>
                </a:solidFill>
                <a:latin typeface="Times New Roman" pitchFamily="18" charset="0"/>
                <a:ea typeface="+mn-ea"/>
                <a:cs typeface="+mn-cs"/>
              </a:rPr>
              <a:t>RBO-midler</a:t>
            </a:r>
            <a:r>
              <a:rPr lang="nb-NO" sz="1200" kern="1200" dirty="0" smtClean="0">
                <a:solidFill>
                  <a:schemeClr val="tx1"/>
                </a:solidFill>
                <a:latin typeface="Times New Roman" pitchFamily="18" charset="0"/>
                <a:ea typeface="+mn-ea"/>
                <a:cs typeface="+mn-cs"/>
              </a:rPr>
              <a:t> videreføres internt i institusjonene og en egen analyse av ansvar for rekruttering. I tillegg kan det, som grunnlag for å vurdere dette, være aktuelt å se nærmere på enkelte faktorer som påvirker </a:t>
            </a:r>
            <a:r>
              <a:rPr lang="nb-NO" sz="1200" kern="1200" dirty="0" err="1" smtClean="0">
                <a:solidFill>
                  <a:schemeClr val="tx1"/>
                </a:solidFill>
                <a:latin typeface="Times New Roman" pitchFamily="18" charset="0"/>
                <a:ea typeface="+mn-ea"/>
                <a:cs typeface="+mn-cs"/>
              </a:rPr>
              <a:t>handlingsrom</a:t>
            </a:r>
            <a:r>
              <a:rPr lang="nb-NO" sz="1200" kern="1200" dirty="0" smtClean="0">
                <a:solidFill>
                  <a:schemeClr val="tx1"/>
                </a:solidFill>
                <a:latin typeface="Times New Roman" pitchFamily="18" charset="0"/>
                <a:ea typeface="+mn-ea"/>
                <a:cs typeface="+mn-cs"/>
              </a:rPr>
              <a:t> (øremerkete stipendiater og krav om egenandeler). Dersom svaret er ja – bør det også innebære at noe midler overføres fra institusjonsbevilgningene til Forskningsrådet. Det må utvalget komme tilbake til.</a:t>
            </a:r>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7</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smtClean="0"/>
          </a:p>
          <a:p>
            <a:endParaRPr lang="nb-NO" dirty="0" smtClean="0"/>
          </a:p>
          <a:p>
            <a:r>
              <a:rPr lang="nb-NO" dirty="0" smtClean="0"/>
              <a:t>Tar opp en tråd fra utvalgets forrige møte --- er dette problemstillinger utvalget ønsker å gå videre med. Dersom ja --- på hvilken måte?</a:t>
            </a:r>
          </a:p>
          <a:p>
            <a:endParaRPr lang="nb-NO" dirty="0" smtClean="0"/>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8</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smtClean="0"/>
          </a:p>
          <a:p>
            <a:r>
              <a:rPr lang="nb-NO" dirty="0" smtClean="0"/>
              <a:t>Fornyelse</a:t>
            </a:r>
            <a:r>
              <a:rPr lang="nb-NO" baseline="0" dirty="0" smtClean="0"/>
              <a:t> er det tredje hovedfunksjonen et forskningsråd kan ha i</a:t>
            </a:r>
            <a:r>
              <a:rPr lang="nb-NO" dirty="0" smtClean="0"/>
              <a:t>nnen</a:t>
            </a:r>
            <a:r>
              <a:rPr lang="nb-NO" baseline="0" dirty="0" smtClean="0"/>
              <a:t> rammene av et velfungerende forskningssystem.</a:t>
            </a:r>
          </a:p>
          <a:p>
            <a:endParaRPr lang="nb-NO" baseline="0" dirty="0" smtClean="0"/>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9</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b-NO" dirty="0" smtClean="0"/>
              <a:t>En hovedoppgave for Forskningsrådet er å fremme internasjonalisering av norsk forskning.</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nb-NO" dirty="0" smtClean="0"/>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nb-NO" dirty="0" smtClean="0"/>
              <a:t>Slike problemstillinger kan eventuelt videreutvikles i et eget problemnotat om internasjonalisering – EU-finansiering.</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dirty="0" smtClean="0"/>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11</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sz="1200" kern="1200" dirty="0" smtClean="0">
                <a:solidFill>
                  <a:schemeClr val="tx1"/>
                </a:solidFill>
                <a:latin typeface="Times New Roman" pitchFamily="18" charset="0"/>
                <a:ea typeface="+mn-ea"/>
                <a:cs typeface="+mn-cs"/>
              </a:rPr>
              <a:t>Utvalget skal også gi råd om hvilke prinsipper som bør ligge til grunn og hvilke endringer som eventuelt bør gjennomføres for at mål- og resultatstyring (MRS) bedre kan anvendes som styringsverktøy i forskningspolitikken. </a:t>
            </a:r>
          </a:p>
          <a:p>
            <a:endParaRPr lang="nb-NO" sz="1200" kern="1200" dirty="0" smtClean="0">
              <a:solidFill>
                <a:schemeClr val="tx1"/>
              </a:solidFill>
              <a:latin typeface="Times New Roman" pitchFamily="18" charset="0"/>
              <a:ea typeface="+mn-ea"/>
              <a:cs typeface="+mn-cs"/>
            </a:endParaRPr>
          </a:p>
          <a:p>
            <a:r>
              <a:rPr lang="nb-NO" sz="1200" kern="1200" dirty="0" smtClean="0">
                <a:solidFill>
                  <a:schemeClr val="tx1"/>
                </a:solidFill>
                <a:latin typeface="Times New Roman" pitchFamily="18" charset="0"/>
                <a:ea typeface="+mn-ea"/>
                <a:cs typeface="+mn-cs"/>
              </a:rPr>
              <a:t>Departementenes styring av Forskningsrådet kan være et konkret område der utvalget gir råd og anbefalinger om endringer som bør gjennomføres. </a:t>
            </a:r>
          </a:p>
          <a:p>
            <a:endParaRPr lang="nb-NO" sz="1200" kern="1200" dirty="0" smtClean="0">
              <a:solidFill>
                <a:schemeClr val="tx1"/>
              </a:solidFill>
              <a:latin typeface="Times New Roman" pitchFamily="18" charset="0"/>
              <a:ea typeface="+mn-ea"/>
              <a:cs typeface="+mn-cs"/>
            </a:endParaRPr>
          </a:p>
          <a:p>
            <a:r>
              <a:rPr lang="nb-NO" sz="1200" kern="1200" dirty="0" smtClean="0">
                <a:solidFill>
                  <a:schemeClr val="tx1"/>
                </a:solidFill>
                <a:latin typeface="Times New Roman" pitchFamily="18" charset="0"/>
                <a:ea typeface="+mn-ea"/>
                <a:cs typeface="+mn-cs"/>
              </a:rPr>
              <a:t>Marianne Andreassen holdt på utvalgets andre møte (7.4.2010) en innledning om krav til god mål- og resultatstyring og ga noen foreløpige vurderinger av departementenes styring av Forskningsrådet. Hun stilte spørsmål om hvorvidt det er for stor kompleksitet i føringene og for lite autonomi for Forskningsrådet. </a:t>
            </a:r>
          </a:p>
          <a:p>
            <a:endParaRPr lang="nb-NO" sz="1200" kern="1200" dirty="0" smtClean="0">
              <a:solidFill>
                <a:schemeClr val="tx1"/>
              </a:solidFill>
              <a:latin typeface="Times New Roman" pitchFamily="18" charset="0"/>
              <a:ea typeface="+mn-ea"/>
              <a:cs typeface="+mn-cs"/>
            </a:endParaRPr>
          </a:p>
          <a:p>
            <a:r>
              <a:rPr lang="nb-NO" sz="1200" kern="1200" dirty="0" smtClean="0">
                <a:solidFill>
                  <a:schemeClr val="tx1"/>
                </a:solidFill>
                <a:latin typeface="Times New Roman" pitchFamily="18" charset="0"/>
                <a:ea typeface="+mn-ea"/>
                <a:cs typeface="+mn-cs"/>
              </a:rPr>
              <a:t>Utvalget bør ta stilling til om dette er en problemstilling det vil behandle og hva som bør gjøres av videre arbeid.</a:t>
            </a:r>
          </a:p>
          <a:p>
            <a:endParaRPr lang="nb-NO" sz="1200" kern="1200" dirty="0" smtClean="0">
              <a:solidFill>
                <a:schemeClr val="tx1"/>
              </a:solidFill>
              <a:latin typeface="Times New Roman" pitchFamily="18" charset="0"/>
              <a:ea typeface="+mn-ea"/>
              <a:cs typeface="+mn-cs"/>
            </a:endParaRPr>
          </a:p>
          <a:p>
            <a:r>
              <a:rPr lang="nb-NO" sz="1200" kern="1200" dirty="0" smtClean="0">
                <a:solidFill>
                  <a:schemeClr val="tx1"/>
                </a:solidFill>
                <a:latin typeface="Times New Roman" pitchFamily="18" charset="0"/>
                <a:ea typeface="+mn-ea"/>
                <a:cs typeface="+mn-cs"/>
              </a:rPr>
              <a:t>[I presentasjonen gikk Andreassen også gjennom KDs styring av institusjonene i </a:t>
            </a:r>
            <a:r>
              <a:rPr lang="nb-NO" sz="1200" kern="1200" dirty="0" err="1" smtClean="0">
                <a:solidFill>
                  <a:schemeClr val="tx1"/>
                </a:solidFill>
                <a:latin typeface="Times New Roman" pitchFamily="18" charset="0"/>
                <a:ea typeface="+mn-ea"/>
                <a:cs typeface="+mn-cs"/>
              </a:rPr>
              <a:t>UH-sektoren</a:t>
            </a:r>
            <a:r>
              <a:rPr lang="nb-NO" sz="1200" kern="1200" dirty="0" smtClean="0">
                <a:solidFill>
                  <a:schemeClr val="tx1"/>
                </a:solidFill>
                <a:latin typeface="Times New Roman" pitchFamily="18" charset="0"/>
                <a:ea typeface="+mn-ea"/>
                <a:cs typeface="+mn-cs"/>
              </a:rPr>
              <a:t> – utvalget kan også ta stilling til om der er en problemstilling det vil behandle.] </a:t>
            </a:r>
          </a:p>
          <a:p>
            <a:endParaRPr lang="nb-NO" sz="1200" kern="1200" dirty="0" smtClean="0">
              <a:solidFill>
                <a:schemeClr val="tx1"/>
              </a:solidFill>
              <a:latin typeface="Times New Roman" pitchFamily="18" charset="0"/>
              <a:ea typeface="+mn-ea"/>
              <a:cs typeface="+mn-cs"/>
            </a:endParaRPr>
          </a:p>
          <a:p>
            <a:endParaRPr lang="nb-NO" sz="1200" kern="1200" dirty="0" smtClean="0">
              <a:solidFill>
                <a:schemeClr val="tx1"/>
              </a:solidFill>
              <a:latin typeface="Times New Roman" pitchFamily="18" charset="0"/>
              <a:ea typeface="+mn-ea"/>
              <a:cs typeface="+mn-cs"/>
            </a:endParaRPr>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13</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sp>
        <p:nvSpPr>
          <p:cNvPr id="4" name="Rectangle 18"/>
          <p:cNvSpPr>
            <a:spLocks noChangeArrowheads="1"/>
          </p:cNvSpPr>
          <p:nvPr/>
        </p:nvSpPr>
        <p:spPr bwMode="auto">
          <a:xfrm>
            <a:off x="0" y="3041650"/>
            <a:ext cx="9145588" cy="3309938"/>
          </a:xfrm>
          <a:prstGeom prst="rect">
            <a:avLst/>
          </a:prstGeom>
          <a:solidFill>
            <a:schemeClr val="bg1">
              <a:lumMod val="85000"/>
            </a:schemeClr>
          </a:solidFill>
          <a:ln w="9525">
            <a:noFill/>
            <a:miter lim="800000"/>
            <a:headEnd/>
            <a:tailEnd/>
          </a:ln>
          <a:effectLst/>
        </p:spPr>
        <p:txBody>
          <a:bodyPr wrap="none" anchor="ctr"/>
          <a:lstStyle/>
          <a:p>
            <a:pPr algn="ctr">
              <a:defRPr/>
            </a:pPr>
            <a:endParaRPr lang="nb-NO"/>
          </a:p>
        </p:txBody>
      </p:sp>
      <p:sp>
        <p:nvSpPr>
          <p:cNvPr id="5" name="Rectangle 4"/>
          <p:cNvSpPr>
            <a:spLocks noChangeArrowheads="1"/>
          </p:cNvSpPr>
          <p:nvPr/>
        </p:nvSpPr>
        <p:spPr bwMode="auto">
          <a:xfrm>
            <a:off x="0" y="6351588"/>
            <a:ext cx="9144000" cy="506412"/>
          </a:xfrm>
          <a:prstGeom prst="rect">
            <a:avLst/>
          </a:prstGeom>
          <a:solidFill>
            <a:srgbClr val="C00000"/>
          </a:solidFill>
          <a:ln w="9525">
            <a:noFill/>
            <a:miter lim="800000"/>
            <a:headEnd/>
            <a:tailEnd/>
          </a:ln>
          <a:effectLst/>
        </p:spPr>
        <p:txBody>
          <a:bodyPr wrap="none" anchor="ctr"/>
          <a:lstStyle/>
          <a:p>
            <a:pPr>
              <a:defRPr/>
            </a:pPr>
            <a:endParaRPr lang="nb-NO"/>
          </a:p>
        </p:txBody>
      </p:sp>
      <p:sp>
        <p:nvSpPr>
          <p:cNvPr id="6" name="Line 12"/>
          <p:cNvSpPr>
            <a:spLocks noChangeShapeType="1"/>
          </p:cNvSpPr>
          <p:nvPr/>
        </p:nvSpPr>
        <p:spPr bwMode="auto">
          <a:xfrm>
            <a:off x="0" y="438150"/>
            <a:ext cx="9144000" cy="0"/>
          </a:xfrm>
          <a:prstGeom prst="line">
            <a:avLst/>
          </a:prstGeom>
          <a:noFill/>
          <a:ln w="9525">
            <a:solidFill>
              <a:schemeClr val="tx1"/>
            </a:solidFill>
            <a:round/>
            <a:headEnd/>
            <a:tailEnd/>
          </a:ln>
          <a:effectLst/>
        </p:spPr>
        <p:txBody>
          <a:bodyPr/>
          <a:lstStyle/>
          <a:p>
            <a:pPr>
              <a:defRPr/>
            </a:pPr>
            <a:endParaRPr lang="nb-NO"/>
          </a:p>
        </p:txBody>
      </p:sp>
      <p:sp>
        <p:nvSpPr>
          <p:cNvPr id="7" name="Rectangle 15"/>
          <p:cNvSpPr>
            <a:spLocks noChangeArrowheads="1"/>
          </p:cNvSpPr>
          <p:nvPr/>
        </p:nvSpPr>
        <p:spPr bwMode="auto">
          <a:xfrm>
            <a:off x="708025" y="3040063"/>
            <a:ext cx="539750" cy="84137"/>
          </a:xfrm>
          <a:prstGeom prst="rect">
            <a:avLst/>
          </a:prstGeom>
          <a:solidFill>
            <a:srgbClr val="C00000"/>
          </a:solidFill>
          <a:ln w="9525">
            <a:noFill/>
            <a:miter lim="800000"/>
            <a:headEnd/>
            <a:tailEnd/>
          </a:ln>
          <a:effectLst/>
        </p:spPr>
        <p:txBody>
          <a:bodyPr wrap="none" anchor="ctr"/>
          <a:lstStyle/>
          <a:p>
            <a:pPr>
              <a:defRPr/>
            </a:pPr>
            <a:endParaRPr lang="nb-NO"/>
          </a:p>
        </p:txBody>
      </p:sp>
      <p:sp>
        <p:nvSpPr>
          <p:cNvPr id="8" name="Line 16"/>
          <p:cNvSpPr>
            <a:spLocks noChangeShapeType="1"/>
          </p:cNvSpPr>
          <p:nvPr/>
        </p:nvSpPr>
        <p:spPr bwMode="auto">
          <a:xfrm>
            <a:off x="0" y="3040063"/>
            <a:ext cx="9144000" cy="0"/>
          </a:xfrm>
          <a:prstGeom prst="line">
            <a:avLst/>
          </a:prstGeom>
          <a:noFill/>
          <a:ln w="9525">
            <a:solidFill>
              <a:schemeClr val="tx1"/>
            </a:solidFill>
            <a:round/>
            <a:headEnd/>
            <a:tailEnd/>
          </a:ln>
          <a:effectLst/>
        </p:spPr>
        <p:txBody>
          <a:bodyPr/>
          <a:lstStyle/>
          <a:p>
            <a:pPr>
              <a:defRPr/>
            </a:pPr>
            <a:endParaRPr lang="nb-NO"/>
          </a:p>
        </p:txBody>
      </p:sp>
      <p:sp>
        <p:nvSpPr>
          <p:cNvPr id="9" name="Line 29"/>
          <p:cNvSpPr>
            <a:spLocks noChangeShapeType="1"/>
          </p:cNvSpPr>
          <p:nvPr/>
        </p:nvSpPr>
        <p:spPr bwMode="auto">
          <a:xfrm>
            <a:off x="709613"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 name="Line 30"/>
          <p:cNvSpPr>
            <a:spLocks noChangeShapeType="1"/>
          </p:cNvSpPr>
          <p:nvPr/>
        </p:nvSpPr>
        <p:spPr bwMode="auto">
          <a:xfrm>
            <a:off x="8382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1" name="Line 31"/>
          <p:cNvSpPr>
            <a:spLocks noChangeShapeType="1"/>
          </p:cNvSpPr>
          <p:nvPr/>
        </p:nvSpPr>
        <p:spPr bwMode="auto">
          <a:xfrm>
            <a:off x="5030788"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2" name="Line 32"/>
          <p:cNvSpPr>
            <a:spLocks noChangeShapeType="1"/>
          </p:cNvSpPr>
          <p:nvPr/>
        </p:nvSpPr>
        <p:spPr bwMode="auto">
          <a:xfrm>
            <a:off x="53340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3" name="Line 33"/>
          <p:cNvSpPr>
            <a:spLocks noChangeShapeType="1"/>
          </p:cNvSpPr>
          <p:nvPr/>
        </p:nvSpPr>
        <p:spPr bwMode="auto">
          <a:xfrm>
            <a:off x="7235825"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4" name="Line 34"/>
          <p:cNvSpPr>
            <a:spLocks noChangeShapeType="1"/>
          </p:cNvSpPr>
          <p:nvPr/>
        </p:nvSpPr>
        <p:spPr bwMode="auto">
          <a:xfrm>
            <a:off x="7605713"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5" name="Line 35"/>
          <p:cNvSpPr>
            <a:spLocks noChangeShapeType="1"/>
          </p:cNvSpPr>
          <p:nvPr/>
        </p:nvSpPr>
        <p:spPr bwMode="auto">
          <a:xfrm>
            <a:off x="87630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6" name="Line 36"/>
          <p:cNvSpPr>
            <a:spLocks noChangeShapeType="1"/>
          </p:cNvSpPr>
          <p:nvPr/>
        </p:nvSpPr>
        <p:spPr bwMode="auto">
          <a:xfrm>
            <a:off x="709613"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7" name="Line 37"/>
          <p:cNvSpPr>
            <a:spLocks noChangeShapeType="1"/>
          </p:cNvSpPr>
          <p:nvPr/>
        </p:nvSpPr>
        <p:spPr bwMode="auto">
          <a:xfrm>
            <a:off x="8382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8" name="Line 38"/>
          <p:cNvSpPr>
            <a:spLocks noChangeShapeType="1"/>
          </p:cNvSpPr>
          <p:nvPr/>
        </p:nvSpPr>
        <p:spPr bwMode="auto">
          <a:xfrm>
            <a:off x="5030788"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9" name="Line 39"/>
          <p:cNvSpPr>
            <a:spLocks noChangeShapeType="1"/>
          </p:cNvSpPr>
          <p:nvPr/>
        </p:nvSpPr>
        <p:spPr bwMode="auto">
          <a:xfrm>
            <a:off x="53340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20" name="Line 40"/>
          <p:cNvSpPr>
            <a:spLocks noChangeShapeType="1"/>
          </p:cNvSpPr>
          <p:nvPr/>
        </p:nvSpPr>
        <p:spPr bwMode="auto">
          <a:xfrm>
            <a:off x="7235825"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21" name="Line 41"/>
          <p:cNvSpPr>
            <a:spLocks noChangeShapeType="1"/>
          </p:cNvSpPr>
          <p:nvPr/>
        </p:nvSpPr>
        <p:spPr bwMode="auto">
          <a:xfrm>
            <a:off x="7605713"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22" name="Line 42"/>
          <p:cNvSpPr>
            <a:spLocks noChangeShapeType="1"/>
          </p:cNvSpPr>
          <p:nvPr/>
        </p:nvSpPr>
        <p:spPr bwMode="auto">
          <a:xfrm>
            <a:off x="87630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23" name="Line 43"/>
          <p:cNvSpPr>
            <a:spLocks noChangeShapeType="1"/>
          </p:cNvSpPr>
          <p:nvPr/>
        </p:nvSpPr>
        <p:spPr bwMode="auto">
          <a:xfrm>
            <a:off x="-409575" y="4572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24" name="Line 44"/>
          <p:cNvSpPr>
            <a:spLocks noChangeShapeType="1"/>
          </p:cNvSpPr>
          <p:nvPr/>
        </p:nvSpPr>
        <p:spPr bwMode="auto">
          <a:xfrm>
            <a:off x="-409575" y="1052513"/>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25" name="Line 45"/>
          <p:cNvSpPr>
            <a:spLocks noChangeShapeType="1"/>
          </p:cNvSpPr>
          <p:nvPr/>
        </p:nvSpPr>
        <p:spPr bwMode="auto">
          <a:xfrm>
            <a:off x="-409575" y="30480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26" name="Line 46"/>
          <p:cNvSpPr>
            <a:spLocks noChangeShapeType="1"/>
          </p:cNvSpPr>
          <p:nvPr/>
        </p:nvSpPr>
        <p:spPr bwMode="auto">
          <a:xfrm>
            <a:off x="-409575" y="63246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27" name="Line 47"/>
          <p:cNvSpPr>
            <a:spLocks noChangeShapeType="1"/>
          </p:cNvSpPr>
          <p:nvPr/>
        </p:nvSpPr>
        <p:spPr bwMode="auto">
          <a:xfrm>
            <a:off x="9258300" y="45720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28" name="Line 48"/>
          <p:cNvSpPr>
            <a:spLocks noChangeShapeType="1"/>
          </p:cNvSpPr>
          <p:nvPr/>
        </p:nvSpPr>
        <p:spPr bwMode="auto">
          <a:xfrm>
            <a:off x="9258300" y="1052513"/>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29" name="Line 49"/>
          <p:cNvSpPr>
            <a:spLocks noChangeShapeType="1"/>
          </p:cNvSpPr>
          <p:nvPr/>
        </p:nvSpPr>
        <p:spPr bwMode="auto">
          <a:xfrm>
            <a:off x="9258300" y="304165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30" name="Line 50"/>
          <p:cNvSpPr>
            <a:spLocks noChangeShapeType="1"/>
          </p:cNvSpPr>
          <p:nvPr/>
        </p:nvSpPr>
        <p:spPr bwMode="auto">
          <a:xfrm>
            <a:off x="9258300" y="631825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31" name="Line 8"/>
          <p:cNvSpPr>
            <a:spLocks noChangeShapeType="1"/>
          </p:cNvSpPr>
          <p:nvPr/>
        </p:nvSpPr>
        <p:spPr bwMode="auto">
          <a:xfrm flipH="1">
            <a:off x="0" y="6353175"/>
            <a:ext cx="9144000" cy="0"/>
          </a:xfrm>
          <a:prstGeom prst="line">
            <a:avLst/>
          </a:prstGeom>
          <a:noFill/>
          <a:ln w="9525">
            <a:solidFill>
              <a:schemeClr val="tx1"/>
            </a:solidFill>
            <a:round/>
            <a:headEnd/>
            <a:tailEnd/>
          </a:ln>
          <a:effectLst/>
        </p:spPr>
        <p:txBody>
          <a:bodyPr/>
          <a:lstStyle/>
          <a:p>
            <a:pPr>
              <a:defRPr/>
            </a:pPr>
            <a:endParaRPr lang="nb-NO"/>
          </a:p>
        </p:txBody>
      </p:sp>
      <p:pic>
        <p:nvPicPr>
          <p:cNvPr id="32" name="Bilde 62" descr="FagerbergSOL1.jpg"/>
          <p:cNvPicPr>
            <a:picLocks noChangeAspect="1"/>
          </p:cNvPicPr>
          <p:nvPr/>
        </p:nvPicPr>
        <p:blipFill>
          <a:blip r:embed="rId2" cstate="print"/>
          <a:srcRect/>
          <a:stretch>
            <a:fillRect/>
          </a:stretch>
        </p:blipFill>
        <p:spPr bwMode="auto">
          <a:xfrm>
            <a:off x="1399574" y="1264482"/>
            <a:ext cx="2982912" cy="950913"/>
          </a:xfrm>
          <a:prstGeom prst="rect">
            <a:avLst/>
          </a:prstGeom>
          <a:noFill/>
          <a:ln w="9525">
            <a:noFill/>
            <a:miter lim="800000"/>
            <a:headEnd/>
            <a:tailEnd/>
          </a:ln>
        </p:spPr>
      </p:pic>
      <p:sp>
        <p:nvSpPr>
          <p:cNvPr id="4122" name="Rectangle 26"/>
          <p:cNvSpPr>
            <a:spLocks noGrp="1" noChangeArrowheads="1"/>
          </p:cNvSpPr>
          <p:nvPr>
            <p:ph type="subTitle" sz="quarter" idx="1"/>
          </p:nvPr>
        </p:nvSpPr>
        <p:spPr>
          <a:xfrm>
            <a:off x="1371600" y="4813300"/>
            <a:ext cx="6400800" cy="1346200"/>
          </a:xfrm>
        </p:spPr>
        <p:txBody>
          <a:bodyPr anchorCtr="1"/>
          <a:lstStyle>
            <a:lvl1pPr marL="0" indent="0" algn="ctr">
              <a:buFontTx/>
              <a:buNone/>
              <a:defRPr sz="1800" i="1">
                <a:solidFill>
                  <a:schemeClr val="tx1"/>
                </a:solidFill>
              </a:defRPr>
            </a:lvl1pPr>
          </a:lstStyle>
          <a:p>
            <a:r>
              <a:rPr lang="nb-NO" smtClean="0"/>
              <a:t>Klikk for å redigere undertittelstil i malen</a:t>
            </a:r>
            <a:endParaRPr lang="nn-NO" dirty="0"/>
          </a:p>
        </p:txBody>
      </p:sp>
      <p:sp>
        <p:nvSpPr>
          <p:cNvPr id="4123" name="Rectangle 27"/>
          <p:cNvSpPr>
            <a:spLocks noGrp="1" noChangeArrowheads="1"/>
          </p:cNvSpPr>
          <p:nvPr>
            <p:ph type="ctrTitle" sz="quarter"/>
          </p:nvPr>
        </p:nvSpPr>
        <p:spPr>
          <a:xfrm>
            <a:off x="1371600" y="3480924"/>
            <a:ext cx="6400800" cy="1317625"/>
          </a:xfrm>
        </p:spPr>
        <p:txBody>
          <a:bodyPr anchor="b" anchorCtr="1"/>
          <a:lstStyle>
            <a:lvl1pPr algn="ctr">
              <a:defRPr i="1">
                <a:solidFill>
                  <a:schemeClr val="tx1"/>
                </a:solidFill>
              </a:defRPr>
            </a:lvl1pPr>
          </a:lstStyle>
          <a:p>
            <a:r>
              <a:rPr lang="nb-NO" smtClean="0"/>
              <a:t>Klikk for å redigere tittelstil</a:t>
            </a:r>
            <a:endParaRPr lang="nb-N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5988050" y="1066800"/>
            <a:ext cx="1620838" cy="48863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1122363" y="1066800"/>
            <a:ext cx="4713287" cy="48863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2AE6A5A0-5BAA-4741-98A6-5D7463D12BEC}"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37C71812-0A0B-4847-B202-B83D9A5BE565}" type="slidenum">
              <a:rPr lang="nb-NO" smtClean="0"/>
              <a:pPr/>
              <a:t>‹#›</a:t>
            </a:fld>
            <a:endParaRPr lang="nb-NO"/>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1122363" y="1838325"/>
            <a:ext cx="316706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441825" y="1838325"/>
            <a:ext cx="316706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1143000"/>
          </a:xfrm>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b-NO" noProof="0" smtClean="0"/>
              <a:t>Klikk ikonet for å legge til et bilde</a:t>
            </a:r>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 name="Rectangle 10"/>
          <p:cNvSpPr>
            <a:spLocks noChangeArrowheads="1"/>
          </p:cNvSpPr>
          <p:nvPr/>
        </p:nvSpPr>
        <p:spPr bwMode="auto">
          <a:xfrm>
            <a:off x="0" y="6364288"/>
            <a:ext cx="704850" cy="503237"/>
          </a:xfrm>
          <a:prstGeom prst="rect">
            <a:avLst/>
          </a:prstGeom>
          <a:solidFill>
            <a:srgbClr val="C00000">
              <a:alpha val="49000"/>
            </a:srgbClr>
          </a:solidFill>
          <a:ln w="9525">
            <a:noFill/>
            <a:miter lim="800000"/>
            <a:headEnd/>
            <a:tailEnd/>
          </a:ln>
          <a:effectLst/>
        </p:spPr>
        <p:txBody>
          <a:bodyPr wrap="none" anchor="ctr"/>
          <a:lstStyle/>
          <a:p>
            <a:pPr>
              <a:defRPr/>
            </a:pPr>
            <a:endParaRPr lang="nb-NO"/>
          </a:p>
        </p:txBody>
      </p:sp>
      <p:sp>
        <p:nvSpPr>
          <p:cNvPr id="1031" name="Rectangle 7"/>
          <p:cNvSpPr>
            <a:spLocks noChangeArrowheads="1"/>
          </p:cNvSpPr>
          <p:nvPr/>
        </p:nvSpPr>
        <p:spPr bwMode="auto">
          <a:xfrm>
            <a:off x="704850" y="441325"/>
            <a:ext cx="8439150" cy="5907088"/>
          </a:xfrm>
          <a:prstGeom prst="rect">
            <a:avLst/>
          </a:prstGeom>
          <a:solidFill>
            <a:schemeClr val="bg1">
              <a:lumMod val="65000"/>
              <a:alpha val="15000"/>
            </a:schemeClr>
          </a:solidFill>
          <a:ln w="9525">
            <a:noFill/>
            <a:miter lim="800000"/>
            <a:headEnd/>
            <a:tailEnd/>
          </a:ln>
          <a:effectLst/>
        </p:spPr>
        <p:txBody>
          <a:bodyPr wrap="none" anchor="ctr"/>
          <a:lstStyle/>
          <a:p>
            <a:pPr>
              <a:defRPr/>
            </a:pPr>
            <a:endParaRPr lang="nb-NO"/>
          </a:p>
        </p:txBody>
      </p:sp>
      <p:sp>
        <p:nvSpPr>
          <p:cNvPr id="1028" name="Rectangle 3"/>
          <p:cNvSpPr>
            <a:spLocks noGrp="1" noChangeArrowheads="1"/>
          </p:cNvSpPr>
          <p:nvPr>
            <p:ph type="body" idx="1"/>
          </p:nvPr>
        </p:nvSpPr>
        <p:spPr bwMode="auto">
          <a:xfrm>
            <a:off x="1122363" y="1838325"/>
            <a:ext cx="648652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Klikk for å redigere tekststiler i malen</a:t>
            </a:r>
          </a:p>
          <a:p>
            <a:pPr lvl="1"/>
            <a:r>
              <a:rPr lang="en-GB" smtClean="0"/>
              <a:t>Andre nivå</a:t>
            </a:r>
          </a:p>
          <a:p>
            <a:pPr lvl="2"/>
            <a:r>
              <a:rPr lang="en-GB" smtClean="0"/>
              <a:t>Tredje nivå</a:t>
            </a:r>
          </a:p>
          <a:p>
            <a:pPr lvl="3"/>
            <a:r>
              <a:rPr lang="en-GB" smtClean="0"/>
              <a:t>Fjerde nivå</a:t>
            </a:r>
          </a:p>
          <a:p>
            <a:pPr lvl="4"/>
            <a:r>
              <a:rPr lang="en-GB" smtClean="0"/>
              <a:t>Femte nivå</a:t>
            </a:r>
          </a:p>
        </p:txBody>
      </p:sp>
      <p:sp>
        <p:nvSpPr>
          <p:cNvPr id="1044" name="Text Box 20"/>
          <p:cNvSpPr txBox="1">
            <a:spLocks noChangeArrowheads="1"/>
          </p:cNvSpPr>
          <p:nvPr/>
        </p:nvSpPr>
        <p:spPr bwMode="auto">
          <a:xfrm>
            <a:off x="0" y="6386513"/>
            <a:ext cx="709613" cy="366712"/>
          </a:xfrm>
          <a:prstGeom prst="rect">
            <a:avLst/>
          </a:prstGeom>
          <a:noFill/>
          <a:ln w="9525">
            <a:noFill/>
            <a:miter lim="800000"/>
            <a:headEnd/>
            <a:tailEnd/>
          </a:ln>
          <a:effectLst/>
        </p:spPr>
        <p:txBody>
          <a:bodyPr>
            <a:spAutoFit/>
          </a:bodyPr>
          <a:lstStyle/>
          <a:p>
            <a:pPr algn="ctr">
              <a:spcBef>
                <a:spcPct val="50000"/>
              </a:spcBef>
              <a:defRPr/>
            </a:pPr>
            <a:fld id="{6CBB3DD1-00DC-4CCA-B68D-0C9C938C365A}" type="slidenum">
              <a:rPr lang="en-US" sz="1800">
                <a:solidFill>
                  <a:schemeClr val="bg1"/>
                </a:solidFill>
                <a:latin typeface="Arial Bold"/>
              </a:rPr>
              <a:pPr algn="ctr">
                <a:spcBef>
                  <a:spcPct val="50000"/>
                </a:spcBef>
                <a:defRPr/>
              </a:pPr>
              <a:t>‹#›</a:t>
            </a:fld>
            <a:endParaRPr lang="en-US" sz="1800" dirty="0">
              <a:solidFill>
                <a:schemeClr val="bg1"/>
              </a:solidFill>
              <a:latin typeface="Arial Bold"/>
            </a:endParaRPr>
          </a:p>
        </p:txBody>
      </p:sp>
      <p:sp>
        <p:nvSpPr>
          <p:cNvPr id="1030" name="Rectangle 2"/>
          <p:cNvSpPr>
            <a:spLocks noGrp="1" noChangeArrowheads="1"/>
          </p:cNvSpPr>
          <p:nvPr>
            <p:ph type="title"/>
          </p:nvPr>
        </p:nvSpPr>
        <p:spPr bwMode="auto">
          <a:xfrm>
            <a:off x="1158875" y="1066800"/>
            <a:ext cx="6435725"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Klikk for å redigere tittelstil</a:t>
            </a:r>
          </a:p>
        </p:txBody>
      </p:sp>
      <p:sp>
        <p:nvSpPr>
          <p:cNvPr id="1051" name="Line 27"/>
          <p:cNvSpPr>
            <a:spLocks noChangeShapeType="1"/>
          </p:cNvSpPr>
          <p:nvPr/>
        </p:nvSpPr>
        <p:spPr bwMode="auto">
          <a:xfrm>
            <a:off x="709613"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2" name="Line 28"/>
          <p:cNvSpPr>
            <a:spLocks noChangeShapeType="1"/>
          </p:cNvSpPr>
          <p:nvPr/>
        </p:nvSpPr>
        <p:spPr bwMode="auto">
          <a:xfrm>
            <a:off x="8382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3" name="Line 29"/>
          <p:cNvSpPr>
            <a:spLocks noChangeShapeType="1"/>
          </p:cNvSpPr>
          <p:nvPr/>
        </p:nvSpPr>
        <p:spPr bwMode="auto">
          <a:xfrm>
            <a:off x="5030788"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4" name="Line 30"/>
          <p:cNvSpPr>
            <a:spLocks noChangeShapeType="1"/>
          </p:cNvSpPr>
          <p:nvPr/>
        </p:nvSpPr>
        <p:spPr bwMode="auto">
          <a:xfrm>
            <a:off x="53340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5" name="Line 31"/>
          <p:cNvSpPr>
            <a:spLocks noChangeShapeType="1"/>
          </p:cNvSpPr>
          <p:nvPr/>
        </p:nvSpPr>
        <p:spPr bwMode="auto">
          <a:xfrm>
            <a:off x="7235825"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6" name="Line 32"/>
          <p:cNvSpPr>
            <a:spLocks noChangeShapeType="1"/>
          </p:cNvSpPr>
          <p:nvPr/>
        </p:nvSpPr>
        <p:spPr bwMode="auto">
          <a:xfrm>
            <a:off x="7605713"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7" name="Line 33"/>
          <p:cNvSpPr>
            <a:spLocks noChangeShapeType="1"/>
          </p:cNvSpPr>
          <p:nvPr/>
        </p:nvSpPr>
        <p:spPr bwMode="auto">
          <a:xfrm>
            <a:off x="87630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8" name="Line 34"/>
          <p:cNvSpPr>
            <a:spLocks noChangeShapeType="1"/>
          </p:cNvSpPr>
          <p:nvPr/>
        </p:nvSpPr>
        <p:spPr bwMode="auto">
          <a:xfrm>
            <a:off x="709613"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9" name="Line 35"/>
          <p:cNvSpPr>
            <a:spLocks noChangeShapeType="1"/>
          </p:cNvSpPr>
          <p:nvPr/>
        </p:nvSpPr>
        <p:spPr bwMode="auto">
          <a:xfrm>
            <a:off x="8382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0" name="Line 36"/>
          <p:cNvSpPr>
            <a:spLocks noChangeShapeType="1"/>
          </p:cNvSpPr>
          <p:nvPr/>
        </p:nvSpPr>
        <p:spPr bwMode="auto">
          <a:xfrm>
            <a:off x="5030788"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1" name="Line 37"/>
          <p:cNvSpPr>
            <a:spLocks noChangeShapeType="1"/>
          </p:cNvSpPr>
          <p:nvPr/>
        </p:nvSpPr>
        <p:spPr bwMode="auto">
          <a:xfrm>
            <a:off x="53340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2" name="Line 38"/>
          <p:cNvSpPr>
            <a:spLocks noChangeShapeType="1"/>
          </p:cNvSpPr>
          <p:nvPr/>
        </p:nvSpPr>
        <p:spPr bwMode="auto">
          <a:xfrm>
            <a:off x="7235825"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3" name="Line 39"/>
          <p:cNvSpPr>
            <a:spLocks noChangeShapeType="1"/>
          </p:cNvSpPr>
          <p:nvPr/>
        </p:nvSpPr>
        <p:spPr bwMode="auto">
          <a:xfrm>
            <a:off x="7605713"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4" name="Line 40"/>
          <p:cNvSpPr>
            <a:spLocks noChangeShapeType="1"/>
          </p:cNvSpPr>
          <p:nvPr/>
        </p:nvSpPr>
        <p:spPr bwMode="auto">
          <a:xfrm>
            <a:off x="87630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5" name="Line 41"/>
          <p:cNvSpPr>
            <a:spLocks noChangeShapeType="1"/>
          </p:cNvSpPr>
          <p:nvPr/>
        </p:nvSpPr>
        <p:spPr bwMode="auto">
          <a:xfrm>
            <a:off x="-409575" y="4572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1066" name="Line 42"/>
          <p:cNvSpPr>
            <a:spLocks noChangeShapeType="1"/>
          </p:cNvSpPr>
          <p:nvPr/>
        </p:nvSpPr>
        <p:spPr bwMode="auto">
          <a:xfrm>
            <a:off x="-409575" y="1052513"/>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1067" name="Line 43"/>
          <p:cNvSpPr>
            <a:spLocks noChangeShapeType="1"/>
          </p:cNvSpPr>
          <p:nvPr/>
        </p:nvSpPr>
        <p:spPr bwMode="auto">
          <a:xfrm>
            <a:off x="-409575" y="30480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1068" name="Line 44"/>
          <p:cNvSpPr>
            <a:spLocks noChangeShapeType="1"/>
          </p:cNvSpPr>
          <p:nvPr/>
        </p:nvSpPr>
        <p:spPr bwMode="auto">
          <a:xfrm>
            <a:off x="-409575" y="63246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1069" name="Line 45"/>
          <p:cNvSpPr>
            <a:spLocks noChangeShapeType="1"/>
          </p:cNvSpPr>
          <p:nvPr/>
        </p:nvSpPr>
        <p:spPr bwMode="auto">
          <a:xfrm>
            <a:off x="9258300" y="45720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1070" name="Line 46"/>
          <p:cNvSpPr>
            <a:spLocks noChangeShapeType="1"/>
          </p:cNvSpPr>
          <p:nvPr/>
        </p:nvSpPr>
        <p:spPr bwMode="auto">
          <a:xfrm>
            <a:off x="9258300" y="1052513"/>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1071" name="Line 47"/>
          <p:cNvSpPr>
            <a:spLocks noChangeShapeType="1"/>
          </p:cNvSpPr>
          <p:nvPr/>
        </p:nvSpPr>
        <p:spPr bwMode="auto">
          <a:xfrm>
            <a:off x="9258300" y="304165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1072" name="Line 48"/>
          <p:cNvSpPr>
            <a:spLocks noChangeShapeType="1"/>
          </p:cNvSpPr>
          <p:nvPr/>
        </p:nvSpPr>
        <p:spPr bwMode="auto">
          <a:xfrm>
            <a:off x="9258300" y="631825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1033" name="Rectangle 9"/>
          <p:cNvSpPr>
            <a:spLocks noChangeArrowheads="1"/>
          </p:cNvSpPr>
          <p:nvPr/>
        </p:nvSpPr>
        <p:spPr bwMode="auto">
          <a:xfrm>
            <a:off x="-9525" y="-4763"/>
            <a:ext cx="719138" cy="447676"/>
          </a:xfrm>
          <a:prstGeom prst="rect">
            <a:avLst/>
          </a:prstGeom>
          <a:solidFill>
            <a:srgbClr val="C00000"/>
          </a:solidFill>
          <a:ln w="9525">
            <a:solidFill>
              <a:srgbClr val="000066"/>
            </a:solidFill>
            <a:miter lim="800000"/>
            <a:headEnd/>
            <a:tailEnd/>
          </a:ln>
          <a:effectLst/>
        </p:spPr>
        <p:txBody>
          <a:bodyPr wrap="none" anchor="ctr"/>
          <a:lstStyle/>
          <a:p>
            <a:pPr>
              <a:defRPr/>
            </a:pPr>
            <a:endParaRPr lang="nb-NO"/>
          </a:p>
        </p:txBody>
      </p:sp>
      <p:sp>
        <p:nvSpPr>
          <p:cNvPr id="1035" name="Line 11"/>
          <p:cNvSpPr>
            <a:spLocks noChangeShapeType="1"/>
          </p:cNvSpPr>
          <p:nvPr/>
        </p:nvSpPr>
        <p:spPr bwMode="auto">
          <a:xfrm>
            <a:off x="704850" y="0"/>
            <a:ext cx="0" cy="6858000"/>
          </a:xfrm>
          <a:prstGeom prst="line">
            <a:avLst/>
          </a:prstGeom>
          <a:noFill/>
          <a:ln w="9525">
            <a:solidFill>
              <a:schemeClr val="tx1"/>
            </a:solidFill>
            <a:round/>
            <a:headEnd/>
            <a:tailEnd/>
          </a:ln>
          <a:effectLst/>
        </p:spPr>
        <p:txBody>
          <a:bodyPr/>
          <a:lstStyle/>
          <a:p>
            <a:pPr>
              <a:defRPr/>
            </a:pPr>
            <a:endParaRPr lang="nb-NO"/>
          </a:p>
        </p:txBody>
      </p:sp>
      <p:sp>
        <p:nvSpPr>
          <p:cNvPr id="1045" name="Rectangle 21"/>
          <p:cNvSpPr>
            <a:spLocks noChangeArrowheads="1"/>
          </p:cNvSpPr>
          <p:nvPr/>
        </p:nvSpPr>
        <p:spPr bwMode="auto">
          <a:xfrm>
            <a:off x="708025" y="441325"/>
            <a:ext cx="539750" cy="84138"/>
          </a:xfrm>
          <a:prstGeom prst="rect">
            <a:avLst/>
          </a:prstGeom>
          <a:solidFill>
            <a:srgbClr val="C00000"/>
          </a:solidFill>
          <a:ln w="9525">
            <a:noFill/>
            <a:miter lim="800000"/>
            <a:headEnd/>
            <a:tailEnd/>
          </a:ln>
          <a:effectLst/>
        </p:spPr>
        <p:txBody>
          <a:bodyPr wrap="none" anchor="ctr"/>
          <a:lstStyle/>
          <a:p>
            <a:pPr>
              <a:defRPr/>
            </a:pPr>
            <a:endParaRPr lang="nb-NO"/>
          </a:p>
        </p:txBody>
      </p:sp>
      <p:sp>
        <p:nvSpPr>
          <p:cNvPr id="1036" name="Line 12"/>
          <p:cNvSpPr>
            <a:spLocks noChangeShapeType="1"/>
          </p:cNvSpPr>
          <p:nvPr/>
        </p:nvSpPr>
        <p:spPr bwMode="auto">
          <a:xfrm>
            <a:off x="0" y="438150"/>
            <a:ext cx="9144000" cy="0"/>
          </a:xfrm>
          <a:prstGeom prst="line">
            <a:avLst/>
          </a:prstGeom>
          <a:noFill/>
          <a:ln w="9525">
            <a:solidFill>
              <a:schemeClr val="tx1"/>
            </a:solidFill>
            <a:round/>
            <a:headEnd/>
            <a:tailEnd/>
          </a:ln>
          <a:effectLst/>
        </p:spPr>
        <p:txBody>
          <a:bodyPr/>
          <a:lstStyle/>
          <a:p>
            <a:pPr>
              <a:defRPr/>
            </a:pPr>
            <a:endParaRPr lang="nb-NO"/>
          </a:p>
        </p:txBody>
      </p:sp>
      <p:sp>
        <p:nvSpPr>
          <p:cNvPr id="1037" name="Line 13"/>
          <p:cNvSpPr>
            <a:spLocks noChangeShapeType="1"/>
          </p:cNvSpPr>
          <p:nvPr/>
        </p:nvSpPr>
        <p:spPr bwMode="auto">
          <a:xfrm flipH="1">
            <a:off x="0" y="6353175"/>
            <a:ext cx="9144000" cy="0"/>
          </a:xfrm>
          <a:prstGeom prst="line">
            <a:avLst/>
          </a:prstGeom>
          <a:noFill/>
          <a:ln w="9525">
            <a:solidFill>
              <a:schemeClr val="tx1"/>
            </a:solidFill>
            <a:round/>
            <a:headEnd/>
            <a:tailEnd/>
          </a:ln>
          <a:effectLst/>
        </p:spPr>
        <p:txBody>
          <a:bodyPr/>
          <a:lstStyle/>
          <a:p>
            <a:pPr>
              <a:defRPr/>
            </a:pPr>
            <a:endParaRPr lang="nb-NO"/>
          </a:p>
        </p:txBody>
      </p:sp>
      <p:pic>
        <p:nvPicPr>
          <p:cNvPr id="35" name="Bilde 62" descr="FagerbergSOL1.jpg"/>
          <p:cNvPicPr>
            <a:picLocks noChangeAspect="1"/>
          </p:cNvPicPr>
          <p:nvPr userDrawn="1"/>
        </p:nvPicPr>
        <p:blipFill>
          <a:blip r:embed="rId13" cstate="print"/>
          <a:srcRect/>
          <a:stretch>
            <a:fillRect/>
          </a:stretch>
        </p:blipFill>
        <p:spPr bwMode="auto">
          <a:xfrm>
            <a:off x="1097736" y="6469292"/>
            <a:ext cx="1219338" cy="38870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2400" b="1">
          <a:solidFill>
            <a:srgbClr val="000066"/>
          </a:solidFill>
          <a:latin typeface="+mj-lt"/>
          <a:ea typeface="+mj-ea"/>
          <a:cs typeface="+mj-cs"/>
        </a:defRPr>
      </a:lvl1pPr>
      <a:lvl2pPr algn="l" rtl="0" eaLnBrk="1" fontAlgn="base" hangingPunct="1">
        <a:spcBef>
          <a:spcPct val="0"/>
        </a:spcBef>
        <a:spcAft>
          <a:spcPct val="0"/>
        </a:spcAft>
        <a:defRPr sz="2400" b="1">
          <a:solidFill>
            <a:srgbClr val="000066"/>
          </a:solidFill>
          <a:latin typeface="Verdana" pitchFamily="34" charset="0"/>
        </a:defRPr>
      </a:lvl2pPr>
      <a:lvl3pPr algn="l" rtl="0" eaLnBrk="1" fontAlgn="base" hangingPunct="1">
        <a:spcBef>
          <a:spcPct val="0"/>
        </a:spcBef>
        <a:spcAft>
          <a:spcPct val="0"/>
        </a:spcAft>
        <a:defRPr sz="2400" b="1">
          <a:solidFill>
            <a:srgbClr val="000066"/>
          </a:solidFill>
          <a:latin typeface="Verdana" pitchFamily="34" charset="0"/>
        </a:defRPr>
      </a:lvl3pPr>
      <a:lvl4pPr algn="l" rtl="0" eaLnBrk="1" fontAlgn="base" hangingPunct="1">
        <a:spcBef>
          <a:spcPct val="0"/>
        </a:spcBef>
        <a:spcAft>
          <a:spcPct val="0"/>
        </a:spcAft>
        <a:defRPr sz="2400" b="1">
          <a:solidFill>
            <a:srgbClr val="000066"/>
          </a:solidFill>
          <a:latin typeface="Verdana" pitchFamily="34" charset="0"/>
        </a:defRPr>
      </a:lvl4pPr>
      <a:lvl5pPr algn="l" rtl="0" eaLnBrk="1" fontAlgn="base" hangingPunct="1">
        <a:spcBef>
          <a:spcPct val="0"/>
        </a:spcBef>
        <a:spcAft>
          <a:spcPct val="0"/>
        </a:spcAft>
        <a:defRPr sz="2400" b="1">
          <a:solidFill>
            <a:srgbClr val="000066"/>
          </a:solidFill>
          <a:latin typeface="Verdana" pitchFamily="34" charset="0"/>
        </a:defRPr>
      </a:lvl5pPr>
      <a:lvl6pPr marL="457200" algn="l" rtl="0" eaLnBrk="1" fontAlgn="base" hangingPunct="1">
        <a:spcBef>
          <a:spcPct val="0"/>
        </a:spcBef>
        <a:spcAft>
          <a:spcPct val="0"/>
        </a:spcAft>
        <a:defRPr sz="2400" b="1">
          <a:solidFill>
            <a:srgbClr val="000066"/>
          </a:solidFill>
          <a:latin typeface="Verdana" pitchFamily="34" charset="0"/>
        </a:defRPr>
      </a:lvl6pPr>
      <a:lvl7pPr marL="914400" algn="l" rtl="0" eaLnBrk="1" fontAlgn="base" hangingPunct="1">
        <a:spcBef>
          <a:spcPct val="0"/>
        </a:spcBef>
        <a:spcAft>
          <a:spcPct val="0"/>
        </a:spcAft>
        <a:defRPr sz="2400" b="1">
          <a:solidFill>
            <a:srgbClr val="000066"/>
          </a:solidFill>
          <a:latin typeface="Verdana" pitchFamily="34" charset="0"/>
        </a:defRPr>
      </a:lvl7pPr>
      <a:lvl8pPr marL="1371600" algn="l" rtl="0" eaLnBrk="1" fontAlgn="base" hangingPunct="1">
        <a:spcBef>
          <a:spcPct val="0"/>
        </a:spcBef>
        <a:spcAft>
          <a:spcPct val="0"/>
        </a:spcAft>
        <a:defRPr sz="2400" b="1">
          <a:solidFill>
            <a:srgbClr val="000066"/>
          </a:solidFill>
          <a:latin typeface="Verdana" pitchFamily="34" charset="0"/>
        </a:defRPr>
      </a:lvl8pPr>
      <a:lvl9pPr marL="1828800" algn="l" rtl="0" eaLnBrk="1" fontAlgn="base" hangingPunct="1">
        <a:spcBef>
          <a:spcPct val="0"/>
        </a:spcBef>
        <a:spcAft>
          <a:spcPct val="0"/>
        </a:spcAft>
        <a:defRPr sz="2400" b="1">
          <a:solidFill>
            <a:srgbClr val="000066"/>
          </a:solidFill>
          <a:latin typeface="Verdana" pitchFamily="34" charset="0"/>
        </a:defRPr>
      </a:lvl9pPr>
    </p:titleStyle>
    <p:bodyStyle>
      <a:lvl1pPr marL="314325" indent="-314325" algn="l" rtl="0" eaLnBrk="1" fontAlgn="base" hangingPunct="1">
        <a:spcBef>
          <a:spcPct val="20000"/>
        </a:spcBef>
        <a:spcAft>
          <a:spcPct val="0"/>
        </a:spcAft>
        <a:buChar char="•"/>
        <a:defRPr sz="2000">
          <a:solidFill>
            <a:srgbClr val="000066"/>
          </a:solidFill>
          <a:latin typeface="+mn-lt"/>
          <a:ea typeface="+mn-ea"/>
          <a:cs typeface="+mn-cs"/>
        </a:defRPr>
      </a:lvl1pPr>
      <a:lvl2pPr marL="666750" indent="-333375" algn="l" rtl="0" eaLnBrk="1" fontAlgn="base" hangingPunct="1">
        <a:spcBef>
          <a:spcPct val="20000"/>
        </a:spcBef>
        <a:spcAft>
          <a:spcPct val="0"/>
        </a:spcAft>
        <a:buChar char="–"/>
        <a:defRPr sz="2000">
          <a:solidFill>
            <a:srgbClr val="000066"/>
          </a:solidFill>
          <a:latin typeface="+mn-lt"/>
        </a:defRPr>
      </a:lvl2pPr>
      <a:lvl3pPr marL="1038225" indent="-352425" algn="l" rtl="0" eaLnBrk="1" fontAlgn="base" hangingPunct="1">
        <a:spcBef>
          <a:spcPct val="20000"/>
        </a:spcBef>
        <a:spcAft>
          <a:spcPct val="0"/>
        </a:spcAft>
        <a:buChar char="•"/>
        <a:defRPr sz="2000">
          <a:solidFill>
            <a:srgbClr val="000066"/>
          </a:solidFill>
          <a:latin typeface="+mn-lt"/>
        </a:defRPr>
      </a:lvl3pPr>
      <a:lvl4pPr marL="1524000" indent="-304800" algn="l" rtl="0" eaLnBrk="1" fontAlgn="base" hangingPunct="1">
        <a:spcBef>
          <a:spcPct val="20000"/>
        </a:spcBef>
        <a:spcAft>
          <a:spcPct val="0"/>
        </a:spcAft>
        <a:buChar char="–"/>
        <a:defRPr sz="2000">
          <a:solidFill>
            <a:srgbClr val="000066"/>
          </a:solidFill>
          <a:latin typeface="+mn-lt"/>
        </a:defRPr>
      </a:lvl4pPr>
      <a:lvl5pPr marL="1847850" indent="-295275" algn="l" rtl="0" eaLnBrk="1" fontAlgn="base" hangingPunct="1">
        <a:spcBef>
          <a:spcPct val="20000"/>
        </a:spcBef>
        <a:spcAft>
          <a:spcPct val="0"/>
        </a:spcAft>
        <a:buChar char="»"/>
        <a:defRPr sz="2000">
          <a:solidFill>
            <a:srgbClr val="000066"/>
          </a:solidFill>
          <a:latin typeface="+mn-lt"/>
        </a:defRPr>
      </a:lvl5pPr>
      <a:lvl6pPr marL="2305050" indent="-295275" algn="l" rtl="0" eaLnBrk="1" fontAlgn="base" hangingPunct="1">
        <a:spcBef>
          <a:spcPct val="20000"/>
        </a:spcBef>
        <a:spcAft>
          <a:spcPct val="0"/>
        </a:spcAft>
        <a:buChar char="»"/>
        <a:defRPr sz="2000">
          <a:solidFill>
            <a:srgbClr val="000066"/>
          </a:solidFill>
          <a:latin typeface="+mn-lt"/>
        </a:defRPr>
      </a:lvl6pPr>
      <a:lvl7pPr marL="2762250" indent="-295275" algn="l" rtl="0" eaLnBrk="1" fontAlgn="base" hangingPunct="1">
        <a:spcBef>
          <a:spcPct val="20000"/>
        </a:spcBef>
        <a:spcAft>
          <a:spcPct val="0"/>
        </a:spcAft>
        <a:buChar char="»"/>
        <a:defRPr sz="2000">
          <a:solidFill>
            <a:srgbClr val="000066"/>
          </a:solidFill>
          <a:latin typeface="+mn-lt"/>
        </a:defRPr>
      </a:lvl7pPr>
      <a:lvl8pPr marL="3219450" indent="-295275" algn="l" rtl="0" eaLnBrk="1" fontAlgn="base" hangingPunct="1">
        <a:spcBef>
          <a:spcPct val="20000"/>
        </a:spcBef>
        <a:spcAft>
          <a:spcPct val="0"/>
        </a:spcAft>
        <a:buChar char="»"/>
        <a:defRPr sz="2000">
          <a:solidFill>
            <a:srgbClr val="000066"/>
          </a:solidFill>
          <a:latin typeface="+mn-lt"/>
        </a:defRPr>
      </a:lvl8pPr>
      <a:lvl9pPr marL="3676650" indent="-295275" algn="l" rtl="0" eaLnBrk="1" fontAlgn="base" hangingPunct="1">
        <a:spcBef>
          <a:spcPct val="20000"/>
        </a:spcBef>
        <a:spcAft>
          <a:spcPct val="0"/>
        </a:spcAft>
        <a:buChar char="»"/>
        <a:defRPr sz="2000">
          <a:solidFill>
            <a:srgbClr val="000066"/>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E6A5A0-5BAA-4741-98A6-5D7463D12BEC}" type="datetimeFigureOut">
              <a:rPr lang="nb-NO" smtClean="0"/>
              <a:pPr/>
              <a:t>27.08.2010</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C71812-0A0B-4847-B202-B83D9A5BE565}"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6E08F-D85A-484E-9E6A-9BEA8CDAC5A0}"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cid:image007.png@01CB42CE.26F83CD0" TargetMode="External"/><Relationship Id="rId2" Type="http://schemas.openxmlformats.org/officeDocument/2006/relationships/image" Target="../media/image10.png"/><Relationship Id="rId1" Type="http://schemas.openxmlformats.org/officeDocument/2006/relationships/slideLayout" Target="../slideLayouts/slideLayout5.xml"/><Relationship Id="rId5" Type="http://schemas.openxmlformats.org/officeDocument/2006/relationships/image" Target="cid:image008.png@01CB42CE.26F83CD0" TargetMode="Externa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dertittel 4"/>
          <p:cNvSpPr>
            <a:spLocks noGrp="1"/>
          </p:cNvSpPr>
          <p:nvPr>
            <p:ph type="subTitle" sz="quarter" idx="1"/>
          </p:nvPr>
        </p:nvSpPr>
        <p:spPr/>
        <p:txBody>
          <a:bodyPr/>
          <a:lstStyle/>
          <a:p>
            <a:r>
              <a:rPr lang="nb-NO" dirty="0" smtClean="0"/>
              <a:t>Presentasjon av problemstillinger </a:t>
            </a:r>
          </a:p>
          <a:p>
            <a:r>
              <a:rPr lang="nb-NO" dirty="0" smtClean="0"/>
              <a:t>til utvalgsmøte 30.8.2010</a:t>
            </a:r>
          </a:p>
          <a:p>
            <a:endParaRPr lang="nb-NO" dirty="0" smtClean="0"/>
          </a:p>
          <a:p>
            <a:r>
              <a:rPr lang="nb-NO" dirty="0" smtClean="0"/>
              <a:t>Sekretariatet i samarbeid med utvalgsleder</a:t>
            </a:r>
          </a:p>
        </p:txBody>
      </p:sp>
      <p:sp>
        <p:nvSpPr>
          <p:cNvPr id="4" name="Tittel 3"/>
          <p:cNvSpPr>
            <a:spLocks noGrp="1"/>
          </p:cNvSpPr>
          <p:nvPr>
            <p:ph type="ctrTitle" sz="quarter"/>
          </p:nvPr>
        </p:nvSpPr>
        <p:spPr/>
        <p:txBody>
          <a:bodyPr/>
          <a:lstStyle/>
          <a:p>
            <a:r>
              <a:rPr lang="nb-NO" dirty="0" smtClean="0"/>
              <a:t>Norges </a:t>
            </a:r>
            <a:r>
              <a:rPr lang="nb-NO" dirty="0" smtClean="0"/>
              <a:t>forskningsråd</a:t>
            </a:r>
            <a:endParaRPr lang="nb-N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Tilgang til ulike finansieringskilder </a:t>
            </a:r>
            <a:r>
              <a:rPr lang="nb-NO" dirty="0" smtClean="0"/>
              <a:t>– flere forskningsråd?</a:t>
            </a:r>
            <a:endParaRPr lang="nb-NO" dirty="0"/>
          </a:p>
        </p:txBody>
      </p:sp>
      <p:sp>
        <p:nvSpPr>
          <p:cNvPr id="3" name="Plassholder for innhold 2"/>
          <p:cNvSpPr>
            <a:spLocks noGrp="1"/>
          </p:cNvSpPr>
          <p:nvPr>
            <p:ph idx="1"/>
          </p:nvPr>
        </p:nvSpPr>
        <p:spPr>
          <a:xfrm>
            <a:off x="1122363" y="2275647"/>
            <a:ext cx="6486525" cy="4114800"/>
          </a:xfrm>
        </p:spPr>
        <p:txBody>
          <a:bodyPr/>
          <a:lstStyle/>
          <a:p>
            <a:pPr marL="457200" lvl="0" indent="-457200">
              <a:buNone/>
            </a:pPr>
            <a:endParaRPr lang="nb-NO" dirty="0" smtClean="0"/>
          </a:p>
          <a:p>
            <a:pPr marL="457200" lvl="0" indent="-457200">
              <a:buNone/>
            </a:pPr>
            <a:r>
              <a:rPr lang="nb-NO" dirty="0" smtClean="0"/>
              <a:t>Gir en ordning </a:t>
            </a:r>
            <a:r>
              <a:rPr lang="nb-NO" dirty="0" smtClean="0"/>
              <a:t>med ett Forskningsråd </a:t>
            </a:r>
            <a:r>
              <a:rPr lang="nb-NO" dirty="0" smtClean="0"/>
              <a:t> </a:t>
            </a:r>
            <a:r>
              <a:rPr lang="nb-NO" dirty="0" smtClean="0"/>
              <a:t>tilstrekkelig mangfold og konkurranse på forskningsfinansierende nivå? </a:t>
            </a:r>
            <a:endParaRPr lang="nb-NO" dirty="0" smtClean="0"/>
          </a:p>
          <a:p>
            <a:pPr marL="457200" lvl="0" indent="-457200">
              <a:buNone/>
            </a:pPr>
            <a:endParaRPr lang="nb-NO" dirty="0" smtClean="0"/>
          </a:p>
          <a:p>
            <a:pPr marL="457200" lvl="0" indent="-457200">
              <a:buNone/>
            </a:pPr>
            <a:r>
              <a:rPr lang="nb-NO" dirty="0" smtClean="0"/>
              <a:t>Utvalget </a:t>
            </a:r>
            <a:r>
              <a:rPr lang="nb-NO" dirty="0" smtClean="0"/>
              <a:t>kan foreslå at evalueringen av Forskningsrådet bør vurdere i hvilken grad flere finansieringskilder kan bidra til større dynamikk og fornyelse i det norske forskningssystemet (og veie dette opp mot andre hensyn).</a:t>
            </a:r>
          </a:p>
          <a:p>
            <a:pPr>
              <a:buNone/>
            </a:pPr>
            <a:endParaRPr lang="nb-N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Forskningsrådets ansvar for EU-forskningen</a:t>
            </a:r>
            <a:endParaRPr lang="nb-NO" dirty="0"/>
          </a:p>
        </p:txBody>
      </p:sp>
      <p:sp>
        <p:nvSpPr>
          <p:cNvPr id="3" name="Plassholder for innhold 2"/>
          <p:cNvSpPr>
            <a:spLocks noGrp="1"/>
          </p:cNvSpPr>
          <p:nvPr>
            <p:ph idx="1"/>
          </p:nvPr>
        </p:nvSpPr>
        <p:spPr>
          <a:xfrm>
            <a:off x="1102485" y="2235890"/>
            <a:ext cx="6486525" cy="4114800"/>
          </a:xfrm>
        </p:spPr>
        <p:txBody>
          <a:bodyPr/>
          <a:lstStyle/>
          <a:p>
            <a:pPr marL="457200" lvl="0" indent="-457200">
              <a:buNone/>
            </a:pPr>
            <a:r>
              <a:rPr lang="nb-NO" dirty="0" smtClean="0"/>
              <a:t>Utvalget </a:t>
            </a:r>
            <a:r>
              <a:rPr lang="nb-NO" dirty="0" smtClean="0"/>
              <a:t>kan vurdere </a:t>
            </a:r>
            <a:r>
              <a:rPr lang="nb-NO" dirty="0" smtClean="0"/>
              <a:t>om:</a:t>
            </a:r>
          </a:p>
          <a:p>
            <a:pPr marL="457200" indent="-457200"/>
            <a:r>
              <a:rPr lang="nb-NO" dirty="0" smtClean="0"/>
              <a:t>det </a:t>
            </a:r>
            <a:r>
              <a:rPr lang="nb-NO" dirty="0" smtClean="0"/>
              <a:t>er aktuelt å gi anbefalinger om hvordan Forskningsrådets virkemidler i sterkere grad bør stimulere norske forskere til økt deltagelse i EUs </a:t>
            </a:r>
            <a:r>
              <a:rPr lang="nb-NO" dirty="0" smtClean="0"/>
              <a:t>rammeprogrammer</a:t>
            </a:r>
          </a:p>
          <a:p>
            <a:pPr marL="457200" indent="-457200"/>
            <a:endParaRPr lang="nb-NO" dirty="0" smtClean="0"/>
          </a:p>
          <a:p>
            <a:pPr marL="457200" indent="-457200"/>
            <a:r>
              <a:rPr lang="nb-NO" dirty="0" smtClean="0"/>
              <a:t>om </a:t>
            </a:r>
            <a:r>
              <a:rPr lang="nb-NO" dirty="0" smtClean="0"/>
              <a:t>åpning av nasjonale programmer er en aktuell problemstilling for utvalget.</a:t>
            </a:r>
          </a:p>
          <a:p>
            <a:endParaRPr lang="nb-NO" dirty="0" smtClean="0"/>
          </a:p>
          <a:p>
            <a:endParaRPr lang="nb-N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Fondet for forskning og nyskaping</a:t>
            </a:r>
            <a:endParaRPr lang="nb-NO" dirty="0"/>
          </a:p>
        </p:txBody>
      </p:sp>
      <p:sp>
        <p:nvSpPr>
          <p:cNvPr id="3" name="Plassholder for innhold 2"/>
          <p:cNvSpPr>
            <a:spLocks noGrp="1"/>
          </p:cNvSpPr>
          <p:nvPr>
            <p:ph idx="1"/>
          </p:nvPr>
        </p:nvSpPr>
        <p:spPr>
          <a:xfrm>
            <a:off x="1108915" y="1927192"/>
            <a:ext cx="6486525" cy="4114800"/>
          </a:xfrm>
        </p:spPr>
        <p:txBody>
          <a:bodyPr/>
          <a:lstStyle/>
          <a:p>
            <a:pPr lvl="0">
              <a:buNone/>
            </a:pPr>
            <a:r>
              <a:rPr lang="nb-NO" dirty="0" smtClean="0"/>
              <a:t>Utvalget </a:t>
            </a:r>
            <a:r>
              <a:rPr lang="nb-NO" dirty="0" smtClean="0"/>
              <a:t>kan vurdere om avkastningen fra Forskningsfondet bør </a:t>
            </a:r>
            <a:r>
              <a:rPr lang="nb-NO" dirty="0" smtClean="0"/>
              <a:t>anvendes:</a:t>
            </a:r>
          </a:p>
          <a:p>
            <a:r>
              <a:rPr lang="nb-NO" dirty="0" smtClean="0"/>
              <a:t>s</a:t>
            </a:r>
            <a:r>
              <a:rPr lang="nb-NO" dirty="0" smtClean="0"/>
              <a:t>lik at </a:t>
            </a:r>
            <a:r>
              <a:rPr lang="nb-NO" dirty="0" smtClean="0"/>
              <a:t>Forskningsrådet oppnår større autonomi </a:t>
            </a:r>
            <a:endParaRPr lang="nb-NO" dirty="0" smtClean="0"/>
          </a:p>
          <a:p>
            <a:r>
              <a:rPr lang="nb-NO" dirty="0" smtClean="0"/>
              <a:t>til </a:t>
            </a:r>
            <a:r>
              <a:rPr lang="nb-NO" dirty="0" smtClean="0"/>
              <a:t>å styrke den frie </a:t>
            </a:r>
            <a:r>
              <a:rPr lang="nb-NO" dirty="0" smtClean="0"/>
              <a:t>forskningen</a:t>
            </a:r>
          </a:p>
          <a:p>
            <a:pPr lvl="0">
              <a:buNone/>
            </a:pPr>
            <a:endParaRPr lang="nb-NO" dirty="0" smtClean="0"/>
          </a:p>
          <a:p>
            <a:pPr lvl="0">
              <a:buNone/>
            </a:pPr>
            <a:r>
              <a:rPr lang="nb-NO" dirty="0" smtClean="0"/>
              <a:t>Det </a:t>
            </a:r>
            <a:r>
              <a:rPr lang="nb-NO" dirty="0" smtClean="0"/>
              <a:t>kan også vurdere i hvilken grad fondsfinansiering er en hensiktsmessig måte å finansiere forskning på.</a:t>
            </a:r>
          </a:p>
          <a:p>
            <a:pPr>
              <a:buNone/>
            </a:pPr>
            <a:endParaRPr lang="nb-N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Departementenes styring av Forskningsrådet</a:t>
            </a:r>
            <a:endParaRPr lang="nb-NO" dirty="0"/>
          </a:p>
        </p:txBody>
      </p:sp>
      <p:sp>
        <p:nvSpPr>
          <p:cNvPr id="3" name="Plassholder for innhold 2"/>
          <p:cNvSpPr>
            <a:spLocks noGrp="1"/>
          </p:cNvSpPr>
          <p:nvPr>
            <p:ph idx="1"/>
          </p:nvPr>
        </p:nvSpPr>
        <p:spPr/>
        <p:txBody>
          <a:bodyPr/>
          <a:lstStyle/>
          <a:p>
            <a:pPr lvl="0">
              <a:buNone/>
            </a:pPr>
            <a:endParaRPr lang="nb-NO" dirty="0" smtClean="0"/>
          </a:p>
          <a:p>
            <a:pPr lvl="0">
              <a:buNone/>
            </a:pPr>
            <a:r>
              <a:rPr lang="nb-NO" dirty="0" smtClean="0"/>
              <a:t>Departementenes </a:t>
            </a:r>
            <a:r>
              <a:rPr lang="nb-NO" dirty="0" smtClean="0"/>
              <a:t>MRS av Forskningsrådet tilfredsstiller ikke krav til god MRS og bør forenkles, samtidig som Forskningsrådet gis større autonomi.</a:t>
            </a:r>
          </a:p>
          <a:p>
            <a:pPr>
              <a:buNone/>
            </a:pPr>
            <a:endParaRPr lang="nb-N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Innspill til </a:t>
            </a:r>
            <a:r>
              <a:rPr lang="nb-NO" dirty="0" smtClean="0"/>
              <a:t>mandatet for evalueringen av Forskningsrådet</a:t>
            </a:r>
            <a:endParaRPr lang="nb-NO" dirty="0"/>
          </a:p>
        </p:txBody>
      </p:sp>
      <p:sp>
        <p:nvSpPr>
          <p:cNvPr id="3" name="Plassholder for innhold 2"/>
          <p:cNvSpPr>
            <a:spLocks noGrp="1"/>
          </p:cNvSpPr>
          <p:nvPr>
            <p:ph idx="1"/>
          </p:nvPr>
        </p:nvSpPr>
        <p:spPr/>
        <p:txBody>
          <a:bodyPr/>
          <a:lstStyle/>
          <a:p>
            <a:pPr lvl="0">
              <a:buNone/>
            </a:pPr>
            <a:endParaRPr lang="nb-NO" dirty="0" smtClean="0"/>
          </a:p>
          <a:p>
            <a:pPr lvl="0">
              <a:buNone/>
            </a:pPr>
            <a:r>
              <a:rPr lang="nb-NO" dirty="0" smtClean="0"/>
              <a:t>Notatet foreslår at utvalget </a:t>
            </a:r>
            <a:r>
              <a:rPr lang="nb-NO" dirty="0" smtClean="0"/>
              <a:t>gir et innspill til mandatet for evalueringen av </a:t>
            </a:r>
            <a:r>
              <a:rPr lang="nb-NO" dirty="0" smtClean="0"/>
              <a:t>Forskningsrådet </a:t>
            </a:r>
            <a:r>
              <a:rPr lang="nb-NO" dirty="0" smtClean="0"/>
              <a:t>med bakgrunn i diskusjon i utvalget</a:t>
            </a:r>
            <a:r>
              <a:rPr lang="nb-NO" dirty="0" smtClean="0"/>
              <a:t>.</a:t>
            </a:r>
          </a:p>
          <a:p>
            <a:pPr lvl="0">
              <a:buNone/>
            </a:pPr>
            <a:endParaRPr lang="nb-NO" dirty="0" smtClean="0"/>
          </a:p>
          <a:p>
            <a:pPr lvl="0">
              <a:buNone/>
            </a:pPr>
            <a:r>
              <a:rPr lang="nb-NO" dirty="0" smtClean="0"/>
              <a:t>Notatet foreslår følgende: </a:t>
            </a:r>
            <a:endParaRPr lang="nb-NO" dirty="0" smtClean="0"/>
          </a:p>
          <a:p>
            <a:pPr>
              <a:buNone/>
            </a:pPr>
            <a:r>
              <a:rPr lang="nb-NO" dirty="0" smtClean="0"/>
              <a:t/>
            </a:r>
            <a:br>
              <a:rPr lang="nb-NO" dirty="0" smtClean="0"/>
            </a:br>
            <a:r>
              <a:rPr lang="nb-NO" dirty="0" smtClean="0"/>
              <a:t> </a:t>
            </a:r>
          </a:p>
          <a:p>
            <a:endParaRPr lang="nb-N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48936" y="877957"/>
            <a:ext cx="6435725" cy="533400"/>
          </a:xfrm>
        </p:spPr>
        <p:txBody>
          <a:bodyPr/>
          <a:lstStyle/>
          <a:p>
            <a:pPr lvl="0"/>
            <a:r>
              <a:rPr lang="nb-NO" dirty="0" smtClean="0"/>
              <a:t>Forslag til innspill til mandatet for evalueringen av Forskningsrådet</a:t>
            </a:r>
            <a:br>
              <a:rPr lang="nb-NO" dirty="0" smtClean="0"/>
            </a:br>
            <a:endParaRPr lang="nb-NO" dirty="0"/>
          </a:p>
        </p:txBody>
      </p:sp>
      <p:sp>
        <p:nvSpPr>
          <p:cNvPr id="3" name="Plassholder for innhold 2"/>
          <p:cNvSpPr>
            <a:spLocks noGrp="1"/>
          </p:cNvSpPr>
          <p:nvPr>
            <p:ph idx="1"/>
          </p:nvPr>
        </p:nvSpPr>
        <p:spPr>
          <a:xfrm>
            <a:off x="1112424" y="1530212"/>
            <a:ext cx="6486525" cy="4114800"/>
          </a:xfrm>
        </p:spPr>
        <p:txBody>
          <a:bodyPr/>
          <a:lstStyle/>
          <a:p>
            <a:pPr lvl="0"/>
            <a:r>
              <a:rPr lang="nb-NO" sz="1600" dirty="0" smtClean="0"/>
              <a:t>Er Forskningsrådets funksjoner knyttet til å ivareta samfunnsbehov, forskerinitiert forskning og fornyelse tydelig nok formulert?</a:t>
            </a:r>
          </a:p>
          <a:p>
            <a:pPr lvl="0"/>
            <a:r>
              <a:rPr lang="nb-NO" sz="1600" dirty="0" smtClean="0"/>
              <a:t>Er disse funksjonene ivaretatt på en hensiktsmessig måte i dagens virkemiddelporteføljen? Herunder: </a:t>
            </a:r>
          </a:p>
          <a:p>
            <a:pPr lvl="1"/>
            <a:r>
              <a:rPr lang="nb-NO" sz="1600" dirty="0" smtClean="0"/>
              <a:t>Forskerinitiert forskning (frie programmer) </a:t>
            </a:r>
            <a:r>
              <a:rPr lang="nb-NO" sz="1600" dirty="0" err="1" smtClean="0"/>
              <a:t>vs</a:t>
            </a:r>
            <a:r>
              <a:rPr lang="nb-NO" sz="1600" dirty="0" smtClean="0"/>
              <a:t> programforskning</a:t>
            </a:r>
          </a:p>
          <a:p>
            <a:pPr lvl="1"/>
            <a:r>
              <a:rPr lang="nb-NO" sz="1600" dirty="0" smtClean="0"/>
              <a:t>Virkemidler for fornyelse</a:t>
            </a:r>
          </a:p>
          <a:p>
            <a:pPr lvl="0"/>
            <a:r>
              <a:rPr lang="nb-NO" sz="1600" dirty="0" smtClean="0"/>
              <a:t>Tilgang til ulike finansieringskilder – flere forskningsråd?</a:t>
            </a:r>
          </a:p>
          <a:p>
            <a:pPr lvl="0"/>
            <a:r>
              <a:rPr lang="nb-NO" sz="1600" dirty="0" smtClean="0"/>
              <a:t>Anvendelsen av Fondet for forskning og nyskaping</a:t>
            </a:r>
          </a:p>
          <a:p>
            <a:pPr lvl="0"/>
            <a:r>
              <a:rPr lang="nb-NO" sz="1600" dirty="0" smtClean="0"/>
              <a:t>Forskningsrådets ansvar for å understøtte internasjonalisering</a:t>
            </a:r>
          </a:p>
          <a:p>
            <a:pPr lvl="0"/>
            <a:r>
              <a:rPr lang="nb-NO" sz="1600" dirty="0" smtClean="0"/>
              <a:t>Departementenes styring av Forskningsrådet, jf </a:t>
            </a:r>
            <a:r>
              <a:rPr lang="nb-NO" sz="1600" dirty="0" err="1" smtClean="0"/>
              <a:t>kap</a:t>
            </a:r>
            <a:r>
              <a:rPr lang="nb-NO" sz="1600" dirty="0" smtClean="0"/>
              <a:t> 7</a:t>
            </a:r>
          </a:p>
          <a:p>
            <a:pPr>
              <a:buNone/>
            </a:pPr>
            <a:r>
              <a:rPr lang="nb-NO" sz="1600" dirty="0" smtClean="0"/>
              <a:t> Problemstillingene som reises over innebærer at evalueringen bør ha et kritisk systemperspektiv som innebærer en mer omfattende evaluering – og en evaluering som åpner for mer radikale endringer enn det Forskningsrådet selv foreslår. </a:t>
            </a:r>
          </a:p>
          <a:p>
            <a:endParaRPr lang="nb-N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Hovedfinansieringsstrømmene i det norske forskningssystem</a:t>
            </a:r>
            <a:endParaRPr lang="nb-NO" dirty="0"/>
          </a:p>
        </p:txBody>
      </p:sp>
      <p:pic>
        <p:nvPicPr>
          <p:cNvPr id="4" name="Plassholder for innhold 3"/>
          <p:cNvPicPr>
            <a:picLocks noGrp="1"/>
          </p:cNvPicPr>
          <p:nvPr>
            <p:ph idx="1"/>
          </p:nvPr>
        </p:nvPicPr>
        <p:blipFill>
          <a:blip r:embed="rId2" cstate="print"/>
          <a:srcRect/>
          <a:stretch>
            <a:fillRect/>
          </a:stretch>
        </p:blipFill>
        <p:spPr bwMode="auto">
          <a:xfrm>
            <a:off x="2637374" y="1838325"/>
            <a:ext cx="3456502" cy="41148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Departementenes finansiering av Forskningsrådet</a:t>
            </a:r>
            <a:endParaRPr lang="nb-NO" dirty="0"/>
          </a:p>
        </p:txBody>
      </p:sp>
      <p:pic>
        <p:nvPicPr>
          <p:cNvPr id="4" name="Plassholder for innhold 3"/>
          <p:cNvPicPr>
            <a:picLocks noGrp="1"/>
          </p:cNvPicPr>
          <p:nvPr>
            <p:ph idx="1"/>
          </p:nvPr>
        </p:nvPicPr>
        <p:blipFill>
          <a:blip r:embed="rId2" cstate="print"/>
          <a:srcRect/>
          <a:stretch>
            <a:fillRect/>
          </a:stretch>
        </p:blipFill>
        <p:spPr bwMode="auto">
          <a:xfrm>
            <a:off x="1122363" y="2143317"/>
            <a:ext cx="6486525" cy="3504816"/>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Utviklingen i fordelingen av Forskningsrådets prosjektmidler på hovedaktiviteter</a:t>
            </a:r>
            <a:endParaRPr lang="nb-NO" dirty="0"/>
          </a:p>
        </p:txBody>
      </p:sp>
      <p:pic>
        <p:nvPicPr>
          <p:cNvPr id="4" name="Plassholder for innhold 3"/>
          <p:cNvPicPr>
            <a:picLocks noGrp="1"/>
          </p:cNvPicPr>
          <p:nvPr>
            <p:ph idx="1"/>
          </p:nvPr>
        </p:nvPicPr>
        <p:blipFill>
          <a:blip r:embed="rId2" cstate="print"/>
          <a:srcRect/>
          <a:stretch>
            <a:fillRect/>
          </a:stretch>
        </p:blipFill>
        <p:spPr bwMode="auto">
          <a:xfrm>
            <a:off x="1122363" y="2174368"/>
            <a:ext cx="6486525" cy="3442714"/>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8875" y="1066800"/>
            <a:ext cx="6722855" cy="533400"/>
          </a:xfrm>
        </p:spPr>
        <p:txBody>
          <a:bodyPr/>
          <a:lstStyle/>
          <a:p>
            <a:r>
              <a:rPr lang="nb-NO" dirty="0" err="1" smtClean="0"/>
              <a:t>UH-sektorens</a:t>
            </a:r>
            <a:r>
              <a:rPr lang="nb-NO" dirty="0" smtClean="0"/>
              <a:t> totale FoU-utgifter (1997-2007) etter finansieringskilde</a:t>
            </a:r>
            <a:endParaRPr lang="nb-NO" dirty="0"/>
          </a:p>
        </p:txBody>
      </p:sp>
      <p:pic>
        <p:nvPicPr>
          <p:cNvPr id="4" name="Plassholder for innhold 3"/>
          <p:cNvPicPr>
            <a:picLocks noGrp="1"/>
          </p:cNvPicPr>
          <p:nvPr>
            <p:ph idx="1"/>
          </p:nvPr>
        </p:nvPicPr>
        <p:blipFill>
          <a:blip r:embed="rId2" cstate="print"/>
          <a:srcRect/>
          <a:stretch>
            <a:fillRect/>
          </a:stretch>
        </p:blipFill>
        <p:spPr bwMode="auto">
          <a:xfrm>
            <a:off x="3036719" y="1875998"/>
            <a:ext cx="2657813" cy="4039454"/>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Bakgrunn for valg av problemstillinger</a:t>
            </a:r>
            <a:endParaRPr lang="nb-NO" dirty="0"/>
          </a:p>
        </p:txBody>
      </p:sp>
      <p:sp>
        <p:nvSpPr>
          <p:cNvPr id="3" name="Plassholder for innhold 2"/>
          <p:cNvSpPr>
            <a:spLocks noGrp="1"/>
          </p:cNvSpPr>
          <p:nvPr>
            <p:ph idx="1"/>
          </p:nvPr>
        </p:nvSpPr>
        <p:spPr/>
        <p:txBody>
          <a:bodyPr/>
          <a:lstStyle/>
          <a:p>
            <a:pPr>
              <a:buNone/>
            </a:pPr>
            <a:r>
              <a:rPr lang="nb-NO" dirty="0" smtClean="0"/>
              <a:t>	Innen rammene av et velfungerende forskningssystem kan forskningsråd prinsipielt ivareta tre funksjoner:</a:t>
            </a:r>
          </a:p>
          <a:p>
            <a:pPr>
              <a:buNone/>
            </a:pPr>
            <a:endParaRPr lang="nb-NO" dirty="0" smtClean="0"/>
          </a:p>
          <a:p>
            <a:pPr lvl="0"/>
            <a:r>
              <a:rPr lang="nb-NO" dirty="0" smtClean="0"/>
              <a:t>Ivareta samfunnsbehov gjennom dedikerte </a:t>
            </a:r>
            <a:r>
              <a:rPr lang="nb-NO" dirty="0" smtClean="0"/>
              <a:t>programmer</a:t>
            </a:r>
            <a:endParaRPr lang="nb-NO" dirty="0" smtClean="0"/>
          </a:p>
          <a:p>
            <a:pPr lvl="0"/>
            <a:r>
              <a:rPr lang="nb-NO" dirty="0" smtClean="0"/>
              <a:t>Støtte fri, forskerinitiert </a:t>
            </a:r>
            <a:r>
              <a:rPr lang="nb-NO" dirty="0" smtClean="0"/>
              <a:t>forskning</a:t>
            </a:r>
            <a:endParaRPr lang="nb-NO" dirty="0" smtClean="0"/>
          </a:p>
          <a:p>
            <a:pPr lvl="0"/>
            <a:r>
              <a:rPr lang="nb-NO" dirty="0" smtClean="0"/>
              <a:t>Bidra til </a:t>
            </a:r>
            <a:r>
              <a:rPr lang="nb-NO" dirty="0" smtClean="0"/>
              <a:t>fornyelse</a:t>
            </a:r>
          </a:p>
          <a:p>
            <a:pPr lvl="0"/>
            <a:endParaRPr lang="nb-NO" dirty="0" smtClean="0"/>
          </a:p>
          <a:p>
            <a:pPr lvl="0"/>
            <a:endParaRPr lang="nb-NO" dirty="0" smtClean="0"/>
          </a:p>
          <a:p>
            <a:pPr lvl="0">
              <a:buNone/>
            </a:pPr>
            <a:r>
              <a:rPr lang="nb-NO" dirty="0" smtClean="0"/>
              <a:t>+ mandatet</a:t>
            </a:r>
            <a:endParaRPr lang="nb-NO" dirty="0" smtClean="0"/>
          </a:p>
          <a:p>
            <a:endParaRPr lang="nb-N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Andelen grunnforskning innen ulike virkemidler</a:t>
            </a:r>
            <a:endParaRPr lang="nb-NO" dirty="0"/>
          </a:p>
        </p:txBody>
      </p:sp>
      <p:pic>
        <p:nvPicPr>
          <p:cNvPr id="4" name="Plassholder for innhold 3"/>
          <p:cNvPicPr>
            <a:picLocks noGrp="1"/>
          </p:cNvPicPr>
          <p:nvPr>
            <p:ph idx="1"/>
          </p:nvPr>
        </p:nvPicPr>
        <p:blipFill>
          <a:blip r:embed="rId2" cstate="print"/>
          <a:srcRect/>
          <a:stretch>
            <a:fillRect/>
          </a:stretch>
        </p:blipFill>
        <p:spPr bwMode="auto">
          <a:xfrm>
            <a:off x="1876562" y="2361154"/>
            <a:ext cx="4978126" cy="3069141"/>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Andel innvilgede prosjekter pr programtype (2009)</a:t>
            </a:r>
            <a:endParaRPr lang="nb-NO" dirty="0"/>
          </a:p>
        </p:txBody>
      </p:sp>
      <p:sp>
        <p:nvSpPr>
          <p:cNvPr id="3" name="Plassholder for innhold 2"/>
          <p:cNvSpPr>
            <a:spLocks noGrp="1"/>
          </p:cNvSpPr>
          <p:nvPr>
            <p:ph idx="1"/>
          </p:nvPr>
        </p:nvSpPr>
        <p:spPr/>
        <p:txBody>
          <a:bodyPr/>
          <a:lstStyle/>
          <a:p>
            <a:pPr>
              <a:buNone/>
            </a:pPr>
            <a:r>
              <a:rPr lang="nb-NO" dirty="0" smtClean="0"/>
              <a:t>(Andel innvilgede av totalt antall søknader utenom søknader under behandling (%))</a:t>
            </a:r>
          </a:p>
          <a:p>
            <a:pPr>
              <a:buNone/>
            </a:pPr>
            <a:endParaRPr lang="nb-NO" dirty="0" smtClean="0"/>
          </a:p>
          <a:p>
            <a:r>
              <a:rPr lang="nb-NO" dirty="0" smtClean="0"/>
              <a:t>Brukerstyrte innovasjonsprogrammer: 0,42</a:t>
            </a:r>
          </a:p>
          <a:p>
            <a:r>
              <a:rPr lang="nb-NO" dirty="0" smtClean="0"/>
              <a:t>Grunnforskningsprogrammer: 0,25</a:t>
            </a:r>
          </a:p>
          <a:p>
            <a:r>
              <a:rPr lang="nb-NO" dirty="0" smtClean="0"/>
              <a:t>Handlingsrettede programmer: 0,29</a:t>
            </a:r>
          </a:p>
          <a:p>
            <a:r>
              <a:rPr lang="nb-NO" dirty="0" smtClean="0"/>
              <a:t>Store programmer: 0,24</a:t>
            </a:r>
          </a:p>
          <a:p>
            <a:r>
              <a:rPr lang="nb-NO" dirty="0" smtClean="0"/>
              <a:t>Fri prosjektstøtte: 0,12</a:t>
            </a:r>
          </a:p>
          <a:p>
            <a:pPr>
              <a:buNone/>
            </a:pPr>
            <a:endParaRPr lang="nb-N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Innvilgelsesprosent (andel søknader) for ulike </a:t>
            </a:r>
            <a:r>
              <a:rPr lang="nb-NO" dirty="0" err="1" smtClean="0"/>
              <a:t>fagkomitéer</a:t>
            </a:r>
            <a:r>
              <a:rPr lang="nb-NO" dirty="0" smtClean="0"/>
              <a:t> innen fri prosjektstøtte</a:t>
            </a:r>
            <a:endParaRPr lang="nb-NO"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44143" y="2382493"/>
            <a:ext cx="3457575" cy="26289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Forskningsrådets bruk av fondsavkastningen</a:t>
            </a:r>
            <a:endParaRPr lang="nb-NO" dirty="0"/>
          </a:p>
        </p:txBody>
      </p:sp>
      <p:pic>
        <p:nvPicPr>
          <p:cNvPr id="4" name="Plassholder for innhold 3"/>
          <p:cNvPicPr>
            <a:picLocks noGrp="1"/>
          </p:cNvPicPr>
          <p:nvPr>
            <p:ph idx="1"/>
          </p:nvPr>
        </p:nvPicPr>
        <p:blipFill>
          <a:blip r:embed="rId2" cstate="print"/>
          <a:srcRect/>
          <a:stretch>
            <a:fillRect/>
          </a:stretch>
        </p:blipFill>
        <p:spPr bwMode="auto">
          <a:xfrm>
            <a:off x="2438166" y="1838325"/>
            <a:ext cx="3854918" cy="41148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745435" y="1089646"/>
            <a:ext cx="8229600" cy="1143000"/>
          </a:xfrm>
        </p:spPr>
        <p:txBody>
          <a:bodyPr/>
          <a:lstStyle/>
          <a:p>
            <a:r>
              <a:rPr lang="nb-NO" sz="2000" dirty="0" smtClean="0"/>
              <a:t>Utviklingen i Forskningsfondets </a:t>
            </a:r>
            <a:br>
              <a:rPr lang="nb-NO" sz="2000" dirty="0" smtClean="0"/>
            </a:br>
            <a:r>
              <a:rPr lang="nb-NO" sz="2000" dirty="0" smtClean="0"/>
              <a:t>kapital (mrd kroner) og avkastning (mill kr pr år)</a:t>
            </a:r>
            <a:endParaRPr lang="nb-NO" sz="2000" dirty="0"/>
          </a:p>
        </p:txBody>
      </p:sp>
      <p:sp>
        <p:nvSpPr>
          <p:cNvPr id="5" name="Plassholder for tekst 4"/>
          <p:cNvSpPr>
            <a:spLocks noGrp="1"/>
          </p:cNvSpPr>
          <p:nvPr>
            <p:ph type="body" idx="1"/>
          </p:nvPr>
        </p:nvSpPr>
        <p:spPr>
          <a:xfrm>
            <a:off x="447261" y="2032070"/>
            <a:ext cx="4040188" cy="639762"/>
          </a:xfrm>
        </p:spPr>
        <p:txBody>
          <a:bodyPr/>
          <a:lstStyle/>
          <a:p>
            <a:r>
              <a:rPr lang="nb-NO" dirty="0" smtClean="0"/>
              <a:t> </a:t>
            </a:r>
            <a:endParaRPr lang="nb-NO" dirty="0"/>
          </a:p>
        </p:txBody>
      </p:sp>
      <p:sp>
        <p:nvSpPr>
          <p:cNvPr id="7" name="Plassholder for tekst 6"/>
          <p:cNvSpPr>
            <a:spLocks noGrp="1"/>
          </p:cNvSpPr>
          <p:nvPr>
            <p:ph type="body" sz="quarter" idx="3"/>
          </p:nvPr>
        </p:nvSpPr>
        <p:spPr/>
        <p:txBody>
          <a:bodyPr/>
          <a:lstStyle/>
          <a:p>
            <a:r>
              <a:rPr lang="nb-NO" dirty="0" smtClean="0"/>
              <a:t> </a:t>
            </a:r>
            <a:endParaRPr lang="nb-NO" dirty="0"/>
          </a:p>
        </p:txBody>
      </p:sp>
      <p:pic>
        <p:nvPicPr>
          <p:cNvPr id="9" name="Diagram 1" descr="cid:image007.png@01CB42CE.26F83CD0"/>
          <p:cNvPicPr>
            <a:picLocks noGrp="1"/>
          </p:cNvPicPr>
          <p:nvPr>
            <p:ph sz="half" idx="2"/>
          </p:nvPr>
        </p:nvPicPr>
        <p:blipFill>
          <a:blip r:embed="rId2" r:link="rId3" cstate="print"/>
          <a:srcRect/>
          <a:stretch>
            <a:fillRect/>
          </a:stretch>
        </p:blipFill>
        <p:spPr bwMode="auto">
          <a:xfrm>
            <a:off x="1039198" y="2774328"/>
            <a:ext cx="2876191" cy="2752381"/>
          </a:xfrm>
          <a:prstGeom prst="rect">
            <a:avLst/>
          </a:prstGeom>
          <a:noFill/>
          <a:ln w="9525">
            <a:noFill/>
            <a:miter lim="800000"/>
            <a:headEnd/>
            <a:tailEnd/>
          </a:ln>
        </p:spPr>
      </p:pic>
      <p:pic>
        <p:nvPicPr>
          <p:cNvPr id="10" name="Diagram 2" descr="cid:image008.png@01CB42CE.26F83CD0"/>
          <p:cNvPicPr>
            <a:picLocks noGrp="1"/>
          </p:cNvPicPr>
          <p:nvPr>
            <p:ph sz="quarter" idx="4"/>
          </p:nvPr>
        </p:nvPicPr>
        <p:blipFill>
          <a:blip r:embed="rId4" r:link="rId5" cstate="print"/>
          <a:srcRect/>
          <a:stretch>
            <a:fillRect/>
          </a:stretch>
        </p:blipFill>
        <p:spPr bwMode="auto">
          <a:xfrm>
            <a:off x="5299245" y="2774328"/>
            <a:ext cx="2733334" cy="2752381"/>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68302" y="840557"/>
            <a:ext cx="6435725" cy="533400"/>
          </a:xfrm>
        </p:spPr>
        <p:txBody>
          <a:bodyPr/>
          <a:lstStyle/>
          <a:p>
            <a:r>
              <a:rPr lang="nb-NO" dirty="0" smtClean="0"/>
              <a:t>Valgte problemstillinger</a:t>
            </a:r>
            <a:endParaRPr lang="nb-NO" dirty="0"/>
          </a:p>
        </p:txBody>
      </p:sp>
      <p:sp>
        <p:nvSpPr>
          <p:cNvPr id="3" name="Plassholder for innhold 2"/>
          <p:cNvSpPr>
            <a:spLocks noGrp="1"/>
          </p:cNvSpPr>
          <p:nvPr>
            <p:ph idx="1"/>
          </p:nvPr>
        </p:nvSpPr>
        <p:spPr>
          <a:xfrm>
            <a:off x="1122363" y="1866607"/>
            <a:ext cx="6486525" cy="4114800"/>
          </a:xfrm>
        </p:spPr>
        <p:txBody>
          <a:bodyPr/>
          <a:lstStyle/>
          <a:p>
            <a:pPr lvl="0"/>
            <a:r>
              <a:rPr lang="nb-NO" sz="1400" dirty="0" smtClean="0"/>
              <a:t>Balansen mellom ulike finansieringskanaler og virkemidler</a:t>
            </a:r>
          </a:p>
          <a:p>
            <a:pPr lvl="1"/>
            <a:r>
              <a:rPr lang="nb-NO" sz="1400" dirty="0" smtClean="0"/>
              <a:t>Direkte bevilgninger til institusjoner og prosjektfinansiering (NFR)</a:t>
            </a:r>
          </a:p>
          <a:p>
            <a:pPr lvl="1"/>
            <a:r>
              <a:rPr lang="nb-NO" sz="1400" dirty="0" smtClean="0"/>
              <a:t>Balansen i Forskningsrådets virkemiddelportefølje</a:t>
            </a:r>
          </a:p>
          <a:p>
            <a:pPr lvl="1"/>
            <a:r>
              <a:rPr lang="nb-NO" sz="1400" dirty="0" smtClean="0"/>
              <a:t>Forskningsrådets bidrag til fornyelse</a:t>
            </a:r>
          </a:p>
          <a:p>
            <a:pPr lvl="1">
              <a:buNone/>
            </a:pPr>
            <a:endParaRPr lang="nb-NO" sz="1400" dirty="0" smtClean="0"/>
          </a:p>
          <a:p>
            <a:pPr lvl="0"/>
            <a:r>
              <a:rPr lang="nb-NO" sz="1400" dirty="0" smtClean="0"/>
              <a:t>Tilgang til ulike finansieringskilder – flere forskningsråd?</a:t>
            </a:r>
          </a:p>
          <a:p>
            <a:pPr lvl="0">
              <a:buNone/>
            </a:pPr>
            <a:endParaRPr lang="nb-NO" sz="1400" dirty="0" smtClean="0"/>
          </a:p>
          <a:p>
            <a:pPr lvl="0"/>
            <a:r>
              <a:rPr lang="nb-NO" sz="1400" dirty="0" smtClean="0"/>
              <a:t>Forskningsrådets ansvar for å understøtte internasjonalisering </a:t>
            </a:r>
          </a:p>
          <a:p>
            <a:pPr lvl="0">
              <a:buNone/>
            </a:pPr>
            <a:endParaRPr lang="nb-NO" sz="1400" dirty="0" smtClean="0"/>
          </a:p>
          <a:p>
            <a:pPr lvl="0"/>
            <a:r>
              <a:rPr lang="nb-NO" sz="1400" dirty="0" smtClean="0"/>
              <a:t>Fondet for forskning og nyskaping</a:t>
            </a:r>
          </a:p>
          <a:p>
            <a:pPr lvl="0">
              <a:buNone/>
            </a:pPr>
            <a:endParaRPr lang="nb-NO" sz="1400" dirty="0" smtClean="0"/>
          </a:p>
          <a:p>
            <a:pPr lvl="0"/>
            <a:r>
              <a:rPr lang="nb-NO" sz="1400" dirty="0" smtClean="0"/>
              <a:t>Departementenes styring av Forskningsrådet</a:t>
            </a:r>
          </a:p>
          <a:p>
            <a:pPr lvl="0"/>
            <a:endParaRPr lang="nb-NO" sz="1400" dirty="0" smtClean="0"/>
          </a:p>
          <a:p>
            <a:pPr lvl="0"/>
            <a:r>
              <a:rPr lang="nb-NO" sz="1400" dirty="0" smtClean="0"/>
              <a:t>Innspill </a:t>
            </a:r>
            <a:r>
              <a:rPr lang="nb-NO" sz="1400" dirty="0" smtClean="0"/>
              <a:t>til mandatet for evalueringen av Forskningsrådet</a:t>
            </a:r>
            <a:endParaRPr lang="nb-NO" sz="1400" dirty="0" smtClean="0"/>
          </a:p>
          <a:p>
            <a:pPr lvl="0"/>
            <a:endParaRPr lang="nb-NO" sz="1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8875" y="1891748"/>
            <a:ext cx="6435725" cy="533400"/>
          </a:xfrm>
        </p:spPr>
        <p:txBody>
          <a:bodyPr/>
          <a:lstStyle/>
          <a:p>
            <a:r>
              <a:rPr lang="nb-NO" sz="2800" dirty="0" smtClean="0"/>
              <a:t>Forslag til </a:t>
            </a:r>
            <a:r>
              <a:rPr lang="nb-NO" sz="2800" dirty="0" smtClean="0"/>
              <a:t>konklusjoner - diskusjonstema</a:t>
            </a:r>
            <a:endParaRPr lang="nb-NO" sz="2800" dirty="0"/>
          </a:p>
        </p:txBody>
      </p:sp>
      <p:sp>
        <p:nvSpPr>
          <p:cNvPr id="3" name="Plassholder for innhold 2"/>
          <p:cNvSpPr>
            <a:spLocks noGrp="1"/>
          </p:cNvSpPr>
          <p:nvPr>
            <p:ph idx="1"/>
          </p:nvPr>
        </p:nvSpPr>
        <p:spPr>
          <a:xfrm>
            <a:off x="1122363" y="2951921"/>
            <a:ext cx="6486525" cy="3001203"/>
          </a:xfrm>
        </p:spPr>
        <p:txBody>
          <a:bodyPr/>
          <a:lstStyle/>
          <a:p>
            <a:pPr>
              <a:buNone/>
            </a:pPr>
            <a:r>
              <a:rPr lang="nb-NO" dirty="0" smtClean="0"/>
              <a:t> </a:t>
            </a:r>
            <a:endParaRPr lang="nb-N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Finansieringsstrømmene</a:t>
            </a:r>
            <a:endParaRPr lang="nb-NO" dirty="0"/>
          </a:p>
        </p:txBody>
      </p:sp>
      <p:sp>
        <p:nvSpPr>
          <p:cNvPr id="3" name="Plassholder for innhold 2"/>
          <p:cNvSpPr>
            <a:spLocks noGrp="1"/>
          </p:cNvSpPr>
          <p:nvPr>
            <p:ph idx="1"/>
          </p:nvPr>
        </p:nvSpPr>
        <p:spPr/>
        <p:txBody>
          <a:bodyPr/>
          <a:lstStyle/>
          <a:p>
            <a:pPr marL="457200" indent="-457200">
              <a:buNone/>
            </a:pPr>
            <a:endParaRPr lang="nb-NO" dirty="0" smtClean="0"/>
          </a:p>
          <a:p>
            <a:pPr marL="457200" indent="-457200">
              <a:buNone/>
            </a:pPr>
            <a:endParaRPr lang="nb-NO" dirty="0" smtClean="0"/>
          </a:p>
          <a:p>
            <a:pPr marL="457200" indent="-457200">
              <a:buNone/>
            </a:pPr>
            <a:r>
              <a:rPr lang="nb-NO" dirty="0" smtClean="0"/>
              <a:t>Hovedlinjene </a:t>
            </a:r>
            <a:r>
              <a:rPr lang="nb-NO" dirty="0" smtClean="0"/>
              <a:t>i det norske systemet med direkte, resultatbaserte bevilgninger til institusjonene og kompletterende finansiering gjennom </a:t>
            </a:r>
            <a:r>
              <a:rPr lang="nb-NO" dirty="0" err="1" smtClean="0"/>
              <a:t>forskningsrådsfunksjonen</a:t>
            </a:r>
            <a:r>
              <a:rPr lang="nb-NO" dirty="0" smtClean="0"/>
              <a:t> </a:t>
            </a:r>
            <a:r>
              <a:rPr lang="nb-NO" dirty="0" smtClean="0"/>
              <a:t>videreføres. </a:t>
            </a:r>
          </a:p>
          <a:p>
            <a:pPr>
              <a:buNone/>
            </a:pPr>
            <a:endParaRPr lang="nb-N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8875" y="748747"/>
            <a:ext cx="6435725" cy="533400"/>
          </a:xfrm>
        </p:spPr>
        <p:txBody>
          <a:bodyPr/>
          <a:lstStyle/>
          <a:p>
            <a:r>
              <a:rPr lang="nb-NO" dirty="0" smtClean="0"/>
              <a:t>Bør Forskningsrådets supplerende </a:t>
            </a:r>
            <a:br>
              <a:rPr lang="nb-NO" dirty="0" smtClean="0"/>
            </a:br>
            <a:r>
              <a:rPr lang="nb-NO" dirty="0" smtClean="0"/>
              <a:t>kanal II-funksjon styrkes?</a:t>
            </a:r>
            <a:endParaRPr lang="nb-NO" dirty="0"/>
          </a:p>
        </p:txBody>
      </p:sp>
      <p:sp>
        <p:nvSpPr>
          <p:cNvPr id="3" name="Plassholder for innhold 2"/>
          <p:cNvSpPr>
            <a:spLocks noGrp="1"/>
          </p:cNvSpPr>
          <p:nvPr>
            <p:ph idx="1"/>
          </p:nvPr>
        </p:nvSpPr>
        <p:spPr/>
        <p:txBody>
          <a:bodyPr/>
          <a:lstStyle/>
          <a:p>
            <a:pPr marL="457200" lvl="0" indent="-457200">
              <a:buNone/>
            </a:pPr>
            <a:r>
              <a:rPr lang="nb-NO" dirty="0" smtClean="0"/>
              <a:t>To delementer:</a:t>
            </a:r>
          </a:p>
          <a:p>
            <a:pPr marL="457200" lvl="0" indent="-457200">
              <a:buNone/>
            </a:pPr>
            <a:endParaRPr lang="nb-NO" dirty="0" smtClean="0"/>
          </a:p>
          <a:p>
            <a:pPr marL="457200" lvl="0" indent="-457200">
              <a:buAutoNum type="arabicParenR"/>
            </a:pPr>
            <a:r>
              <a:rPr lang="nb-NO" dirty="0" smtClean="0"/>
              <a:t>Bør Forskningsrådet overta funksjoner (rekruttering og gi produktive forskere gode vilkår) fra institusjonene i </a:t>
            </a:r>
            <a:r>
              <a:rPr lang="nb-NO" dirty="0" err="1" smtClean="0"/>
              <a:t>UH-sektoren</a:t>
            </a:r>
            <a:r>
              <a:rPr lang="nb-NO" dirty="0" smtClean="0"/>
              <a:t>?</a:t>
            </a:r>
          </a:p>
          <a:p>
            <a:pPr marL="457200" lvl="0" indent="-457200">
              <a:buNone/>
            </a:pPr>
            <a:endParaRPr lang="nb-NO" dirty="0" smtClean="0"/>
          </a:p>
          <a:p>
            <a:pPr marL="457200" lvl="0" indent="-457200">
              <a:buNone/>
            </a:pPr>
            <a:r>
              <a:rPr lang="nb-NO" dirty="0" smtClean="0"/>
              <a:t>Hypotese: ’Delvis systemsvikt’ i måten institusjonene ivaretar kanal I-funksjonen.</a:t>
            </a:r>
          </a:p>
          <a:p>
            <a:pPr marL="457200" lvl="0" indent="-457200">
              <a:buNone/>
            </a:pPr>
            <a:endParaRPr lang="nb-NO" dirty="0" smtClean="0"/>
          </a:p>
          <a:p>
            <a:pPr marL="457200" lvl="0" indent="-457200">
              <a:buNone/>
            </a:pPr>
            <a:r>
              <a:rPr lang="nb-NO" dirty="0" smtClean="0"/>
              <a:t>Bør vurderes nærmere av utvalget med bakgrunn i mer dokumentasjon og egen analyse av rekruttering. </a:t>
            </a:r>
            <a:endParaRPr lang="nb-N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Bør Forskningsrådets supplerende </a:t>
            </a:r>
            <a:br>
              <a:rPr lang="nb-NO" dirty="0" smtClean="0"/>
            </a:br>
            <a:r>
              <a:rPr lang="nb-NO" dirty="0" smtClean="0"/>
              <a:t>kanal II-funksjon styrkes?</a:t>
            </a:r>
            <a:endParaRPr lang="nb-NO" dirty="0"/>
          </a:p>
        </p:txBody>
      </p:sp>
      <p:sp>
        <p:nvSpPr>
          <p:cNvPr id="3" name="Plassholder for innhold 2"/>
          <p:cNvSpPr>
            <a:spLocks noGrp="1"/>
          </p:cNvSpPr>
          <p:nvPr>
            <p:ph idx="1"/>
          </p:nvPr>
        </p:nvSpPr>
        <p:spPr/>
        <p:txBody>
          <a:bodyPr/>
          <a:lstStyle/>
          <a:p>
            <a:pPr>
              <a:buNone/>
            </a:pPr>
            <a:r>
              <a:rPr lang="nb-NO" dirty="0" smtClean="0"/>
              <a:t>2) </a:t>
            </a:r>
          </a:p>
          <a:p>
            <a:pPr>
              <a:buNone/>
            </a:pPr>
            <a:r>
              <a:rPr lang="nb-NO" dirty="0" smtClean="0"/>
              <a:t>Den forskerinitierte forskningens posisjon i Forskningsrådet er svekket – for virkemiddelet frie prosjekter betydelig.</a:t>
            </a:r>
          </a:p>
          <a:p>
            <a:pPr>
              <a:buNone/>
            </a:pPr>
            <a:r>
              <a:rPr lang="nb-NO" dirty="0" smtClean="0"/>
              <a:t>Frie prosjekter: </a:t>
            </a:r>
            <a:r>
              <a:rPr lang="nb-NO" dirty="0" err="1" smtClean="0"/>
              <a:t>dys-funksjonelt</a:t>
            </a:r>
            <a:r>
              <a:rPr lang="nb-NO" dirty="0" smtClean="0"/>
              <a:t> med dagens lave innvilgelsesrate?</a:t>
            </a:r>
          </a:p>
          <a:p>
            <a:pPr>
              <a:buNone/>
            </a:pPr>
            <a:r>
              <a:rPr lang="nb-NO" dirty="0" smtClean="0"/>
              <a:t>Frie prosjekter når ikke opp i prioriteringsmekanismene – systemsvikt?</a:t>
            </a:r>
          </a:p>
          <a:p>
            <a:pPr>
              <a:buNone/>
            </a:pPr>
            <a:r>
              <a:rPr lang="nb-NO" dirty="0" smtClean="0"/>
              <a:t>Konklusjon: Fri forskerinitiert forskning bør styrkes gjennom omprioritering (fra ’programforskningen’) enten ’handlingsregel’ eller øremerke andel av Forskningsfondet</a:t>
            </a:r>
          </a:p>
          <a:p>
            <a:pPr>
              <a:buNone/>
            </a:pPr>
            <a:endParaRPr lang="nb-NO" dirty="0" smtClean="0"/>
          </a:p>
          <a:p>
            <a:pPr>
              <a:buNone/>
            </a:pPr>
            <a:endParaRPr lang="nb-NO" dirty="0" smtClean="0"/>
          </a:p>
          <a:p>
            <a:pPr>
              <a:buNone/>
            </a:pPr>
            <a:endParaRPr lang="nb-NO" dirty="0" smtClean="0"/>
          </a:p>
          <a:p>
            <a:pPr>
              <a:buNone/>
            </a:pPr>
            <a:r>
              <a:rPr lang="nb-NO" dirty="0" smtClean="0"/>
              <a:t> </a:t>
            </a:r>
            <a:endParaRPr lang="nb-N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Instituttsektorens rammevilkår</a:t>
            </a:r>
            <a:endParaRPr lang="nb-NO" dirty="0"/>
          </a:p>
        </p:txBody>
      </p:sp>
      <p:sp>
        <p:nvSpPr>
          <p:cNvPr id="3" name="Plassholder for innhold 2"/>
          <p:cNvSpPr>
            <a:spLocks noGrp="1"/>
          </p:cNvSpPr>
          <p:nvPr>
            <p:ph idx="1"/>
          </p:nvPr>
        </p:nvSpPr>
        <p:spPr/>
        <p:txBody>
          <a:bodyPr/>
          <a:lstStyle/>
          <a:p>
            <a:pPr marL="457200" lvl="0" indent="-457200">
              <a:buNone/>
            </a:pPr>
            <a:endParaRPr lang="nb-NO" dirty="0" smtClean="0"/>
          </a:p>
          <a:p>
            <a:pPr marL="457200" lvl="0" indent="-457200">
              <a:buNone/>
            </a:pPr>
            <a:r>
              <a:rPr lang="nb-NO" dirty="0" smtClean="0"/>
              <a:t>Bør </a:t>
            </a:r>
            <a:r>
              <a:rPr lang="nb-NO" dirty="0" smtClean="0"/>
              <a:t>potensialet i instituttsektoren (for internasjonalisering, fornyelse m.m.) utnyttes bedre gjennom å endre rammevilkår (basisbevilgning, målrettede virkemidler, likeverdig konkurranse)?</a:t>
            </a:r>
          </a:p>
          <a:p>
            <a:pPr>
              <a:buNone/>
            </a:pPr>
            <a:endParaRPr lang="nb-N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Forskningsrådets </a:t>
            </a:r>
            <a:r>
              <a:rPr lang="nb-NO" dirty="0" smtClean="0"/>
              <a:t>bidrag til fornyelse</a:t>
            </a:r>
            <a:endParaRPr lang="nb-NO" dirty="0"/>
          </a:p>
        </p:txBody>
      </p:sp>
      <p:sp>
        <p:nvSpPr>
          <p:cNvPr id="3" name="Plassholder for innhold 2"/>
          <p:cNvSpPr>
            <a:spLocks noGrp="1"/>
          </p:cNvSpPr>
          <p:nvPr>
            <p:ph idx="1"/>
          </p:nvPr>
        </p:nvSpPr>
        <p:spPr/>
        <p:txBody>
          <a:bodyPr/>
          <a:lstStyle/>
          <a:p>
            <a:pPr lvl="0">
              <a:buNone/>
            </a:pPr>
            <a:endParaRPr lang="nb-NO" dirty="0" smtClean="0"/>
          </a:p>
          <a:p>
            <a:r>
              <a:rPr lang="nb-NO" dirty="0" smtClean="0"/>
              <a:t>Bør </a:t>
            </a:r>
            <a:r>
              <a:rPr lang="nb-NO" dirty="0" smtClean="0"/>
              <a:t>Forskningsrådet gis et tydeligere mandat knyttet til fornyelse av forskning (vitenskapelig fornyelse), innovasjon i næringslivet (nytt kunnskapsbasert næringsliv, tjenestesektoren </a:t>
            </a:r>
            <a:r>
              <a:rPr lang="nb-NO" dirty="0" err="1" smtClean="0"/>
              <a:t>etc</a:t>
            </a:r>
            <a:r>
              <a:rPr lang="nb-NO" dirty="0" smtClean="0"/>
              <a:t>) og offentlig sektor? </a:t>
            </a:r>
            <a:r>
              <a:rPr lang="nb-NO" dirty="0" smtClean="0"/>
              <a:t>Høy nok risiko?</a:t>
            </a:r>
          </a:p>
          <a:p>
            <a:r>
              <a:rPr lang="nb-NO" dirty="0" smtClean="0"/>
              <a:t>Utvalget </a:t>
            </a:r>
            <a:r>
              <a:rPr lang="nb-NO" dirty="0" smtClean="0"/>
              <a:t>kan, før det konkluderes, be Forskningsrådet redegjøre for hvordan det ser på sin funksjon knyttet til fornyelse og hvordan dagens virkemidler ivaretar en slik funksjon. </a:t>
            </a:r>
          </a:p>
          <a:p>
            <a:pPr>
              <a:buNone/>
            </a:pPr>
            <a:endParaRPr lang="nb-NO" dirty="0"/>
          </a:p>
        </p:txBody>
      </p:sp>
    </p:spTree>
  </p:cSld>
  <p:clrMapOvr>
    <a:masterClrMapping/>
  </p:clrMapOvr>
</p:sld>
</file>

<file path=ppt/theme/theme1.xml><?xml version="1.0" encoding="utf-8"?>
<a:theme xmlns:a="http://schemas.openxmlformats.org/drawingml/2006/main" name="Fagerberg_mal ">
  <a:themeElements>
    <a:clrScheme name="KD_1_no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KD_1_no">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D_1_n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KD_1_n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KD_1_n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KD_1_n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KD_1_n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KD_1_n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KD_1_n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KD_1_no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gendefinert utform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Egendefinert utform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Fagerberg_mal </Template>
  <TotalTime>1905</TotalTime>
  <Words>1243</Words>
  <Application>Microsoft Office PowerPoint</Application>
  <PresentationFormat>Skjermfremvisning (4:3)</PresentationFormat>
  <Paragraphs>173</Paragraphs>
  <Slides>24</Slides>
  <Notes>7</Notes>
  <HiddenSlides>0</HiddenSlides>
  <MMClips>0</MMClips>
  <ScaleCrop>false</ScaleCrop>
  <HeadingPairs>
    <vt:vector size="4" baseType="variant">
      <vt:variant>
        <vt:lpstr>Tema</vt:lpstr>
      </vt:variant>
      <vt:variant>
        <vt:i4>3</vt:i4>
      </vt:variant>
      <vt:variant>
        <vt:lpstr>Lysbildetitler</vt:lpstr>
      </vt:variant>
      <vt:variant>
        <vt:i4>24</vt:i4>
      </vt:variant>
    </vt:vector>
  </HeadingPairs>
  <TitlesOfParts>
    <vt:vector size="27" baseType="lpstr">
      <vt:lpstr>Fagerberg_mal </vt:lpstr>
      <vt:lpstr>1_Egendefinert utforming</vt:lpstr>
      <vt:lpstr>Egendefinert utforming</vt:lpstr>
      <vt:lpstr>Norges forskningsråd</vt:lpstr>
      <vt:lpstr>Bakgrunn for valg av problemstillinger</vt:lpstr>
      <vt:lpstr>Valgte problemstillinger</vt:lpstr>
      <vt:lpstr>Forslag til konklusjoner - diskusjonstema</vt:lpstr>
      <vt:lpstr>Finansieringsstrømmene</vt:lpstr>
      <vt:lpstr>Bør Forskningsrådets supplerende  kanal II-funksjon styrkes?</vt:lpstr>
      <vt:lpstr>Bør Forskningsrådets supplerende  kanal II-funksjon styrkes?</vt:lpstr>
      <vt:lpstr>Instituttsektorens rammevilkår</vt:lpstr>
      <vt:lpstr>Forskningsrådets bidrag til fornyelse</vt:lpstr>
      <vt:lpstr>Tilgang til ulike finansieringskilder – flere forskningsråd?</vt:lpstr>
      <vt:lpstr>Forskningsrådets ansvar for EU-forskningen</vt:lpstr>
      <vt:lpstr>Fondet for forskning og nyskaping</vt:lpstr>
      <vt:lpstr>Departementenes styring av Forskningsrådet</vt:lpstr>
      <vt:lpstr>Innspill til mandatet for evalueringen av Forskningsrådet</vt:lpstr>
      <vt:lpstr>Forslag til innspill til mandatet for evalueringen av Forskningsrådet </vt:lpstr>
      <vt:lpstr>Hovedfinansieringsstrømmene i det norske forskningssystem</vt:lpstr>
      <vt:lpstr>Departementenes finansiering av Forskningsrådet</vt:lpstr>
      <vt:lpstr>Utviklingen i fordelingen av Forskningsrådets prosjektmidler på hovedaktiviteter</vt:lpstr>
      <vt:lpstr>UH-sektorens totale FoU-utgifter (1997-2007) etter finansieringskilde</vt:lpstr>
      <vt:lpstr>Andelen grunnforskning innen ulike virkemidler</vt:lpstr>
      <vt:lpstr>Andel innvilgede prosjekter pr programtype (2009)</vt:lpstr>
      <vt:lpstr>Innvilgelsesprosent (andel søknader) for ulike fagkomitéer innen fri prosjektstøtte</vt:lpstr>
      <vt:lpstr>Forskningsrådets bruk av fondsavkastningen</vt:lpstr>
      <vt:lpstr>Utviklingen i Forskningsfondets  kapital (mrd kroner) og avkastning (mill kr pr år)</vt:lpstr>
    </vt:vector>
  </TitlesOfParts>
  <Company>STATEN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kd11084</dc:creator>
  <cp:lastModifiedBy>KD10422</cp:lastModifiedBy>
  <cp:revision>284</cp:revision>
  <cp:lastPrinted>2003-11-05T13:01:31Z</cp:lastPrinted>
  <dcterms:created xsi:type="dcterms:W3CDTF">2010-03-26T08:37:46Z</dcterms:created>
  <dcterms:modified xsi:type="dcterms:W3CDTF">2010-08-27T13:58:21Z</dcterms:modified>
</cp:coreProperties>
</file>