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 id="2147483650" r:id="rId2"/>
  </p:sldMasterIdLst>
  <p:notesMasterIdLst>
    <p:notesMasterId r:id="rId24"/>
  </p:notesMasterIdLst>
  <p:handoutMasterIdLst>
    <p:handoutMasterId r:id="rId25"/>
  </p:handoutMasterIdLst>
  <p:sldIdLst>
    <p:sldId id="280" r:id="rId3"/>
    <p:sldId id="281" r:id="rId4"/>
    <p:sldId id="313" r:id="rId5"/>
    <p:sldId id="298" r:id="rId6"/>
    <p:sldId id="300" r:id="rId7"/>
    <p:sldId id="304" r:id="rId8"/>
    <p:sldId id="301" r:id="rId9"/>
    <p:sldId id="302" r:id="rId10"/>
    <p:sldId id="303" r:id="rId11"/>
    <p:sldId id="287" r:id="rId12"/>
    <p:sldId id="305" r:id="rId13"/>
    <p:sldId id="306" r:id="rId14"/>
    <p:sldId id="295" r:id="rId15"/>
    <p:sldId id="299" r:id="rId16"/>
    <p:sldId id="307" r:id="rId17"/>
    <p:sldId id="308" r:id="rId18"/>
    <p:sldId id="309" r:id="rId19"/>
    <p:sldId id="310" r:id="rId20"/>
    <p:sldId id="311" r:id="rId21"/>
    <p:sldId id="312" r:id="rId22"/>
    <p:sldId id="314" r:id="rId23"/>
  </p:sldIdLst>
  <p:sldSz cx="9144000" cy="6858000" type="screen4x3"/>
  <p:notesSz cx="6789738" cy="9929813"/>
  <p:defaultTextStyle>
    <a:defPPr>
      <a:defRPr lang="en-GB"/>
    </a:defPPr>
    <a:lvl1pPr algn="l" rtl="0" eaLnBrk="0" fontAlgn="base" hangingPunct="0">
      <a:spcBef>
        <a:spcPct val="0"/>
      </a:spcBef>
      <a:spcAft>
        <a:spcPct val="0"/>
      </a:spcAft>
      <a:defRPr sz="2400" kern="1200">
        <a:solidFill>
          <a:schemeClr val="tx1"/>
        </a:solidFill>
        <a:latin typeface="Times"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128"/>
        <a:cs typeface="+mn-cs"/>
      </a:defRPr>
    </a:lvl5pPr>
    <a:lvl6pPr marL="2286000" algn="l" defTabSz="914400" rtl="0" eaLnBrk="1" latinLnBrk="0" hangingPunct="1">
      <a:defRPr sz="2400" kern="1200">
        <a:solidFill>
          <a:schemeClr val="tx1"/>
        </a:solidFill>
        <a:latin typeface="Times" charset="0"/>
        <a:ea typeface="ＭＳ Ｐゴシック" charset="-128"/>
        <a:cs typeface="+mn-cs"/>
      </a:defRPr>
    </a:lvl6pPr>
    <a:lvl7pPr marL="2743200" algn="l" defTabSz="914400" rtl="0" eaLnBrk="1" latinLnBrk="0" hangingPunct="1">
      <a:defRPr sz="2400" kern="1200">
        <a:solidFill>
          <a:schemeClr val="tx1"/>
        </a:solidFill>
        <a:latin typeface="Times" charset="0"/>
        <a:ea typeface="ＭＳ Ｐゴシック" charset="-128"/>
        <a:cs typeface="+mn-cs"/>
      </a:defRPr>
    </a:lvl7pPr>
    <a:lvl8pPr marL="3200400" algn="l" defTabSz="914400" rtl="0" eaLnBrk="1" latinLnBrk="0" hangingPunct="1">
      <a:defRPr sz="2400" kern="1200">
        <a:solidFill>
          <a:schemeClr val="tx1"/>
        </a:solidFill>
        <a:latin typeface="Times" charset="0"/>
        <a:ea typeface="ＭＳ Ｐゴシック" charset="-128"/>
        <a:cs typeface="+mn-cs"/>
      </a:defRPr>
    </a:lvl8pPr>
    <a:lvl9pPr marL="3657600" algn="l" defTabSz="914400" rtl="0" eaLnBrk="1" latinLnBrk="0" hangingPunct="1">
      <a:defRPr sz="2400" kern="1200">
        <a:solidFill>
          <a:schemeClr val="tx1"/>
        </a:solidFill>
        <a:latin typeface="Times"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00"/>
    <a:srgbClr val="FF8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22" y="-606"/>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0" d="100"/>
          <a:sy n="100" d="100"/>
        </p:scale>
        <p:origin x="-2700" y="-84"/>
      </p:cViewPr>
      <p:guideLst>
        <p:guide orient="horz" pos="3128"/>
        <p:guide pos="213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erikarnold:Public:Erik's%20Data:1375%20Fagerberg%20Committee:1375%20Reports%202nd%20go:1375%20Scratch%20S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nb-NO"/>
  <c:style val="18"/>
  <c:chart>
    <c:plotArea>
      <c:layout/>
      <c:barChart>
        <c:barDir val="col"/>
        <c:grouping val="percentStacked"/>
        <c:ser>
          <c:idx val="0"/>
          <c:order val="0"/>
          <c:tx>
            <c:strRef>
              <c:f>'OECD Stats'!$A$48</c:f>
              <c:strCache>
                <c:ptCount val="1"/>
                <c:pt idx="0">
                  <c:v>HERD/GDP</c:v>
                </c:pt>
              </c:strCache>
            </c:strRef>
          </c:tx>
          <c:cat>
            <c:strRef>
              <c:f>'OECD Stats'!$B$47:$S$47</c:f>
              <c:strCache>
                <c:ptCount val="18"/>
                <c:pt idx="0">
                  <c:v>CA98</c:v>
                </c:pt>
                <c:pt idx="1">
                  <c:v>CA08</c:v>
                </c:pt>
                <c:pt idx="2">
                  <c:v>DK98</c:v>
                </c:pt>
                <c:pt idx="3">
                  <c:v>DK08</c:v>
                </c:pt>
                <c:pt idx="4">
                  <c:v>FI98</c:v>
                </c:pt>
                <c:pt idx="5">
                  <c:v>FI08</c:v>
                </c:pt>
                <c:pt idx="6">
                  <c:v>NL98</c:v>
                </c:pt>
                <c:pt idx="7">
                  <c:v>NL08</c:v>
                </c:pt>
                <c:pt idx="8">
                  <c:v>NZ98</c:v>
                </c:pt>
                <c:pt idx="9">
                  <c:v>NZ08</c:v>
                </c:pt>
                <c:pt idx="10">
                  <c:v>NO98</c:v>
                </c:pt>
                <c:pt idx="11">
                  <c:v>NO08</c:v>
                </c:pt>
                <c:pt idx="12">
                  <c:v>SE98</c:v>
                </c:pt>
                <c:pt idx="13">
                  <c:v>SE08</c:v>
                </c:pt>
                <c:pt idx="14">
                  <c:v>UK98</c:v>
                </c:pt>
                <c:pt idx="15">
                  <c:v>UK08</c:v>
                </c:pt>
                <c:pt idx="16">
                  <c:v>EU15 98</c:v>
                </c:pt>
                <c:pt idx="17">
                  <c:v>EU15 08</c:v>
                </c:pt>
              </c:strCache>
            </c:strRef>
          </c:cat>
          <c:val>
            <c:numRef>
              <c:f>'OECD Stats'!$B$48:$S$48</c:f>
              <c:numCache>
                <c:formatCode>0.00</c:formatCode>
                <c:ptCount val="18"/>
                <c:pt idx="0">
                  <c:v>0.47800000000000004</c:v>
                </c:pt>
                <c:pt idx="1">
                  <c:v>0.64400000000000013</c:v>
                </c:pt>
                <c:pt idx="2">
                  <c:v>0.41000000000000003</c:v>
                </c:pt>
                <c:pt idx="3">
                  <c:v>0.71400000000000008</c:v>
                </c:pt>
                <c:pt idx="4">
                  <c:v>0.56400000000000006</c:v>
                </c:pt>
                <c:pt idx="5">
                  <c:v>0.64100000000000013</c:v>
                </c:pt>
                <c:pt idx="6">
                  <c:v>0.51400000000000001</c:v>
                </c:pt>
                <c:pt idx="7">
                  <c:v>0.65500000000000014</c:v>
                </c:pt>
                <c:pt idx="8">
                  <c:v>0.33650000000000008</c:v>
                </c:pt>
                <c:pt idx="9">
                  <c:v>0.35500000000000004</c:v>
                </c:pt>
                <c:pt idx="10">
                  <c:v>0.49950000000000006</c:v>
                </c:pt>
                <c:pt idx="11">
                  <c:v>0.51100000000000001</c:v>
                </c:pt>
                <c:pt idx="12">
                  <c:v>0.79149999999999998</c:v>
                </c:pt>
                <c:pt idx="13">
                  <c:v>0.8</c:v>
                </c:pt>
                <c:pt idx="14">
                  <c:v>0.34600000000000003</c:v>
                </c:pt>
                <c:pt idx="15">
                  <c:v>0.46900000000000003</c:v>
                </c:pt>
                <c:pt idx="16">
                  <c:v>0.37700000000000006</c:v>
                </c:pt>
                <c:pt idx="17">
                  <c:v>0.44700000000000001</c:v>
                </c:pt>
              </c:numCache>
            </c:numRef>
          </c:val>
        </c:ser>
        <c:ser>
          <c:idx val="1"/>
          <c:order val="1"/>
          <c:tx>
            <c:strRef>
              <c:f>'OECD Stats'!$A$49</c:f>
              <c:strCache>
                <c:ptCount val="1"/>
                <c:pt idx="0">
                  <c:v>GOVERD/GDP</c:v>
                </c:pt>
              </c:strCache>
            </c:strRef>
          </c:tx>
          <c:cat>
            <c:strRef>
              <c:f>'OECD Stats'!$B$47:$S$47</c:f>
              <c:strCache>
                <c:ptCount val="18"/>
                <c:pt idx="0">
                  <c:v>CA98</c:v>
                </c:pt>
                <c:pt idx="1">
                  <c:v>CA08</c:v>
                </c:pt>
                <c:pt idx="2">
                  <c:v>DK98</c:v>
                </c:pt>
                <c:pt idx="3">
                  <c:v>DK08</c:v>
                </c:pt>
                <c:pt idx="4">
                  <c:v>FI98</c:v>
                </c:pt>
                <c:pt idx="5">
                  <c:v>FI08</c:v>
                </c:pt>
                <c:pt idx="6">
                  <c:v>NL98</c:v>
                </c:pt>
                <c:pt idx="7">
                  <c:v>NL08</c:v>
                </c:pt>
                <c:pt idx="8">
                  <c:v>NZ98</c:v>
                </c:pt>
                <c:pt idx="9">
                  <c:v>NZ08</c:v>
                </c:pt>
                <c:pt idx="10">
                  <c:v>NO98</c:v>
                </c:pt>
                <c:pt idx="11">
                  <c:v>NO08</c:v>
                </c:pt>
                <c:pt idx="12">
                  <c:v>SE98</c:v>
                </c:pt>
                <c:pt idx="13">
                  <c:v>SE08</c:v>
                </c:pt>
                <c:pt idx="14">
                  <c:v>UK98</c:v>
                </c:pt>
                <c:pt idx="15">
                  <c:v>UK08</c:v>
                </c:pt>
                <c:pt idx="16">
                  <c:v>EU15 98</c:v>
                </c:pt>
                <c:pt idx="17">
                  <c:v>EU15 08</c:v>
                </c:pt>
              </c:strCache>
            </c:strRef>
          </c:cat>
          <c:val>
            <c:numRef>
              <c:f>'OECD Stats'!$B$49:$S$49</c:f>
              <c:numCache>
                <c:formatCode>0.00</c:formatCode>
                <c:ptCount val="18"/>
                <c:pt idx="0">
                  <c:v>0.21400000000000002</c:v>
                </c:pt>
                <c:pt idx="1">
                  <c:v>0.18800000000000003</c:v>
                </c:pt>
                <c:pt idx="2">
                  <c:v>0.29300000000000004</c:v>
                </c:pt>
                <c:pt idx="3">
                  <c:v>8.6000000000000021E-2</c:v>
                </c:pt>
                <c:pt idx="4">
                  <c:v>0.36200000000000004</c:v>
                </c:pt>
                <c:pt idx="5">
                  <c:v>0.30000000000000004</c:v>
                </c:pt>
                <c:pt idx="6">
                  <c:v>0.33600000000000008</c:v>
                </c:pt>
                <c:pt idx="7">
                  <c:v>0.21100000000000002</c:v>
                </c:pt>
                <c:pt idx="8">
                  <c:v>0.35400000000000004</c:v>
                </c:pt>
                <c:pt idx="9">
                  <c:v>0.34350000000000003</c:v>
                </c:pt>
                <c:pt idx="10">
                  <c:v>0.26200000000000001</c:v>
                </c:pt>
                <c:pt idx="11">
                  <c:v>0.23600000000000002</c:v>
                </c:pt>
                <c:pt idx="12">
                  <c:v>0.12100000000000001</c:v>
                </c:pt>
                <c:pt idx="13">
                  <c:v>0.16700000000000001</c:v>
                </c:pt>
                <c:pt idx="14">
                  <c:v>0.23600000000000002</c:v>
                </c:pt>
                <c:pt idx="15">
                  <c:v>0.16200000000000001</c:v>
                </c:pt>
                <c:pt idx="16">
                  <c:v>0.26300000000000001</c:v>
                </c:pt>
                <c:pt idx="17">
                  <c:v>0.23800000000000002</c:v>
                </c:pt>
              </c:numCache>
            </c:numRef>
          </c:val>
        </c:ser>
        <c:overlap val="100"/>
        <c:axId val="81215488"/>
        <c:axId val="81217024"/>
      </c:barChart>
      <c:catAx>
        <c:axId val="81215488"/>
        <c:scaling>
          <c:orientation val="minMax"/>
        </c:scaling>
        <c:axPos val="b"/>
        <c:tickLblPos val="nextTo"/>
        <c:crossAx val="81217024"/>
        <c:crosses val="autoZero"/>
        <c:auto val="1"/>
        <c:lblAlgn val="ctr"/>
        <c:lblOffset val="100"/>
      </c:catAx>
      <c:valAx>
        <c:axId val="81217024"/>
        <c:scaling>
          <c:orientation val="minMax"/>
        </c:scaling>
        <c:axPos val="l"/>
        <c:majorGridlines/>
        <c:numFmt formatCode="0\ %" sourceLinked="1"/>
        <c:tickLblPos val="nextTo"/>
        <c:crossAx val="81215488"/>
        <c:crosses val="autoZero"/>
        <c:crossBetween val="between"/>
      </c:valAx>
    </c:plotArea>
    <c:legend>
      <c:legendPos val="b"/>
      <c:layout/>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41638" cy="495300"/>
          </a:xfrm>
          <a:prstGeom prst="rect">
            <a:avLst/>
          </a:prstGeom>
          <a:noFill/>
          <a:ln w="9525">
            <a:noFill/>
            <a:miter lim="800000"/>
            <a:headEnd/>
            <a:tailEnd/>
          </a:ln>
          <a:effectLst/>
        </p:spPr>
        <p:txBody>
          <a:bodyPr vert="horz" wrap="square" lIns="95522" tIns="47761" rIns="95522" bIns="47761" numCol="1" anchor="t" anchorCtr="0" compatLnSpc="1">
            <a:prstTxWarp prst="textNoShape">
              <a:avLst/>
            </a:prstTxWarp>
          </a:bodyPr>
          <a:lstStyle>
            <a:lvl1pPr defTabSz="955675">
              <a:defRPr sz="1300">
                <a:cs typeface="ＭＳ Ｐゴシック" charset="-128"/>
              </a:defRPr>
            </a:lvl1pPr>
          </a:lstStyle>
          <a:p>
            <a:pPr>
              <a:defRPr/>
            </a:pPr>
            <a:endParaRPr lang="fr-FR"/>
          </a:p>
        </p:txBody>
      </p:sp>
      <p:sp>
        <p:nvSpPr>
          <p:cNvPr id="80899" name="Rectangle 3"/>
          <p:cNvSpPr>
            <a:spLocks noGrp="1" noChangeArrowheads="1"/>
          </p:cNvSpPr>
          <p:nvPr>
            <p:ph type="dt" sz="quarter" idx="1"/>
          </p:nvPr>
        </p:nvSpPr>
        <p:spPr bwMode="auto">
          <a:xfrm>
            <a:off x="3846513" y="0"/>
            <a:ext cx="2941637" cy="495300"/>
          </a:xfrm>
          <a:prstGeom prst="rect">
            <a:avLst/>
          </a:prstGeom>
          <a:noFill/>
          <a:ln w="9525">
            <a:noFill/>
            <a:miter lim="800000"/>
            <a:headEnd/>
            <a:tailEnd/>
          </a:ln>
          <a:effectLst/>
        </p:spPr>
        <p:txBody>
          <a:bodyPr vert="horz" wrap="square" lIns="95522" tIns="47761" rIns="95522" bIns="47761" numCol="1" anchor="t" anchorCtr="0" compatLnSpc="1">
            <a:prstTxWarp prst="textNoShape">
              <a:avLst/>
            </a:prstTxWarp>
          </a:bodyPr>
          <a:lstStyle>
            <a:lvl1pPr algn="r" defTabSz="955675">
              <a:defRPr sz="1300"/>
            </a:lvl1pPr>
          </a:lstStyle>
          <a:p>
            <a:fld id="{C1047127-1EF5-4192-8B9E-58A6B3C917DB}" type="datetime1">
              <a:rPr lang="fr-FR"/>
              <a:pPr/>
              <a:t>12/01/2011</a:t>
            </a:fld>
            <a:endParaRPr lang="fr-FR"/>
          </a:p>
        </p:txBody>
      </p:sp>
      <p:sp>
        <p:nvSpPr>
          <p:cNvPr id="80900" name="Rectangle 4"/>
          <p:cNvSpPr>
            <a:spLocks noGrp="1" noChangeArrowheads="1"/>
          </p:cNvSpPr>
          <p:nvPr>
            <p:ph type="ftr" sz="quarter" idx="2"/>
          </p:nvPr>
        </p:nvSpPr>
        <p:spPr bwMode="auto">
          <a:xfrm>
            <a:off x="0" y="9432925"/>
            <a:ext cx="2941638" cy="495300"/>
          </a:xfrm>
          <a:prstGeom prst="rect">
            <a:avLst/>
          </a:prstGeom>
          <a:noFill/>
          <a:ln w="9525">
            <a:noFill/>
            <a:miter lim="800000"/>
            <a:headEnd/>
            <a:tailEnd/>
          </a:ln>
          <a:effectLst/>
        </p:spPr>
        <p:txBody>
          <a:bodyPr vert="horz" wrap="square" lIns="95522" tIns="47761" rIns="95522" bIns="47761" numCol="1" anchor="b" anchorCtr="0" compatLnSpc="1">
            <a:prstTxWarp prst="textNoShape">
              <a:avLst/>
            </a:prstTxWarp>
          </a:bodyPr>
          <a:lstStyle>
            <a:lvl1pPr defTabSz="955675">
              <a:defRPr sz="1300">
                <a:cs typeface="ＭＳ Ｐゴシック" charset="-128"/>
              </a:defRPr>
            </a:lvl1pPr>
          </a:lstStyle>
          <a:p>
            <a:pPr>
              <a:defRPr/>
            </a:pPr>
            <a:endParaRPr lang="fr-FR"/>
          </a:p>
        </p:txBody>
      </p:sp>
      <p:sp>
        <p:nvSpPr>
          <p:cNvPr id="80901" name="Rectangle 5"/>
          <p:cNvSpPr>
            <a:spLocks noGrp="1" noChangeArrowheads="1"/>
          </p:cNvSpPr>
          <p:nvPr>
            <p:ph type="sldNum" sz="quarter" idx="3"/>
          </p:nvPr>
        </p:nvSpPr>
        <p:spPr bwMode="auto">
          <a:xfrm>
            <a:off x="3846513" y="9432925"/>
            <a:ext cx="2941637" cy="495300"/>
          </a:xfrm>
          <a:prstGeom prst="rect">
            <a:avLst/>
          </a:prstGeom>
          <a:noFill/>
          <a:ln w="9525">
            <a:noFill/>
            <a:miter lim="800000"/>
            <a:headEnd/>
            <a:tailEnd/>
          </a:ln>
          <a:effectLst/>
        </p:spPr>
        <p:txBody>
          <a:bodyPr vert="horz" wrap="square" lIns="95522" tIns="47761" rIns="95522" bIns="47761" numCol="1" anchor="b" anchorCtr="0" compatLnSpc="1">
            <a:prstTxWarp prst="textNoShape">
              <a:avLst/>
            </a:prstTxWarp>
          </a:bodyPr>
          <a:lstStyle>
            <a:lvl1pPr algn="r" defTabSz="955675">
              <a:defRPr sz="1300"/>
            </a:lvl1pPr>
          </a:lstStyle>
          <a:p>
            <a:fld id="{5B081552-2E97-4CBE-86F6-F5171032F20D}" type="slidenum">
              <a:rPr lang="fr-F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1638" cy="495300"/>
          </a:xfrm>
          <a:prstGeom prst="rect">
            <a:avLst/>
          </a:prstGeom>
          <a:noFill/>
          <a:ln w="9525">
            <a:noFill/>
            <a:miter lim="800000"/>
            <a:headEnd/>
            <a:tailEnd/>
          </a:ln>
        </p:spPr>
        <p:txBody>
          <a:bodyPr vert="horz" wrap="square" lIns="95522" tIns="47761" rIns="95522" bIns="47761" numCol="1" anchor="t" anchorCtr="0" compatLnSpc="1">
            <a:prstTxWarp prst="textNoShape">
              <a:avLst/>
            </a:prstTxWarp>
          </a:bodyPr>
          <a:lstStyle>
            <a:lvl1pPr defTabSz="955675">
              <a:defRPr sz="1300">
                <a:cs typeface="ＭＳ Ｐゴシック" charset="-128"/>
              </a:defRPr>
            </a:lvl1pPr>
          </a:lstStyle>
          <a:p>
            <a:pPr>
              <a:defRPr/>
            </a:pPr>
            <a:endParaRPr lang="fr-FR"/>
          </a:p>
        </p:txBody>
      </p:sp>
      <p:sp>
        <p:nvSpPr>
          <p:cNvPr id="4099" name="Rectangle 3"/>
          <p:cNvSpPr>
            <a:spLocks noGrp="1" noChangeArrowheads="1"/>
          </p:cNvSpPr>
          <p:nvPr>
            <p:ph type="dt" idx="1"/>
          </p:nvPr>
        </p:nvSpPr>
        <p:spPr bwMode="auto">
          <a:xfrm>
            <a:off x="3848100" y="0"/>
            <a:ext cx="2941638" cy="495300"/>
          </a:xfrm>
          <a:prstGeom prst="rect">
            <a:avLst/>
          </a:prstGeom>
          <a:noFill/>
          <a:ln w="9525">
            <a:noFill/>
            <a:miter lim="800000"/>
            <a:headEnd/>
            <a:tailEnd/>
          </a:ln>
        </p:spPr>
        <p:txBody>
          <a:bodyPr vert="horz" wrap="square" lIns="95522" tIns="47761" rIns="95522" bIns="47761" numCol="1" anchor="t" anchorCtr="0" compatLnSpc="1">
            <a:prstTxWarp prst="textNoShape">
              <a:avLst/>
            </a:prstTxWarp>
          </a:bodyPr>
          <a:lstStyle>
            <a:lvl1pPr algn="r" defTabSz="955675">
              <a:defRPr sz="1300">
                <a:cs typeface="ＭＳ Ｐゴシック" charset="-128"/>
              </a:defRPr>
            </a:lvl1pPr>
          </a:lstStyle>
          <a:p>
            <a:pPr>
              <a:defRPr/>
            </a:pPr>
            <a:endParaRPr lang="fr-FR"/>
          </a:p>
        </p:txBody>
      </p:sp>
      <p:sp>
        <p:nvSpPr>
          <p:cNvPr id="26628" name="Rectangle 4"/>
          <p:cNvSpPr>
            <a:spLocks noChangeArrowheads="1" noTextEdit="1"/>
          </p:cNvSpPr>
          <p:nvPr>
            <p:ph type="sldImg" idx="2"/>
          </p:nvPr>
        </p:nvSpPr>
        <p:spPr bwMode="auto">
          <a:xfrm>
            <a:off x="914400" y="746125"/>
            <a:ext cx="4964113" cy="3722688"/>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4875" y="4716463"/>
            <a:ext cx="4979988" cy="4467225"/>
          </a:xfrm>
          <a:prstGeom prst="rect">
            <a:avLst/>
          </a:prstGeom>
          <a:noFill/>
          <a:ln w="9525">
            <a:noFill/>
            <a:miter lim="800000"/>
            <a:headEnd/>
            <a:tailEnd/>
          </a:ln>
        </p:spPr>
        <p:txBody>
          <a:bodyPr vert="horz" wrap="square" lIns="95522" tIns="47761" rIns="95522" bIns="47761"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4513"/>
            <a:ext cx="2941638" cy="495300"/>
          </a:xfrm>
          <a:prstGeom prst="rect">
            <a:avLst/>
          </a:prstGeom>
          <a:noFill/>
          <a:ln w="9525">
            <a:noFill/>
            <a:miter lim="800000"/>
            <a:headEnd/>
            <a:tailEnd/>
          </a:ln>
        </p:spPr>
        <p:txBody>
          <a:bodyPr vert="horz" wrap="square" lIns="95522" tIns="47761" rIns="95522" bIns="47761" numCol="1" anchor="b" anchorCtr="0" compatLnSpc="1">
            <a:prstTxWarp prst="textNoShape">
              <a:avLst/>
            </a:prstTxWarp>
          </a:bodyPr>
          <a:lstStyle>
            <a:lvl1pPr defTabSz="955675">
              <a:defRPr sz="1300">
                <a:cs typeface="ＭＳ Ｐゴシック" charset="-128"/>
              </a:defRPr>
            </a:lvl1pPr>
          </a:lstStyle>
          <a:p>
            <a:pPr>
              <a:defRPr/>
            </a:pPr>
            <a:endParaRPr lang="fr-FR"/>
          </a:p>
        </p:txBody>
      </p:sp>
      <p:sp>
        <p:nvSpPr>
          <p:cNvPr id="4103" name="Rectangle 7"/>
          <p:cNvSpPr>
            <a:spLocks noGrp="1" noChangeArrowheads="1"/>
          </p:cNvSpPr>
          <p:nvPr>
            <p:ph type="sldNum" sz="quarter" idx="5"/>
          </p:nvPr>
        </p:nvSpPr>
        <p:spPr bwMode="auto">
          <a:xfrm>
            <a:off x="3848100" y="9434513"/>
            <a:ext cx="2941638" cy="495300"/>
          </a:xfrm>
          <a:prstGeom prst="rect">
            <a:avLst/>
          </a:prstGeom>
          <a:noFill/>
          <a:ln w="9525">
            <a:noFill/>
            <a:miter lim="800000"/>
            <a:headEnd/>
            <a:tailEnd/>
          </a:ln>
        </p:spPr>
        <p:txBody>
          <a:bodyPr vert="horz" wrap="square" lIns="95522" tIns="47761" rIns="95522" bIns="47761" numCol="1" anchor="b" anchorCtr="0" compatLnSpc="1">
            <a:prstTxWarp prst="textNoShape">
              <a:avLst/>
            </a:prstTxWarp>
          </a:bodyPr>
          <a:lstStyle>
            <a:lvl1pPr algn="r" defTabSz="955675">
              <a:defRPr sz="1300"/>
            </a:lvl1pPr>
          </a:lstStyle>
          <a:p>
            <a:fld id="{0F5720CA-8256-4C6D-9E96-18C35D400E11}"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06"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pitchFamily="-106"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Times" pitchFamily="-106"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Times" pitchFamily="-106"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Times" pitchFamily="-106" charset="0"/>
        <a:ea typeface="ＭＳ Ｐゴシック" pitchFamily="-10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endParaRPr lang="fr-FR" smtClean="0">
              <a:latin typeface="Time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5BBB8B49-3D9A-47A2-B276-2ADCCE4E557B}" type="slidenum">
              <a:rPr lang="en-US"/>
              <a:pPr/>
              <a:t>21</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latin typeface="Time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6063" y="1066800"/>
            <a:ext cx="2020887" cy="4973638"/>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533400" y="1066800"/>
            <a:ext cx="5910263" cy="497363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533400" y="1752600"/>
            <a:ext cx="3962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752600"/>
            <a:ext cx="3962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066800"/>
            <a:ext cx="2019300" cy="495300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533400" y="1066800"/>
            <a:ext cx="5905500" cy="495300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539750" y="1773238"/>
            <a:ext cx="3962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54550" y="1773238"/>
            <a:ext cx="3962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Line 5"/>
          <p:cNvSpPr>
            <a:spLocks noChangeShapeType="1"/>
          </p:cNvSpPr>
          <p:nvPr/>
        </p:nvSpPr>
        <p:spPr bwMode="auto">
          <a:xfrm>
            <a:off x="533400" y="6096000"/>
            <a:ext cx="8077200" cy="0"/>
          </a:xfrm>
          <a:prstGeom prst="line">
            <a:avLst/>
          </a:prstGeom>
          <a:noFill/>
          <a:ln w="6350">
            <a:solidFill>
              <a:schemeClr val="bg2">
                <a:alpha val="35001"/>
              </a:schemeClr>
            </a:solidFill>
            <a:round/>
            <a:headEnd/>
            <a:tailEnd/>
          </a:ln>
        </p:spPr>
        <p:txBody>
          <a:bodyPr wrap="none" anchor="ctr"/>
          <a:lstStyle/>
          <a:p>
            <a:pPr>
              <a:defRPr/>
            </a:pPr>
            <a:endParaRPr lang="fr-FR">
              <a:latin typeface="Times" pitchFamily="-110" charset="0"/>
              <a:ea typeface="+mn-ea"/>
            </a:endParaRPr>
          </a:p>
        </p:txBody>
      </p:sp>
      <p:pic>
        <p:nvPicPr>
          <p:cNvPr id="1027" name="Picture 6" descr="Technopolis_logo_word"/>
          <p:cNvPicPr>
            <a:picLocks noChangeAspect="1" noChangeArrowheads="1"/>
          </p:cNvPicPr>
          <p:nvPr/>
        </p:nvPicPr>
        <p:blipFill>
          <a:blip r:embed="rId13"/>
          <a:srcRect/>
          <a:stretch>
            <a:fillRect/>
          </a:stretch>
        </p:blipFill>
        <p:spPr bwMode="auto">
          <a:xfrm>
            <a:off x="533400" y="482600"/>
            <a:ext cx="1711325" cy="323850"/>
          </a:xfrm>
          <a:prstGeom prst="rect">
            <a:avLst/>
          </a:prstGeom>
          <a:noFill/>
          <a:ln w="9525">
            <a:noFill/>
            <a:miter lim="800000"/>
            <a:headEnd/>
            <a:tailEnd/>
          </a:ln>
        </p:spPr>
      </p:pic>
      <p:sp>
        <p:nvSpPr>
          <p:cNvPr id="11" name="Line 7"/>
          <p:cNvSpPr>
            <a:spLocks noChangeShapeType="1"/>
          </p:cNvSpPr>
          <p:nvPr/>
        </p:nvSpPr>
        <p:spPr bwMode="auto">
          <a:xfrm>
            <a:off x="9144000" y="0"/>
            <a:ext cx="0" cy="6858000"/>
          </a:xfrm>
          <a:prstGeom prst="line">
            <a:avLst/>
          </a:prstGeom>
          <a:noFill/>
          <a:ln w="47625">
            <a:solidFill>
              <a:srgbClr val="FF0000"/>
            </a:solidFill>
            <a:round/>
            <a:headEnd/>
            <a:tailEnd/>
          </a:ln>
        </p:spPr>
        <p:txBody>
          <a:bodyPr wrap="none" anchor="ctr"/>
          <a:lstStyle/>
          <a:p>
            <a:pPr>
              <a:defRPr/>
            </a:pPr>
            <a:endParaRPr lang="fr-FR">
              <a:latin typeface="Times" pitchFamily="-110" charset="0"/>
              <a:ea typeface="+mn-ea"/>
            </a:endParaRPr>
          </a:p>
        </p:txBody>
      </p:sp>
      <p:sp>
        <p:nvSpPr>
          <p:cNvPr id="12" name="Line 8"/>
          <p:cNvSpPr>
            <a:spLocks noChangeAspect="1" noChangeShapeType="1"/>
          </p:cNvSpPr>
          <p:nvPr/>
        </p:nvSpPr>
        <p:spPr bwMode="auto">
          <a:xfrm>
            <a:off x="533400" y="1628775"/>
            <a:ext cx="8077200" cy="0"/>
          </a:xfrm>
          <a:prstGeom prst="line">
            <a:avLst/>
          </a:prstGeom>
          <a:noFill/>
          <a:ln w="6350">
            <a:solidFill>
              <a:schemeClr val="bg2">
                <a:alpha val="35001"/>
              </a:schemeClr>
            </a:solidFill>
            <a:round/>
            <a:headEnd/>
            <a:tailEnd/>
          </a:ln>
        </p:spPr>
        <p:txBody>
          <a:bodyPr wrap="none" anchor="ctr"/>
          <a:lstStyle/>
          <a:p>
            <a:pPr>
              <a:defRPr/>
            </a:pPr>
            <a:endParaRPr lang="fr-FR">
              <a:latin typeface="Times" pitchFamily="-110" charset="0"/>
              <a:ea typeface="+mn-ea"/>
            </a:endParaRPr>
          </a:p>
        </p:txBody>
      </p:sp>
      <p:sp>
        <p:nvSpPr>
          <p:cNvPr id="1030" name="Rectangle 2"/>
          <p:cNvSpPr>
            <a:spLocks noGrp="1" noChangeArrowheads="1"/>
          </p:cNvSpPr>
          <p:nvPr>
            <p:ph type="title"/>
          </p:nvPr>
        </p:nvSpPr>
        <p:spPr bwMode="auto">
          <a:xfrm>
            <a:off x="533400" y="1066800"/>
            <a:ext cx="8077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31" name="Rectangle 3"/>
          <p:cNvSpPr>
            <a:spLocks noGrp="1" noChangeArrowheads="1"/>
          </p:cNvSpPr>
          <p:nvPr>
            <p:ph type="body" idx="1"/>
          </p:nvPr>
        </p:nvSpPr>
        <p:spPr bwMode="auto">
          <a:xfrm>
            <a:off x="539750" y="1773238"/>
            <a:ext cx="80772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p:txBody>
      </p:sp>
      <p:sp>
        <p:nvSpPr>
          <p:cNvPr id="57354" name="Text Box 10"/>
          <p:cNvSpPr txBox="1">
            <a:spLocks noChangeArrowheads="1"/>
          </p:cNvSpPr>
          <p:nvPr/>
        </p:nvSpPr>
        <p:spPr bwMode="auto">
          <a:xfrm>
            <a:off x="7956550" y="6453188"/>
            <a:ext cx="1081088" cy="304800"/>
          </a:xfrm>
          <a:prstGeom prst="rect">
            <a:avLst/>
          </a:prstGeom>
          <a:noFill/>
          <a:ln w="9525">
            <a:noFill/>
            <a:miter lim="800000"/>
            <a:headEnd/>
            <a:tailEnd/>
          </a:ln>
          <a:effectLst/>
        </p:spPr>
        <p:txBody>
          <a:bodyPr>
            <a:spAutoFit/>
          </a:bodyPr>
          <a:lstStyle/>
          <a:p>
            <a:pPr algn="r">
              <a:spcBef>
                <a:spcPct val="50000"/>
              </a:spcBef>
            </a:pPr>
            <a:fld id="{8488B0BB-EA91-4CB7-A987-63373E26E5C8}" type="slidenum">
              <a:rPr lang="fr-FR" sz="1400" i="1">
                <a:latin typeface="Georgia" charset="0"/>
              </a:rPr>
              <a:pPr algn="r">
                <a:spcBef>
                  <a:spcPct val="50000"/>
                </a:spcBef>
              </a:pPr>
              <a:t>‹#›</a:t>
            </a:fld>
            <a:endParaRPr lang="fr-FR" sz="1400" i="1">
              <a:latin typeface="Georgia"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l" rtl="0" eaLnBrk="0" fontAlgn="base" hangingPunct="0">
        <a:spcBef>
          <a:spcPct val="0"/>
        </a:spcBef>
        <a:spcAft>
          <a:spcPct val="0"/>
        </a:spcAft>
        <a:defRPr sz="2400">
          <a:solidFill>
            <a:schemeClr val="accent1"/>
          </a:solidFill>
          <a:latin typeface="+mj-lt"/>
          <a:ea typeface="+mj-ea"/>
          <a:cs typeface="+mj-cs"/>
        </a:defRPr>
      </a:lvl1pPr>
      <a:lvl2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2pPr>
      <a:lvl3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3pPr>
      <a:lvl4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4pPr>
      <a:lvl5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5pPr>
      <a:lvl6pPr marL="457200"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6pPr>
      <a:lvl7pPr marL="914400"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7pPr>
      <a:lvl8pPr marL="1371600"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8pPr>
      <a:lvl9pPr marL="1828800"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9pPr>
    </p:titleStyle>
    <p:bodyStyle>
      <a:lvl1pPr marL="377825" indent="-377825" algn="l" rtl="0" eaLnBrk="0" fontAlgn="base" hangingPunct="0">
        <a:spcBef>
          <a:spcPct val="20000"/>
        </a:spcBef>
        <a:spcAft>
          <a:spcPct val="0"/>
        </a:spcAft>
        <a:buClr>
          <a:schemeClr val="accent1"/>
        </a:buClr>
        <a:buFont typeface="Times" charset="0"/>
        <a:buChar char="•"/>
        <a:defRPr sz="2000">
          <a:solidFill>
            <a:schemeClr val="tx1"/>
          </a:solidFill>
          <a:latin typeface="+mn-lt"/>
          <a:ea typeface="+mn-ea"/>
          <a:cs typeface="+mn-cs"/>
        </a:defRPr>
      </a:lvl1pPr>
      <a:lvl2pPr marL="762000" indent="-287338" algn="l" rtl="0" eaLnBrk="0" fontAlgn="base" hangingPunct="0">
        <a:spcBef>
          <a:spcPct val="20000"/>
        </a:spcBef>
        <a:spcAft>
          <a:spcPct val="0"/>
        </a:spcAft>
        <a:buClr>
          <a:schemeClr val="accent1"/>
        </a:buClr>
        <a:buFont typeface="Times" charset="0"/>
        <a:buChar char="•"/>
        <a:defRPr i="1">
          <a:solidFill>
            <a:schemeClr val="tx1"/>
          </a:solidFill>
          <a:latin typeface="+mn-lt"/>
          <a:ea typeface="+mn-ea"/>
        </a:defRPr>
      </a:lvl2pPr>
      <a:lvl3pPr marL="1143000" indent="-290513" algn="l" rtl="0" eaLnBrk="0" fontAlgn="base" hangingPunct="0">
        <a:spcBef>
          <a:spcPct val="20000"/>
        </a:spcBef>
        <a:spcAft>
          <a:spcPct val="0"/>
        </a:spcAft>
        <a:buClr>
          <a:schemeClr val="accent1"/>
        </a:buClr>
        <a:buFont typeface="Times" charset="0"/>
        <a:buChar char="•"/>
        <a:defRPr sz="1600">
          <a:solidFill>
            <a:schemeClr val="tx1"/>
          </a:solidFill>
          <a:latin typeface="+mn-lt"/>
          <a:ea typeface="+mn-ea"/>
        </a:defRPr>
      </a:lvl3pPr>
      <a:lvl4pPr marL="1514475" indent="-282575" algn="l" rtl="0" eaLnBrk="0" fontAlgn="base" hangingPunct="0">
        <a:spcBef>
          <a:spcPct val="20000"/>
        </a:spcBef>
        <a:spcAft>
          <a:spcPct val="0"/>
        </a:spcAft>
        <a:buClr>
          <a:schemeClr val="accent1"/>
        </a:buClr>
        <a:buSzPct val="85000"/>
        <a:buChar char="•"/>
        <a:defRPr sz="1400" i="1">
          <a:solidFill>
            <a:schemeClr val="tx1"/>
          </a:solidFill>
          <a:latin typeface="+mn-lt"/>
          <a:ea typeface="+mn-ea"/>
        </a:defRPr>
      </a:lvl4pPr>
      <a:lvl5pPr marL="1893888" indent="-284163" algn="l" rtl="0" eaLnBrk="0" fontAlgn="base" hangingPunct="0">
        <a:spcBef>
          <a:spcPct val="20000"/>
        </a:spcBef>
        <a:spcAft>
          <a:spcPct val="0"/>
        </a:spcAft>
        <a:buFont typeface="Times" charset="0"/>
        <a:defRPr sz="1200">
          <a:solidFill>
            <a:schemeClr val="tx1"/>
          </a:solidFill>
          <a:latin typeface="+mn-lt"/>
          <a:ea typeface="+mn-ea"/>
        </a:defRPr>
      </a:lvl5pPr>
      <a:lvl6pPr marL="2351088" indent="-284163" algn="l" rtl="0" eaLnBrk="0" fontAlgn="base" hangingPunct="0">
        <a:spcBef>
          <a:spcPct val="20000"/>
        </a:spcBef>
        <a:spcAft>
          <a:spcPct val="0"/>
        </a:spcAft>
        <a:buFont typeface="Times" charset="0"/>
        <a:defRPr sz="1200">
          <a:solidFill>
            <a:schemeClr val="tx1"/>
          </a:solidFill>
          <a:latin typeface="+mn-lt"/>
          <a:ea typeface="+mn-ea"/>
        </a:defRPr>
      </a:lvl6pPr>
      <a:lvl7pPr marL="2808288" indent="-284163" algn="l" rtl="0" eaLnBrk="0" fontAlgn="base" hangingPunct="0">
        <a:spcBef>
          <a:spcPct val="20000"/>
        </a:spcBef>
        <a:spcAft>
          <a:spcPct val="0"/>
        </a:spcAft>
        <a:buFont typeface="Times" charset="0"/>
        <a:defRPr sz="1200">
          <a:solidFill>
            <a:schemeClr val="tx1"/>
          </a:solidFill>
          <a:latin typeface="+mn-lt"/>
          <a:ea typeface="+mn-ea"/>
        </a:defRPr>
      </a:lvl7pPr>
      <a:lvl8pPr marL="3265488" indent="-284163" algn="l" rtl="0" eaLnBrk="0" fontAlgn="base" hangingPunct="0">
        <a:spcBef>
          <a:spcPct val="20000"/>
        </a:spcBef>
        <a:spcAft>
          <a:spcPct val="0"/>
        </a:spcAft>
        <a:buFont typeface="Times" charset="0"/>
        <a:defRPr sz="1200">
          <a:solidFill>
            <a:schemeClr val="tx1"/>
          </a:solidFill>
          <a:latin typeface="+mn-lt"/>
          <a:ea typeface="+mn-ea"/>
        </a:defRPr>
      </a:lvl8pPr>
      <a:lvl9pPr marL="3722688" indent="-284163" algn="l" rtl="0" eaLnBrk="0" fontAlgn="base" hangingPunct="0">
        <a:spcBef>
          <a:spcPct val="20000"/>
        </a:spcBef>
        <a:spcAft>
          <a:spcPct val="0"/>
        </a:spcAft>
        <a:buFont typeface="Times" charset="0"/>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314" name="Picture 6" descr="Technopolis_logo_word"/>
          <p:cNvPicPr>
            <a:picLocks noChangeAspect="1" noChangeArrowheads="1"/>
          </p:cNvPicPr>
          <p:nvPr/>
        </p:nvPicPr>
        <p:blipFill>
          <a:blip r:embed="rId13"/>
          <a:srcRect/>
          <a:stretch>
            <a:fillRect/>
          </a:stretch>
        </p:blipFill>
        <p:spPr bwMode="auto">
          <a:xfrm>
            <a:off x="533400" y="482600"/>
            <a:ext cx="1711325" cy="323850"/>
          </a:xfrm>
          <a:prstGeom prst="rect">
            <a:avLst/>
          </a:prstGeom>
          <a:noFill/>
          <a:ln w="9525">
            <a:noFill/>
            <a:miter lim="800000"/>
            <a:headEnd/>
            <a:tailEnd/>
          </a:ln>
        </p:spPr>
      </p:pic>
      <p:sp>
        <p:nvSpPr>
          <p:cNvPr id="11" name="Line 7"/>
          <p:cNvSpPr>
            <a:spLocks noChangeShapeType="1"/>
          </p:cNvSpPr>
          <p:nvPr/>
        </p:nvSpPr>
        <p:spPr bwMode="auto">
          <a:xfrm>
            <a:off x="9144000" y="0"/>
            <a:ext cx="0" cy="6858000"/>
          </a:xfrm>
          <a:prstGeom prst="line">
            <a:avLst/>
          </a:prstGeom>
          <a:noFill/>
          <a:ln w="47625">
            <a:solidFill>
              <a:srgbClr val="FF0000"/>
            </a:solidFill>
            <a:round/>
            <a:headEnd/>
            <a:tailEnd/>
          </a:ln>
        </p:spPr>
        <p:txBody>
          <a:bodyPr wrap="none" anchor="ctr"/>
          <a:lstStyle/>
          <a:p>
            <a:pPr>
              <a:defRPr/>
            </a:pPr>
            <a:endParaRPr lang="fr-FR">
              <a:latin typeface="Times" pitchFamily="-110" charset="0"/>
              <a:ea typeface="+mn-ea"/>
            </a:endParaRPr>
          </a:p>
        </p:txBody>
      </p:sp>
      <p:sp>
        <p:nvSpPr>
          <p:cNvPr id="12" name="Line 8"/>
          <p:cNvSpPr>
            <a:spLocks noChangeAspect="1" noChangeShapeType="1"/>
          </p:cNvSpPr>
          <p:nvPr/>
        </p:nvSpPr>
        <p:spPr bwMode="auto">
          <a:xfrm>
            <a:off x="533400" y="1628775"/>
            <a:ext cx="8077200" cy="0"/>
          </a:xfrm>
          <a:prstGeom prst="line">
            <a:avLst/>
          </a:prstGeom>
          <a:noFill/>
          <a:ln w="6350">
            <a:solidFill>
              <a:schemeClr val="bg2">
                <a:alpha val="35001"/>
              </a:schemeClr>
            </a:solidFill>
            <a:round/>
            <a:headEnd/>
            <a:tailEnd/>
          </a:ln>
        </p:spPr>
        <p:txBody>
          <a:bodyPr wrap="none" anchor="ctr"/>
          <a:lstStyle/>
          <a:p>
            <a:pPr>
              <a:defRPr/>
            </a:pPr>
            <a:endParaRPr lang="fr-FR">
              <a:latin typeface="Times" pitchFamily="-110" charset="0"/>
              <a:ea typeface="+mn-ea"/>
            </a:endParaRPr>
          </a:p>
        </p:txBody>
      </p:sp>
      <p:sp>
        <p:nvSpPr>
          <p:cNvPr id="13317" name="Rectangle 2"/>
          <p:cNvSpPr>
            <a:spLocks noGrp="1" noChangeArrowheads="1"/>
          </p:cNvSpPr>
          <p:nvPr>
            <p:ph type="title"/>
          </p:nvPr>
        </p:nvSpPr>
        <p:spPr bwMode="auto">
          <a:xfrm>
            <a:off x="533400" y="1066800"/>
            <a:ext cx="8077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3318" name="Rectangle 3"/>
          <p:cNvSpPr>
            <a:spLocks noGrp="1" noChangeArrowheads="1"/>
          </p:cNvSpPr>
          <p:nvPr>
            <p:ph type="body" idx="1"/>
          </p:nvPr>
        </p:nvSpPr>
        <p:spPr bwMode="auto">
          <a:xfrm>
            <a:off x="533400" y="1752600"/>
            <a:ext cx="80772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p:txBody>
      </p:sp>
      <p:sp>
        <p:nvSpPr>
          <p:cNvPr id="58377" name="Text Box 9"/>
          <p:cNvSpPr txBox="1">
            <a:spLocks noChangeArrowheads="1"/>
          </p:cNvSpPr>
          <p:nvPr/>
        </p:nvSpPr>
        <p:spPr bwMode="auto">
          <a:xfrm>
            <a:off x="7956550" y="6453188"/>
            <a:ext cx="1081088" cy="304800"/>
          </a:xfrm>
          <a:prstGeom prst="rect">
            <a:avLst/>
          </a:prstGeom>
          <a:noFill/>
          <a:ln w="9525">
            <a:noFill/>
            <a:miter lim="800000"/>
            <a:headEnd/>
            <a:tailEnd/>
          </a:ln>
          <a:effectLst/>
        </p:spPr>
        <p:txBody>
          <a:bodyPr>
            <a:spAutoFit/>
          </a:bodyPr>
          <a:lstStyle/>
          <a:p>
            <a:pPr algn="r">
              <a:spcBef>
                <a:spcPct val="50000"/>
              </a:spcBef>
            </a:pPr>
            <a:fld id="{085CBEA8-AE0C-4ACD-9521-302F6B99DFA2}" type="slidenum">
              <a:rPr lang="fr-FR" sz="1400" i="1">
                <a:latin typeface="Georgia" charset="0"/>
              </a:rPr>
              <a:pPr algn="r">
                <a:spcBef>
                  <a:spcPct val="50000"/>
                </a:spcBef>
              </a:pPr>
              <a:t>‹#›</a:t>
            </a:fld>
            <a:endParaRPr lang="fr-FR" sz="1400" i="1">
              <a:latin typeface="Georgia"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0" fontAlgn="base" hangingPunct="0">
        <a:spcBef>
          <a:spcPct val="0"/>
        </a:spcBef>
        <a:spcAft>
          <a:spcPct val="0"/>
        </a:spcAft>
        <a:defRPr sz="2400">
          <a:solidFill>
            <a:schemeClr val="accent1"/>
          </a:solidFill>
          <a:latin typeface="+mj-lt"/>
          <a:ea typeface="+mj-ea"/>
          <a:cs typeface="+mj-cs"/>
        </a:defRPr>
      </a:lvl1pPr>
      <a:lvl2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2pPr>
      <a:lvl3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3pPr>
      <a:lvl4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4pPr>
      <a:lvl5pPr algn="l" rtl="0" eaLnBrk="0" fontAlgn="base" hangingPunct="0">
        <a:spcBef>
          <a:spcPct val="0"/>
        </a:spcBef>
        <a:spcAft>
          <a:spcPct val="0"/>
        </a:spcAft>
        <a:defRPr sz="2400">
          <a:solidFill>
            <a:schemeClr val="accent1"/>
          </a:solidFill>
          <a:latin typeface="Georgia" charset="0"/>
          <a:ea typeface="ＭＳ Ｐゴシック" charset="-128"/>
          <a:cs typeface="ＭＳ Ｐゴシック" charset="-128"/>
        </a:defRPr>
      </a:lvl5pPr>
      <a:lvl6pPr marL="457200" algn="l" rtl="0" fontAlgn="base">
        <a:spcBef>
          <a:spcPct val="0"/>
        </a:spcBef>
        <a:spcAft>
          <a:spcPct val="0"/>
        </a:spcAft>
        <a:defRPr sz="2400">
          <a:solidFill>
            <a:schemeClr val="accent1"/>
          </a:solidFill>
          <a:latin typeface="Georgia" charset="0"/>
          <a:ea typeface="ＭＳ Ｐゴシック" charset="-128"/>
          <a:cs typeface="ＭＳ Ｐゴシック" charset="-128"/>
        </a:defRPr>
      </a:lvl6pPr>
      <a:lvl7pPr marL="914400" algn="l" rtl="0" fontAlgn="base">
        <a:spcBef>
          <a:spcPct val="0"/>
        </a:spcBef>
        <a:spcAft>
          <a:spcPct val="0"/>
        </a:spcAft>
        <a:defRPr sz="2400">
          <a:solidFill>
            <a:schemeClr val="accent1"/>
          </a:solidFill>
          <a:latin typeface="Georgia" charset="0"/>
          <a:ea typeface="ＭＳ Ｐゴシック" charset="-128"/>
          <a:cs typeface="ＭＳ Ｐゴシック" charset="-128"/>
        </a:defRPr>
      </a:lvl7pPr>
      <a:lvl8pPr marL="1371600" algn="l" rtl="0" fontAlgn="base">
        <a:spcBef>
          <a:spcPct val="0"/>
        </a:spcBef>
        <a:spcAft>
          <a:spcPct val="0"/>
        </a:spcAft>
        <a:defRPr sz="2400">
          <a:solidFill>
            <a:schemeClr val="accent1"/>
          </a:solidFill>
          <a:latin typeface="Georgia" charset="0"/>
          <a:ea typeface="ＭＳ Ｐゴシック" charset="-128"/>
          <a:cs typeface="ＭＳ Ｐゴシック" charset="-128"/>
        </a:defRPr>
      </a:lvl8pPr>
      <a:lvl9pPr marL="1828800" algn="l" rtl="0" fontAlgn="base">
        <a:spcBef>
          <a:spcPct val="0"/>
        </a:spcBef>
        <a:spcAft>
          <a:spcPct val="0"/>
        </a:spcAft>
        <a:defRPr sz="2400">
          <a:solidFill>
            <a:schemeClr val="accent1"/>
          </a:solidFill>
          <a:latin typeface="Georgia" charset="0"/>
          <a:ea typeface="ＭＳ Ｐゴシック" charset="-128"/>
          <a:cs typeface="ＭＳ Ｐゴシック" charset="-128"/>
        </a:defRPr>
      </a:lvl9pPr>
    </p:titleStyle>
    <p:bodyStyle>
      <a:lvl1pPr marL="176213" indent="-176213" algn="l" rtl="0" eaLnBrk="0" fontAlgn="base" hangingPunct="0">
        <a:spcBef>
          <a:spcPct val="20000"/>
        </a:spcBef>
        <a:spcAft>
          <a:spcPct val="0"/>
        </a:spcAft>
        <a:buClr>
          <a:schemeClr val="accent1"/>
        </a:buClr>
        <a:buFont typeface="Times" charset="0"/>
        <a:buChar char="•"/>
        <a:defRPr sz="2000">
          <a:solidFill>
            <a:schemeClr val="tx1"/>
          </a:solidFill>
          <a:latin typeface="+mn-lt"/>
          <a:ea typeface="+mn-ea"/>
          <a:cs typeface="+mn-cs"/>
        </a:defRPr>
      </a:lvl1pPr>
      <a:lvl2pPr marL="538163" indent="-182563" algn="l" rtl="0" eaLnBrk="0" fontAlgn="base" hangingPunct="0">
        <a:spcBef>
          <a:spcPct val="20000"/>
        </a:spcBef>
        <a:spcAft>
          <a:spcPct val="0"/>
        </a:spcAft>
        <a:buClr>
          <a:schemeClr val="accent1"/>
        </a:buClr>
        <a:buFont typeface="Times" charset="0"/>
        <a:buChar char="•"/>
        <a:defRPr>
          <a:solidFill>
            <a:schemeClr val="tx1"/>
          </a:solidFill>
          <a:latin typeface="+mn-lt"/>
          <a:ea typeface="+mn-ea"/>
        </a:defRPr>
      </a:lvl2pPr>
      <a:lvl3pPr marL="900113" indent="-182563" algn="l" rtl="0" eaLnBrk="0" fontAlgn="base" hangingPunct="0">
        <a:spcBef>
          <a:spcPct val="20000"/>
        </a:spcBef>
        <a:spcAft>
          <a:spcPct val="0"/>
        </a:spcAft>
        <a:buClr>
          <a:schemeClr val="accent1"/>
        </a:buClr>
        <a:buFont typeface="Times" charset="0"/>
        <a:buChar char="•"/>
        <a:defRPr sz="1600">
          <a:solidFill>
            <a:schemeClr val="tx1"/>
          </a:solidFill>
          <a:latin typeface="+mn-lt"/>
          <a:ea typeface="+mn-ea"/>
        </a:defRPr>
      </a:lvl3pPr>
      <a:lvl4pPr marL="1254125" indent="-174625" algn="l" rtl="0" eaLnBrk="0" fontAlgn="base" hangingPunct="0">
        <a:spcBef>
          <a:spcPct val="20000"/>
        </a:spcBef>
        <a:spcAft>
          <a:spcPct val="0"/>
        </a:spcAft>
        <a:buClr>
          <a:schemeClr val="accent1"/>
        </a:buClr>
        <a:buSzPct val="85000"/>
        <a:buChar char="•"/>
        <a:defRPr sz="1400" i="1">
          <a:solidFill>
            <a:schemeClr val="tx1"/>
          </a:solidFill>
          <a:latin typeface="+mn-lt"/>
          <a:ea typeface="+mn-ea"/>
        </a:defRPr>
      </a:lvl4pPr>
      <a:lvl5pPr marL="2224088" indent="-284163" algn="l" rtl="0" eaLnBrk="0" fontAlgn="base" hangingPunct="0">
        <a:spcBef>
          <a:spcPct val="20000"/>
        </a:spcBef>
        <a:spcAft>
          <a:spcPct val="0"/>
        </a:spcAft>
        <a:buFont typeface="Times" charset="0"/>
        <a:defRPr sz="1200">
          <a:solidFill>
            <a:schemeClr val="tx1"/>
          </a:solidFill>
          <a:latin typeface="+mn-lt"/>
          <a:ea typeface="+mn-ea"/>
        </a:defRPr>
      </a:lvl5pPr>
      <a:lvl6pPr marL="2681288" indent="-284163" algn="l" rtl="0" fontAlgn="base">
        <a:spcBef>
          <a:spcPct val="20000"/>
        </a:spcBef>
        <a:spcAft>
          <a:spcPct val="0"/>
        </a:spcAft>
        <a:buFont typeface="Times" charset="0"/>
        <a:defRPr sz="1200">
          <a:solidFill>
            <a:schemeClr val="tx1"/>
          </a:solidFill>
          <a:latin typeface="+mn-lt"/>
          <a:ea typeface="+mn-ea"/>
        </a:defRPr>
      </a:lvl6pPr>
      <a:lvl7pPr marL="3138488" indent="-284163" algn="l" rtl="0" fontAlgn="base">
        <a:spcBef>
          <a:spcPct val="20000"/>
        </a:spcBef>
        <a:spcAft>
          <a:spcPct val="0"/>
        </a:spcAft>
        <a:buFont typeface="Times" charset="0"/>
        <a:defRPr sz="1200">
          <a:solidFill>
            <a:schemeClr val="tx1"/>
          </a:solidFill>
          <a:latin typeface="+mn-lt"/>
          <a:ea typeface="+mn-ea"/>
        </a:defRPr>
      </a:lvl7pPr>
      <a:lvl8pPr marL="3595688" indent="-284163" algn="l" rtl="0" fontAlgn="base">
        <a:spcBef>
          <a:spcPct val="20000"/>
        </a:spcBef>
        <a:spcAft>
          <a:spcPct val="0"/>
        </a:spcAft>
        <a:buFont typeface="Times" charset="0"/>
        <a:defRPr sz="1200">
          <a:solidFill>
            <a:schemeClr val="tx1"/>
          </a:solidFill>
          <a:latin typeface="+mn-lt"/>
          <a:ea typeface="+mn-ea"/>
        </a:defRPr>
      </a:lvl8pPr>
      <a:lvl9pPr marL="4052888" indent="-284163" algn="l" rtl="0" fontAlgn="base">
        <a:spcBef>
          <a:spcPct val="20000"/>
        </a:spcBef>
        <a:spcAft>
          <a:spcPct val="0"/>
        </a:spcAft>
        <a:buFont typeface="Times" charset="0"/>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pPr eaLnBrk="1" hangingPunct="1"/>
            <a:r>
              <a:rPr lang="en-GB" dirty="0" smtClean="0">
                <a:solidFill>
                  <a:schemeClr val="tx1"/>
                </a:solidFill>
              </a:rPr>
              <a:t>Research support to the </a:t>
            </a:r>
            <a:r>
              <a:rPr lang="en-GB" dirty="0" err="1" smtClean="0">
                <a:solidFill>
                  <a:schemeClr val="tx1"/>
                </a:solidFill>
              </a:rPr>
              <a:t>Fagerberg</a:t>
            </a:r>
            <a:r>
              <a:rPr lang="en-GB" dirty="0" smtClean="0">
                <a:solidFill>
                  <a:schemeClr val="tx1"/>
                </a:solidFill>
              </a:rPr>
              <a:t> Committee</a:t>
            </a:r>
            <a:br>
              <a:rPr lang="en-GB" dirty="0" smtClean="0">
                <a:solidFill>
                  <a:schemeClr val="tx1"/>
                </a:solidFill>
              </a:rPr>
            </a:br>
            <a:r>
              <a:rPr lang="en-GB" dirty="0" smtClean="0">
                <a:solidFill>
                  <a:schemeClr val="tx1"/>
                </a:solidFill>
              </a:rPr>
              <a:t/>
            </a:r>
            <a:br>
              <a:rPr lang="en-GB" dirty="0" smtClean="0">
                <a:solidFill>
                  <a:schemeClr val="tx1"/>
                </a:solidFill>
              </a:rPr>
            </a:br>
            <a:r>
              <a:rPr lang="en-GB" sz="2000" dirty="0" smtClean="0">
                <a:solidFill>
                  <a:schemeClr val="tx1"/>
                </a:solidFill>
              </a:rPr>
              <a:t>International comparison of goal-oriented public governance in research policy</a:t>
            </a:r>
            <a:br>
              <a:rPr lang="en-GB" sz="2000" dirty="0" smtClean="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Erik Arnold</a:t>
            </a:r>
            <a:br>
              <a:rPr lang="en-GB" sz="2000" dirty="0" smtClean="0">
                <a:solidFill>
                  <a:schemeClr val="tx1"/>
                </a:solidFill>
              </a:rPr>
            </a:br>
            <a:r>
              <a:rPr lang="en-GB" sz="2000" dirty="0" smtClean="0">
                <a:solidFill>
                  <a:schemeClr val="tx1"/>
                </a:solidFill>
              </a:rPr>
              <a:t>13 December 2010</a:t>
            </a:r>
            <a:br>
              <a:rPr lang="en-GB" sz="2000" dirty="0" smtClean="0">
                <a:solidFill>
                  <a:schemeClr val="tx1"/>
                </a:solidFill>
              </a:rPr>
            </a:br>
            <a:r>
              <a:rPr lang="en-GB" sz="2000" dirty="0" smtClean="0">
                <a:solidFill>
                  <a:schemeClr val="tx1"/>
                </a:solidFill>
              </a:rPr>
              <a:t> </a:t>
            </a:r>
            <a:endParaRPr lang="fr-FR" i="1" dirty="0" smtClean="0">
              <a:solidFill>
                <a:schemeClr val="tx1"/>
              </a:solidFill>
            </a:endParaRPr>
          </a:p>
        </p:txBody>
      </p:sp>
      <p:sp>
        <p:nvSpPr>
          <p:cNvPr id="27651" name="Rectangle 3"/>
          <p:cNvSpPr>
            <a:spLocks noGrp="1" noChangeArrowheads="1"/>
          </p:cNvSpPr>
          <p:nvPr>
            <p:ph type="subTitle" idx="1"/>
          </p:nvPr>
        </p:nvSpPr>
        <p:spPr/>
        <p:txBody>
          <a:bodyPr/>
          <a:lstStyle/>
          <a:p>
            <a:pPr eaLnBrk="1" hangingPunct="1"/>
            <a:endParaRPr lang="fr-FR" sz="1600" i="1" smtClean="0">
              <a:solidFill>
                <a:schemeClr val="accent1"/>
              </a:solidFill>
            </a:endParaRPr>
          </a:p>
          <a:p>
            <a:pPr eaLnBrk="1" hangingPunct="1"/>
            <a:endParaRPr lang="fr-FR" sz="1600" i="1" smtClean="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Research efficiency – universities and research funders</a:t>
            </a:r>
            <a:endParaRPr lang="en-GB" smtClean="0"/>
          </a:p>
        </p:txBody>
      </p:sp>
      <p:sp>
        <p:nvSpPr>
          <p:cNvPr id="37891" name="Content Placeholder 2"/>
          <p:cNvSpPr>
            <a:spLocks noGrp="1"/>
          </p:cNvSpPr>
          <p:nvPr>
            <p:ph idx="1"/>
          </p:nvPr>
        </p:nvSpPr>
        <p:spPr>
          <a:xfrm>
            <a:off x="539750" y="1600200"/>
            <a:ext cx="8077200" cy="4267200"/>
          </a:xfrm>
        </p:spPr>
        <p:txBody>
          <a:bodyPr/>
          <a:lstStyle/>
          <a:p>
            <a:endParaRPr lang="en-GB" smtClean="0"/>
          </a:p>
          <a:p>
            <a:r>
              <a:rPr lang="en-GB" smtClean="0"/>
              <a:t>We can find no systematic evidence that universities are becoming more administration-intensive</a:t>
            </a:r>
          </a:p>
          <a:p>
            <a:endParaRPr lang="en-GB" smtClean="0"/>
          </a:p>
          <a:p>
            <a:r>
              <a:rPr lang="en-GB" smtClean="0"/>
              <a:t>This issue would require original research to explore further</a:t>
            </a:r>
          </a:p>
          <a:p>
            <a:endParaRPr lang="en-GB" smtClean="0"/>
          </a:p>
          <a:p>
            <a:r>
              <a:rPr lang="en-GB" smtClean="0"/>
              <a:t>Research funders’ administrative costs appear to be flat or slightly declining, based on the numbers we have been able to collect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smtClean="0"/>
              <a:t>Research efficiency – manpower</a:t>
            </a:r>
          </a:p>
        </p:txBody>
      </p:sp>
      <p:pic>
        <p:nvPicPr>
          <p:cNvPr id="38915" name="Content Placeholder 3"/>
          <p:cNvPicPr>
            <a:picLocks noGrp="1"/>
          </p:cNvPicPr>
          <p:nvPr>
            <p:ph idx="1"/>
          </p:nvPr>
        </p:nvPicPr>
        <p:blipFill>
          <a:blip r:embed="rId2"/>
          <a:srcRect t="-19200" b="-19200"/>
          <a:stretch>
            <a:fillRect/>
          </a:stretch>
        </p:blipFill>
        <p:spPr>
          <a:xfrm>
            <a:off x="304800" y="1295400"/>
            <a:ext cx="8604250" cy="4745038"/>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GB" smtClean="0"/>
              <a:t>A range of funding instruments for doctoral training, increasingly dominated by graduate schools</a:t>
            </a:r>
          </a:p>
        </p:txBody>
      </p:sp>
      <p:graphicFrame>
        <p:nvGraphicFramePr>
          <p:cNvPr id="4" name="Content Placeholder 3"/>
          <p:cNvGraphicFramePr>
            <a:graphicFrameLocks noGrp="1"/>
          </p:cNvGraphicFramePr>
          <p:nvPr>
            <p:ph idx="1"/>
          </p:nvPr>
        </p:nvGraphicFramePr>
        <p:xfrm>
          <a:off x="533400" y="2590800"/>
          <a:ext cx="8077200" cy="2484120"/>
        </p:xfrm>
        <a:graphic>
          <a:graphicData uri="http://schemas.openxmlformats.org/drawingml/2006/table">
            <a:tbl>
              <a:tblPr/>
              <a:tblGrid>
                <a:gridCol w="3422650"/>
                <a:gridCol w="609600"/>
                <a:gridCol w="685800"/>
                <a:gridCol w="762000"/>
                <a:gridCol w="685800"/>
                <a:gridCol w="685800"/>
                <a:gridCol w="685800"/>
                <a:gridCol w="539750"/>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Funding Mode</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CA</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DK</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FI</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NL</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NZ</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SE</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UK</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As part of a project grant from an external funder, eg Research Council</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Funded from the university block grant</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Stipends competitively allocated by external funders to university departments </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Personal stipend</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Dual PhD training</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nb-NO"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X</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Admission criteria for doctoral training</a:t>
            </a:r>
          </a:p>
        </p:txBody>
      </p:sp>
      <p:sp>
        <p:nvSpPr>
          <p:cNvPr id="40963" name="Content Placeholder 2"/>
          <p:cNvSpPr>
            <a:spLocks noGrp="1"/>
          </p:cNvSpPr>
          <p:nvPr>
            <p:ph idx="1"/>
          </p:nvPr>
        </p:nvSpPr>
        <p:spPr/>
        <p:txBody>
          <a:bodyPr/>
          <a:lstStyle/>
          <a:p>
            <a:r>
              <a:rPr lang="en-GB" smtClean="0"/>
              <a:t>Criteria:</a:t>
            </a:r>
          </a:p>
          <a:p>
            <a:pPr lvl="1"/>
            <a:r>
              <a:rPr lang="en-GB" smtClean="0"/>
              <a:t>Block grant to institutions – various combinations of capacity &amp; quality measures (typically based on the same method used to allocate block research grants – e.g. NZ bases doctoral allocation on same quality measure (PBRF) as block research grants)</a:t>
            </a:r>
          </a:p>
          <a:p>
            <a:pPr lvl="1"/>
            <a:r>
              <a:rPr lang="en-GB" smtClean="0"/>
              <a:t>Competitive doctoral programmes</a:t>
            </a:r>
          </a:p>
          <a:p>
            <a:pPr lvl="2"/>
            <a:r>
              <a:rPr lang="en-GB" smtClean="0"/>
              <a:t>UK: based on competitive grant income from each research council</a:t>
            </a:r>
          </a:p>
          <a:p>
            <a:pPr lvl="2"/>
            <a:r>
              <a:rPr lang="en-GB" smtClean="0"/>
              <a:t>Finland: open competition – review and selection by funding agency</a:t>
            </a:r>
          </a:p>
          <a:p>
            <a:pPr lvl="1"/>
            <a:r>
              <a:rPr lang="en-GB" smtClean="0"/>
              <a:t>Doctoral applicant quality – undergraduate relevance and performance, academic/ employer references, interview – fairly standard approach across all countries</a:t>
            </a:r>
          </a:p>
          <a:p>
            <a:pPr lvl="2"/>
            <a:endParaRPr lang="en-GB"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title"/>
          </p:nvPr>
        </p:nvSpPr>
        <p:spPr/>
        <p:txBody>
          <a:bodyPr/>
          <a:lstStyle/>
          <a:p>
            <a:r>
              <a:rPr lang="en-US" smtClean="0"/>
              <a:t>Research funding overview</a:t>
            </a:r>
          </a:p>
        </p:txBody>
      </p:sp>
      <p:sp>
        <p:nvSpPr>
          <p:cNvPr id="14" name="Rectangle 13"/>
          <p:cNvSpPr/>
          <p:nvPr/>
        </p:nvSpPr>
        <p:spPr bwMode="auto">
          <a:xfrm>
            <a:off x="1981200" y="1676400"/>
            <a:ext cx="6248400" cy="457200"/>
          </a:xfrm>
          <a:prstGeom prst="rect">
            <a:avLst/>
          </a:prstGeom>
          <a:solidFill>
            <a:schemeClr val="accent5"/>
          </a:solidFill>
          <a:ln w="9525" cap="flat" cmpd="sng" algn="ctr">
            <a:solidFill>
              <a:schemeClr val="bg1"/>
            </a:solidFill>
            <a:prstDash val="solid"/>
            <a:round/>
            <a:headEnd type="none" w="med" len="med"/>
            <a:tailEnd type="none" w="med" len="med"/>
          </a:ln>
          <a:effectLst/>
        </p:spPr>
        <p:txBody>
          <a:bodyPr/>
          <a:lstStyle/>
          <a:p>
            <a:pPr algn="ctr">
              <a:defRPr/>
            </a:pPr>
            <a:r>
              <a:rPr lang="en-US" sz="1600" dirty="0"/>
              <a:t>Quality and Impact of (publicly funded) Research</a:t>
            </a:r>
          </a:p>
        </p:txBody>
      </p:sp>
      <p:sp>
        <p:nvSpPr>
          <p:cNvPr id="41988" name="Rectangle 70"/>
          <p:cNvSpPr>
            <a:spLocks noChangeArrowheads="1"/>
          </p:cNvSpPr>
          <p:nvPr/>
        </p:nvSpPr>
        <p:spPr bwMode="auto">
          <a:xfrm>
            <a:off x="152400" y="2438400"/>
            <a:ext cx="1371600" cy="457200"/>
          </a:xfrm>
          <a:prstGeom prst="rect">
            <a:avLst/>
          </a:prstGeom>
          <a:solidFill>
            <a:schemeClr val="bg1"/>
          </a:solidFill>
          <a:ln w="31750">
            <a:noFill/>
            <a:round/>
            <a:headEnd/>
            <a:tailEnd/>
          </a:ln>
        </p:spPr>
        <p:txBody>
          <a:bodyPr/>
          <a:lstStyle/>
          <a:p>
            <a:r>
              <a:rPr lang="en-US" sz="1400" b="1"/>
              <a:t>Funding source:</a:t>
            </a:r>
          </a:p>
        </p:txBody>
      </p:sp>
      <p:sp>
        <p:nvSpPr>
          <p:cNvPr id="41989" name="Rectangle 71"/>
          <p:cNvSpPr>
            <a:spLocks noChangeArrowheads="1"/>
          </p:cNvSpPr>
          <p:nvPr/>
        </p:nvSpPr>
        <p:spPr bwMode="auto">
          <a:xfrm>
            <a:off x="152400" y="3429000"/>
            <a:ext cx="1524000" cy="609600"/>
          </a:xfrm>
          <a:prstGeom prst="rect">
            <a:avLst/>
          </a:prstGeom>
          <a:solidFill>
            <a:schemeClr val="bg1"/>
          </a:solidFill>
          <a:ln w="31750">
            <a:noFill/>
            <a:round/>
            <a:headEnd/>
            <a:tailEnd/>
          </a:ln>
        </p:spPr>
        <p:txBody>
          <a:bodyPr/>
          <a:lstStyle/>
          <a:p>
            <a:r>
              <a:rPr lang="en-US" sz="1400" b="1"/>
              <a:t>Over-arching allocation method:</a:t>
            </a:r>
          </a:p>
        </p:txBody>
      </p:sp>
      <p:sp>
        <p:nvSpPr>
          <p:cNvPr id="41990" name="Rectangle 72"/>
          <p:cNvSpPr>
            <a:spLocks noChangeArrowheads="1"/>
          </p:cNvSpPr>
          <p:nvPr/>
        </p:nvSpPr>
        <p:spPr bwMode="auto">
          <a:xfrm>
            <a:off x="152400" y="4572000"/>
            <a:ext cx="1219200" cy="609600"/>
          </a:xfrm>
          <a:prstGeom prst="rect">
            <a:avLst/>
          </a:prstGeom>
          <a:solidFill>
            <a:schemeClr val="bg1"/>
          </a:solidFill>
          <a:ln w="31750">
            <a:noFill/>
            <a:round/>
            <a:headEnd/>
            <a:tailEnd/>
          </a:ln>
        </p:spPr>
        <p:txBody>
          <a:bodyPr/>
          <a:lstStyle/>
          <a:p>
            <a:r>
              <a:rPr lang="en-US" sz="1400" b="1"/>
              <a:t>Criteria:</a:t>
            </a:r>
          </a:p>
        </p:txBody>
      </p:sp>
      <p:sp>
        <p:nvSpPr>
          <p:cNvPr id="41991" name="Rectangle 85"/>
          <p:cNvSpPr>
            <a:spLocks noChangeArrowheads="1"/>
          </p:cNvSpPr>
          <p:nvPr/>
        </p:nvSpPr>
        <p:spPr bwMode="auto">
          <a:xfrm>
            <a:off x="152400" y="5410200"/>
            <a:ext cx="1219200" cy="609600"/>
          </a:xfrm>
          <a:prstGeom prst="rect">
            <a:avLst/>
          </a:prstGeom>
          <a:solidFill>
            <a:schemeClr val="bg1"/>
          </a:solidFill>
          <a:ln w="31750">
            <a:noFill/>
            <a:round/>
            <a:headEnd/>
            <a:tailEnd/>
          </a:ln>
        </p:spPr>
        <p:txBody>
          <a:bodyPr/>
          <a:lstStyle/>
          <a:p>
            <a:r>
              <a:rPr lang="en-US" sz="1400" b="1"/>
              <a:t>Assessment method:</a:t>
            </a:r>
          </a:p>
        </p:txBody>
      </p:sp>
      <p:sp>
        <p:nvSpPr>
          <p:cNvPr id="41992" name="Rectangle 123"/>
          <p:cNvSpPr>
            <a:spLocks noChangeArrowheads="1"/>
          </p:cNvSpPr>
          <p:nvPr/>
        </p:nvSpPr>
        <p:spPr bwMode="auto">
          <a:xfrm>
            <a:off x="152400" y="1676400"/>
            <a:ext cx="1371600" cy="457200"/>
          </a:xfrm>
          <a:prstGeom prst="rect">
            <a:avLst/>
          </a:prstGeom>
          <a:solidFill>
            <a:schemeClr val="bg1"/>
          </a:solidFill>
          <a:ln w="31750">
            <a:noFill/>
            <a:round/>
            <a:headEnd/>
            <a:tailEnd/>
          </a:ln>
        </p:spPr>
        <p:txBody>
          <a:bodyPr/>
          <a:lstStyle/>
          <a:p>
            <a:r>
              <a:rPr lang="en-US" sz="1400" b="1"/>
              <a:t>Objective:</a:t>
            </a:r>
          </a:p>
        </p:txBody>
      </p:sp>
      <p:cxnSp>
        <p:nvCxnSpPr>
          <p:cNvPr id="41993" name="Straight Connector 143"/>
          <p:cNvCxnSpPr>
            <a:cxnSpLocks noChangeShapeType="1"/>
            <a:stCxn id="42014" idx="2"/>
            <a:endCxn id="42016" idx="0"/>
          </p:cNvCxnSpPr>
          <p:nvPr/>
        </p:nvCxnSpPr>
        <p:spPr bwMode="auto">
          <a:xfrm rot="5400000">
            <a:off x="6629401" y="5372100"/>
            <a:ext cx="228600" cy="3175"/>
          </a:xfrm>
          <a:prstGeom prst="line">
            <a:avLst/>
          </a:prstGeom>
          <a:noFill/>
          <a:ln w="9525">
            <a:solidFill>
              <a:schemeClr val="tx1"/>
            </a:solidFill>
            <a:round/>
            <a:headEnd/>
            <a:tailEnd/>
          </a:ln>
        </p:spPr>
      </p:cxnSp>
      <p:grpSp>
        <p:nvGrpSpPr>
          <p:cNvPr id="41994" name="Group 159"/>
          <p:cNvGrpSpPr>
            <a:grpSpLocks/>
          </p:cNvGrpSpPr>
          <p:nvPr/>
        </p:nvGrpSpPr>
        <p:grpSpPr bwMode="auto">
          <a:xfrm>
            <a:off x="7315200" y="4191000"/>
            <a:ext cx="1676400" cy="2058988"/>
            <a:chOff x="7505700" y="4190206"/>
            <a:chExt cx="1676400" cy="2058194"/>
          </a:xfrm>
        </p:grpSpPr>
        <p:sp>
          <p:nvSpPr>
            <p:cNvPr id="42017" name="Rectangle 138"/>
            <p:cNvSpPr>
              <a:spLocks noChangeArrowheads="1"/>
            </p:cNvSpPr>
            <p:nvPr/>
          </p:nvSpPr>
          <p:spPr bwMode="auto">
            <a:xfrm>
              <a:off x="7886700" y="4418806"/>
              <a:ext cx="1295400" cy="762000"/>
            </a:xfrm>
            <a:prstGeom prst="rect">
              <a:avLst/>
            </a:prstGeom>
            <a:solidFill>
              <a:schemeClr val="bg1"/>
            </a:solidFill>
            <a:ln w="15875">
              <a:solidFill>
                <a:srgbClr val="FF0000"/>
              </a:solidFill>
              <a:round/>
              <a:headEnd/>
              <a:tailEnd/>
            </a:ln>
          </p:spPr>
          <p:txBody>
            <a:bodyPr/>
            <a:lstStyle/>
            <a:p>
              <a:pPr algn="ctr"/>
              <a:r>
                <a:rPr lang="en-US" sz="1600" b="1"/>
                <a:t>Impact</a:t>
              </a:r>
              <a:r>
                <a:rPr lang="en-US" sz="1600"/>
                <a:t> </a:t>
              </a:r>
            </a:p>
            <a:p>
              <a:pPr algn="ctr">
                <a:lnSpc>
                  <a:spcPts val="1125"/>
                </a:lnSpc>
              </a:pPr>
              <a:r>
                <a:rPr lang="en-US" sz="1100"/>
                <a:t>e.g. potential impact of proposed research projects </a:t>
              </a:r>
            </a:p>
          </p:txBody>
        </p:sp>
        <p:sp>
          <p:nvSpPr>
            <p:cNvPr id="42018" name="Rectangle 139"/>
            <p:cNvSpPr>
              <a:spLocks noChangeArrowheads="1"/>
            </p:cNvSpPr>
            <p:nvPr/>
          </p:nvSpPr>
          <p:spPr bwMode="auto">
            <a:xfrm>
              <a:off x="7924800" y="5486400"/>
              <a:ext cx="1219200" cy="762000"/>
            </a:xfrm>
            <a:prstGeom prst="rect">
              <a:avLst/>
            </a:prstGeom>
            <a:solidFill>
              <a:schemeClr val="bg1"/>
            </a:solidFill>
            <a:ln w="15875">
              <a:solidFill>
                <a:srgbClr val="FF0000"/>
              </a:solidFill>
              <a:round/>
              <a:headEnd/>
              <a:tailEnd/>
            </a:ln>
          </p:spPr>
          <p:txBody>
            <a:bodyPr/>
            <a:lstStyle/>
            <a:p>
              <a:pPr algn="ctr"/>
              <a:r>
                <a:rPr lang="en-US" sz="1400" b="1"/>
                <a:t>Qualitative indicators –</a:t>
              </a:r>
            </a:p>
            <a:p>
              <a:pPr algn="ctr"/>
              <a:r>
                <a:rPr lang="en-US" sz="1200"/>
                <a:t>Peer review </a:t>
              </a:r>
            </a:p>
            <a:p>
              <a:pPr algn="ctr"/>
              <a:endParaRPr lang="en-US" sz="1200"/>
            </a:p>
          </p:txBody>
        </p:sp>
        <p:cxnSp>
          <p:nvCxnSpPr>
            <p:cNvPr id="42019" name="Straight Connector 151"/>
            <p:cNvCxnSpPr>
              <a:cxnSpLocks noChangeShapeType="1"/>
              <a:stCxn id="42017" idx="2"/>
            </p:cNvCxnSpPr>
            <p:nvPr/>
          </p:nvCxnSpPr>
          <p:spPr bwMode="auto">
            <a:xfrm rot="5400000">
              <a:off x="8381206" y="5333206"/>
              <a:ext cx="305594" cy="794"/>
            </a:xfrm>
            <a:prstGeom prst="line">
              <a:avLst/>
            </a:prstGeom>
            <a:noFill/>
            <a:ln w="9525">
              <a:solidFill>
                <a:schemeClr val="tx1"/>
              </a:solidFill>
              <a:round/>
              <a:headEnd/>
              <a:tailEnd/>
            </a:ln>
          </p:spPr>
        </p:cxnSp>
        <p:cxnSp>
          <p:nvCxnSpPr>
            <p:cNvPr id="42020" name="Straight Connector 157"/>
            <p:cNvCxnSpPr>
              <a:cxnSpLocks noChangeShapeType="1"/>
              <a:endCxn id="42017" idx="0"/>
            </p:cNvCxnSpPr>
            <p:nvPr/>
          </p:nvCxnSpPr>
          <p:spPr bwMode="auto">
            <a:xfrm>
              <a:off x="7505700" y="4190206"/>
              <a:ext cx="1028700" cy="228600"/>
            </a:xfrm>
            <a:prstGeom prst="line">
              <a:avLst/>
            </a:prstGeom>
            <a:noFill/>
            <a:ln w="9525">
              <a:solidFill>
                <a:schemeClr val="tx1"/>
              </a:solidFill>
              <a:round/>
              <a:headEnd/>
              <a:tailEnd/>
            </a:ln>
          </p:spPr>
        </p:cxnSp>
      </p:grpSp>
      <p:grpSp>
        <p:nvGrpSpPr>
          <p:cNvPr id="41995" name="Group 165"/>
          <p:cNvGrpSpPr>
            <a:grpSpLocks/>
          </p:cNvGrpSpPr>
          <p:nvPr/>
        </p:nvGrpSpPr>
        <p:grpSpPr bwMode="auto">
          <a:xfrm>
            <a:off x="1524000" y="2286000"/>
            <a:ext cx="6705600" cy="3962400"/>
            <a:chOff x="1524000" y="2286000"/>
            <a:chExt cx="6705600" cy="3962400"/>
          </a:xfrm>
        </p:grpSpPr>
        <p:grpSp>
          <p:nvGrpSpPr>
            <p:cNvPr id="41996" name="Group 160"/>
            <p:cNvGrpSpPr>
              <a:grpSpLocks/>
            </p:cNvGrpSpPr>
            <p:nvPr/>
          </p:nvGrpSpPr>
          <p:grpSpPr bwMode="auto">
            <a:xfrm>
              <a:off x="1524000" y="2286000"/>
              <a:ext cx="6705600" cy="3962400"/>
              <a:chOff x="1524000" y="2286000"/>
              <a:chExt cx="6705600" cy="3962400"/>
            </a:xfrm>
          </p:grpSpPr>
          <p:grpSp>
            <p:nvGrpSpPr>
              <p:cNvPr id="41998" name="Group 124"/>
              <p:cNvGrpSpPr>
                <a:grpSpLocks/>
              </p:cNvGrpSpPr>
              <p:nvPr/>
            </p:nvGrpSpPr>
            <p:grpSpPr bwMode="auto">
              <a:xfrm>
                <a:off x="1524000" y="2286000"/>
                <a:ext cx="6705600" cy="3962400"/>
                <a:chOff x="1524000" y="2286000"/>
                <a:chExt cx="6705600" cy="3962400"/>
              </a:xfrm>
            </p:grpSpPr>
            <p:sp>
              <p:nvSpPr>
                <p:cNvPr id="42000" name="Rectangle 6"/>
                <p:cNvSpPr>
                  <a:spLocks noChangeArrowheads="1"/>
                </p:cNvSpPr>
                <p:nvPr/>
              </p:nvSpPr>
              <p:spPr bwMode="auto">
                <a:xfrm>
                  <a:off x="1524000" y="4419600"/>
                  <a:ext cx="1371600" cy="762000"/>
                </a:xfrm>
                <a:prstGeom prst="rect">
                  <a:avLst/>
                </a:prstGeom>
                <a:solidFill>
                  <a:schemeClr val="bg1"/>
                </a:solidFill>
                <a:ln w="15875">
                  <a:solidFill>
                    <a:srgbClr val="FF0000"/>
                  </a:solidFill>
                  <a:round/>
                  <a:headEnd/>
                  <a:tailEnd/>
                </a:ln>
              </p:spPr>
              <p:txBody>
                <a:bodyPr/>
                <a:lstStyle/>
                <a:p>
                  <a:pPr algn="ctr"/>
                  <a:r>
                    <a:rPr lang="en-US" sz="1600" b="1"/>
                    <a:t>Capacity/ volume</a:t>
                  </a:r>
                </a:p>
              </p:txBody>
            </p:sp>
            <p:sp>
              <p:nvSpPr>
                <p:cNvPr id="42001" name="Rectangle 7"/>
                <p:cNvSpPr>
                  <a:spLocks noChangeArrowheads="1"/>
                </p:cNvSpPr>
                <p:nvPr/>
              </p:nvSpPr>
              <p:spPr bwMode="auto">
                <a:xfrm>
                  <a:off x="3581400" y="4419600"/>
                  <a:ext cx="1295400" cy="762000"/>
                </a:xfrm>
                <a:prstGeom prst="rect">
                  <a:avLst/>
                </a:prstGeom>
                <a:solidFill>
                  <a:schemeClr val="bg1"/>
                </a:solidFill>
                <a:ln w="15875">
                  <a:solidFill>
                    <a:srgbClr val="FF0000"/>
                  </a:solidFill>
                  <a:round/>
                  <a:headEnd/>
                  <a:tailEnd/>
                </a:ln>
              </p:spPr>
              <p:txBody>
                <a:bodyPr/>
                <a:lstStyle/>
                <a:p>
                  <a:pPr algn="ctr"/>
                  <a:r>
                    <a:rPr lang="en-US" sz="1600" b="1"/>
                    <a:t>Quality</a:t>
                  </a:r>
                  <a:r>
                    <a:rPr lang="en-US" sz="1600"/>
                    <a:t> </a:t>
                  </a:r>
                </a:p>
                <a:p>
                  <a:pPr algn="ctr">
                    <a:lnSpc>
                      <a:spcPts val="1225"/>
                    </a:lnSpc>
                  </a:pPr>
                  <a:r>
                    <a:rPr lang="en-US" sz="1100"/>
                    <a:t>e.g. quality of past research </a:t>
                  </a:r>
                </a:p>
              </p:txBody>
            </p:sp>
            <p:sp>
              <p:nvSpPr>
                <p:cNvPr id="42002" name="Rectangle 9"/>
                <p:cNvSpPr>
                  <a:spLocks noChangeArrowheads="1"/>
                </p:cNvSpPr>
                <p:nvPr/>
              </p:nvSpPr>
              <p:spPr bwMode="auto">
                <a:xfrm>
                  <a:off x="3048000" y="5410200"/>
                  <a:ext cx="1371600" cy="838200"/>
                </a:xfrm>
                <a:prstGeom prst="rect">
                  <a:avLst/>
                </a:prstGeom>
                <a:solidFill>
                  <a:schemeClr val="bg1"/>
                </a:solidFill>
                <a:ln w="15875">
                  <a:solidFill>
                    <a:srgbClr val="FF0000"/>
                  </a:solidFill>
                  <a:round/>
                  <a:headEnd/>
                  <a:tailEnd/>
                </a:ln>
              </p:spPr>
              <p:txBody>
                <a:bodyPr/>
                <a:lstStyle/>
                <a:p>
                  <a:pPr algn="ctr"/>
                  <a:r>
                    <a:rPr lang="en-US" sz="1400" b="1"/>
                    <a:t>Objective indicators </a:t>
                  </a:r>
                </a:p>
                <a:p>
                  <a:pPr algn="ctr"/>
                  <a:r>
                    <a:rPr lang="en-US" sz="1100"/>
                    <a:t>e.g. no. of outputs  bibliometrics</a:t>
                  </a:r>
                </a:p>
              </p:txBody>
            </p:sp>
            <p:sp>
              <p:nvSpPr>
                <p:cNvPr id="42003" name="Rectangle 10"/>
                <p:cNvSpPr>
                  <a:spLocks noChangeArrowheads="1"/>
                </p:cNvSpPr>
                <p:nvPr/>
              </p:nvSpPr>
              <p:spPr bwMode="auto">
                <a:xfrm>
                  <a:off x="4572000" y="5410200"/>
                  <a:ext cx="1143000" cy="838200"/>
                </a:xfrm>
                <a:prstGeom prst="rect">
                  <a:avLst/>
                </a:prstGeom>
                <a:solidFill>
                  <a:schemeClr val="bg1"/>
                </a:solidFill>
                <a:ln w="15875">
                  <a:solidFill>
                    <a:srgbClr val="FF0000"/>
                  </a:solidFill>
                  <a:round/>
                  <a:headEnd/>
                  <a:tailEnd/>
                </a:ln>
              </p:spPr>
              <p:txBody>
                <a:bodyPr/>
                <a:lstStyle/>
                <a:p>
                  <a:pPr algn="ctr"/>
                  <a:r>
                    <a:rPr lang="en-US" sz="1400" b="1"/>
                    <a:t>Qualitative indicators  </a:t>
                  </a:r>
                  <a:r>
                    <a:rPr lang="en-US" sz="1400"/>
                    <a:t>e.g. </a:t>
                  </a:r>
                  <a:r>
                    <a:rPr lang="en-US" sz="1100"/>
                    <a:t>Peer review</a:t>
                  </a:r>
                </a:p>
              </p:txBody>
            </p:sp>
            <p:sp>
              <p:nvSpPr>
                <p:cNvPr id="42004" name="Rounded Rectangle 16"/>
                <p:cNvSpPr>
                  <a:spLocks noChangeArrowheads="1"/>
                </p:cNvSpPr>
                <p:nvPr/>
              </p:nvSpPr>
              <p:spPr bwMode="auto">
                <a:xfrm>
                  <a:off x="4114800" y="2286000"/>
                  <a:ext cx="1600200" cy="838200"/>
                </a:xfrm>
                <a:prstGeom prst="roundRect">
                  <a:avLst>
                    <a:gd name="adj" fmla="val 16667"/>
                  </a:avLst>
                </a:prstGeom>
                <a:solidFill>
                  <a:schemeClr val="accent1"/>
                </a:solidFill>
                <a:ln w="9525">
                  <a:solidFill>
                    <a:schemeClr val="tx1"/>
                  </a:solidFill>
                  <a:round/>
                  <a:headEnd/>
                  <a:tailEnd/>
                </a:ln>
              </p:spPr>
              <p:txBody>
                <a:bodyPr/>
                <a:lstStyle/>
                <a:p>
                  <a:pPr algn="ctr"/>
                  <a:r>
                    <a:rPr lang="en-US" sz="1400" b="1"/>
                    <a:t>Government R&amp;D expenditure</a:t>
                  </a:r>
                </a:p>
              </p:txBody>
            </p:sp>
            <p:sp>
              <p:nvSpPr>
                <p:cNvPr id="42005" name="Rounded Rectangle 17"/>
                <p:cNvSpPr>
                  <a:spLocks noChangeArrowheads="1"/>
                </p:cNvSpPr>
                <p:nvPr/>
              </p:nvSpPr>
              <p:spPr bwMode="auto">
                <a:xfrm>
                  <a:off x="2362200" y="3429000"/>
                  <a:ext cx="1752600" cy="685800"/>
                </a:xfrm>
                <a:prstGeom prst="roundRect">
                  <a:avLst>
                    <a:gd name="adj" fmla="val 16667"/>
                  </a:avLst>
                </a:prstGeom>
                <a:solidFill>
                  <a:schemeClr val="accent1"/>
                </a:solidFill>
                <a:ln w="9525">
                  <a:solidFill>
                    <a:schemeClr val="tx1"/>
                  </a:solidFill>
                  <a:round/>
                  <a:headEnd/>
                  <a:tailEnd/>
                </a:ln>
              </p:spPr>
              <p:txBody>
                <a:bodyPr/>
                <a:lstStyle/>
                <a:p>
                  <a:pPr algn="ctr"/>
                  <a:r>
                    <a:rPr lang="en-US" sz="1400" b="1"/>
                    <a:t>Institutional core funding</a:t>
                  </a:r>
                </a:p>
              </p:txBody>
            </p:sp>
            <p:sp>
              <p:nvSpPr>
                <p:cNvPr id="42006" name="Rounded Rectangle 18"/>
                <p:cNvSpPr>
                  <a:spLocks noChangeArrowheads="1"/>
                </p:cNvSpPr>
                <p:nvPr/>
              </p:nvSpPr>
              <p:spPr bwMode="auto">
                <a:xfrm>
                  <a:off x="6172200" y="3581400"/>
                  <a:ext cx="2057400" cy="609600"/>
                </a:xfrm>
                <a:prstGeom prst="roundRect">
                  <a:avLst>
                    <a:gd name="adj" fmla="val 16667"/>
                  </a:avLst>
                </a:prstGeom>
                <a:solidFill>
                  <a:schemeClr val="accent1"/>
                </a:solidFill>
                <a:ln w="9525">
                  <a:solidFill>
                    <a:schemeClr val="tx1"/>
                  </a:solidFill>
                  <a:round/>
                  <a:headEnd/>
                  <a:tailEnd/>
                </a:ln>
              </p:spPr>
              <p:txBody>
                <a:bodyPr/>
                <a:lstStyle/>
                <a:p>
                  <a:pPr algn="ctr"/>
                  <a:r>
                    <a:rPr lang="en-US" sz="1400" b="1"/>
                    <a:t>Project funding</a:t>
                  </a:r>
                </a:p>
              </p:txBody>
            </p:sp>
            <p:cxnSp>
              <p:nvCxnSpPr>
                <p:cNvPr id="42007" name="Straight Connector 20"/>
                <p:cNvCxnSpPr>
                  <a:cxnSpLocks noChangeShapeType="1"/>
                  <a:stCxn id="42004" idx="2"/>
                  <a:endCxn id="42005" idx="0"/>
                </p:cNvCxnSpPr>
                <p:nvPr/>
              </p:nvCxnSpPr>
              <p:spPr bwMode="auto">
                <a:xfrm rot="5400000">
                  <a:off x="3924300" y="2438400"/>
                  <a:ext cx="304800" cy="1676400"/>
                </a:xfrm>
                <a:prstGeom prst="line">
                  <a:avLst/>
                </a:prstGeom>
                <a:noFill/>
                <a:ln w="12700">
                  <a:solidFill>
                    <a:schemeClr val="tx1"/>
                  </a:solidFill>
                  <a:round/>
                  <a:headEnd/>
                  <a:tailEnd/>
                </a:ln>
              </p:spPr>
            </p:cxnSp>
            <p:cxnSp>
              <p:nvCxnSpPr>
                <p:cNvPr id="42008" name="Straight Connector 22"/>
                <p:cNvCxnSpPr>
                  <a:cxnSpLocks noChangeShapeType="1"/>
                  <a:stCxn id="42004" idx="2"/>
                  <a:endCxn id="42006" idx="0"/>
                </p:cNvCxnSpPr>
                <p:nvPr/>
              </p:nvCxnSpPr>
              <p:spPr bwMode="auto">
                <a:xfrm rot="16200000" flipH="1">
                  <a:off x="5829300" y="2209800"/>
                  <a:ext cx="457200" cy="2286000"/>
                </a:xfrm>
                <a:prstGeom prst="line">
                  <a:avLst/>
                </a:prstGeom>
                <a:noFill/>
                <a:ln w="9525">
                  <a:solidFill>
                    <a:schemeClr val="tx1"/>
                  </a:solidFill>
                  <a:round/>
                  <a:headEnd/>
                  <a:tailEnd/>
                </a:ln>
              </p:spPr>
            </p:cxnSp>
            <p:cxnSp>
              <p:nvCxnSpPr>
                <p:cNvPr id="42009" name="Straight Connector 24"/>
                <p:cNvCxnSpPr>
                  <a:cxnSpLocks noChangeShapeType="1"/>
                  <a:stCxn id="42005" idx="2"/>
                  <a:endCxn id="42000" idx="0"/>
                </p:cNvCxnSpPr>
                <p:nvPr/>
              </p:nvCxnSpPr>
              <p:spPr bwMode="auto">
                <a:xfrm rot="5400000">
                  <a:off x="2571750" y="3752850"/>
                  <a:ext cx="304800" cy="1028700"/>
                </a:xfrm>
                <a:prstGeom prst="line">
                  <a:avLst/>
                </a:prstGeom>
                <a:noFill/>
                <a:ln w="9525">
                  <a:solidFill>
                    <a:schemeClr val="tx1"/>
                  </a:solidFill>
                  <a:round/>
                  <a:headEnd/>
                  <a:tailEnd/>
                </a:ln>
              </p:spPr>
            </p:cxnSp>
            <p:cxnSp>
              <p:nvCxnSpPr>
                <p:cNvPr id="42010" name="Straight Connector 26"/>
                <p:cNvCxnSpPr>
                  <a:cxnSpLocks noChangeShapeType="1"/>
                  <a:stCxn id="42005" idx="2"/>
                  <a:endCxn id="42001" idx="0"/>
                </p:cNvCxnSpPr>
                <p:nvPr/>
              </p:nvCxnSpPr>
              <p:spPr bwMode="auto">
                <a:xfrm rot="16200000" flipH="1">
                  <a:off x="3581400" y="3771900"/>
                  <a:ext cx="304800" cy="990600"/>
                </a:xfrm>
                <a:prstGeom prst="line">
                  <a:avLst/>
                </a:prstGeom>
                <a:noFill/>
                <a:ln w="9525">
                  <a:solidFill>
                    <a:schemeClr val="tx1"/>
                  </a:solidFill>
                  <a:round/>
                  <a:headEnd/>
                  <a:tailEnd/>
                </a:ln>
              </p:spPr>
            </p:cxnSp>
            <p:sp>
              <p:nvSpPr>
                <p:cNvPr id="42011" name="Rectangle 86"/>
                <p:cNvSpPr>
                  <a:spLocks noChangeArrowheads="1"/>
                </p:cNvSpPr>
                <p:nvPr/>
              </p:nvSpPr>
              <p:spPr bwMode="auto">
                <a:xfrm>
                  <a:off x="1524000" y="5410200"/>
                  <a:ext cx="1371600" cy="838200"/>
                </a:xfrm>
                <a:prstGeom prst="rect">
                  <a:avLst/>
                </a:prstGeom>
                <a:solidFill>
                  <a:schemeClr val="bg1"/>
                </a:solidFill>
                <a:ln w="15875">
                  <a:solidFill>
                    <a:srgbClr val="FF0000"/>
                  </a:solidFill>
                  <a:round/>
                  <a:headEnd/>
                  <a:tailEnd/>
                </a:ln>
              </p:spPr>
              <p:txBody>
                <a:bodyPr/>
                <a:lstStyle/>
                <a:p>
                  <a:pPr algn="ctr"/>
                  <a:r>
                    <a:rPr lang="en-US" sz="1400" b="1"/>
                    <a:t>Objective</a:t>
                  </a:r>
                  <a:r>
                    <a:rPr lang="en-US" sz="1200"/>
                    <a:t> </a:t>
                  </a:r>
                  <a:r>
                    <a:rPr lang="en-US" sz="1400" b="1"/>
                    <a:t>indicators</a:t>
                  </a:r>
                  <a:r>
                    <a:rPr lang="en-US" sz="1200"/>
                    <a:t> </a:t>
                  </a:r>
                </a:p>
                <a:p>
                  <a:pPr algn="ctr"/>
                  <a:r>
                    <a:rPr lang="en-US" sz="1200"/>
                    <a:t>e.g. no. of research staff</a:t>
                  </a:r>
                </a:p>
              </p:txBody>
            </p:sp>
            <p:cxnSp>
              <p:nvCxnSpPr>
                <p:cNvPr id="42012" name="Straight Connector 100"/>
                <p:cNvCxnSpPr>
                  <a:cxnSpLocks noChangeShapeType="1"/>
                  <a:stCxn id="42001" idx="2"/>
                  <a:endCxn id="42002" idx="0"/>
                </p:cNvCxnSpPr>
                <p:nvPr/>
              </p:nvCxnSpPr>
              <p:spPr bwMode="auto">
                <a:xfrm rot="5400000">
                  <a:off x="3867150" y="5048250"/>
                  <a:ext cx="228600" cy="495300"/>
                </a:xfrm>
                <a:prstGeom prst="line">
                  <a:avLst/>
                </a:prstGeom>
                <a:noFill/>
                <a:ln w="9525">
                  <a:solidFill>
                    <a:schemeClr val="tx1"/>
                  </a:solidFill>
                  <a:round/>
                  <a:headEnd/>
                  <a:tailEnd/>
                </a:ln>
              </p:spPr>
            </p:cxnSp>
            <p:cxnSp>
              <p:nvCxnSpPr>
                <p:cNvPr id="42013" name="Straight Connector 102"/>
                <p:cNvCxnSpPr>
                  <a:cxnSpLocks noChangeShapeType="1"/>
                  <a:stCxn id="42001" idx="2"/>
                  <a:endCxn id="42003" idx="0"/>
                </p:cNvCxnSpPr>
                <p:nvPr/>
              </p:nvCxnSpPr>
              <p:spPr bwMode="auto">
                <a:xfrm rot="16200000" flipH="1">
                  <a:off x="4572000" y="4838700"/>
                  <a:ext cx="228600" cy="914400"/>
                </a:xfrm>
                <a:prstGeom prst="line">
                  <a:avLst/>
                </a:prstGeom>
                <a:noFill/>
                <a:ln w="9525">
                  <a:solidFill>
                    <a:schemeClr val="tx1"/>
                  </a:solidFill>
                  <a:round/>
                  <a:headEnd/>
                  <a:tailEnd/>
                </a:ln>
              </p:spPr>
            </p:cxnSp>
            <p:sp>
              <p:nvSpPr>
                <p:cNvPr id="42014" name="Rectangle 108"/>
                <p:cNvSpPr>
                  <a:spLocks noChangeArrowheads="1"/>
                </p:cNvSpPr>
                <p:nvPr/>
              </p:nvSpPr>
              <p:spPr bwMode="auto">
                <a:xfrm>
                  <a:off x="6096000" y="4419600"/>
                  <a:ext cx="1295400" cy="838200"/>
                </a:xfrm>
                <a:prstGeom prst="rect">
                  <a:avLst/>
                </a:prstGeom>
                <a:solidFill>
                  <a:schemeClr val="bg1"/>
                </a:solidFill>
                <a:ln w="15875">
                  <a:solidFill>
                    <a:srgbClr val="FF0000"/>
                  </a:solidFill>
                  <a:round/>
                  <a:headEnd/>
                  <a:tailEnd/>
                </a:ln>
              </p:spPr>
              <p:txBody>
                <a:bodyPr/>
                <a:lstStyle/>
                <a:p>
                  <a:pPr algn="ctr"/>
                  <a:r>
                    <a:rPr lang="en-US" sz="1600" b="1"/>
                    <a:t>Quality</a:t>
                  </a:r>
                  <a:r>
                    <a:rPr lang="en-US" sz="1600"/>
                    <a:t> </a:t>
                  </a:r>
                </a:p>
                <a:p>
                  <a:pPr algn="ctr">
                    <a:lnSpc>
                      <a:spcPts val="1225"/>
                    </a:lnSpc>
                  </a:pPr>
                  <a:r>
                    <a:rPr lang="en-US" sz="1100"/>
                    <a:t>e.g. quality of individual proposed research projects </a:t>
                  </a:r>
                </a:p>
              </p:txBody>
            </p:sp>
            <p:cxnSp>
              <p:nvCxnSpPr>
                <p:cNvPr id="42015" name="Straight Connector 111"/>
                <p:cNvCxnSpPr>
                  <a:cxnSpLocks noChangeShapeType="1"/>
                  <a:stCxn id="42006" idx="2"/>
                  <a:endCxn id="42014" idx="0"/>
                </p:cNvCxnSpPr>
                <p:nvPr/>
              </p:nvCxnSpPr>
              <p:spPr bwMode="auto">
                <a:xfrm rot="5400000">
                  <a:off x="6858000" y="4076700"/>
                  <a:ext cx="228600" cy="457200"/>
                </a:xfrm>
                <a:prstGeom prst="line">
                  <a:avLst/>
                </a:prstGeom>
                <a:noFill/>
                <a:ln w="9525">
                  <a:solidFill>
                    <a:schemeClr val="tx1"/>
                  </a:solidFill>
                  <a:round/>
                  <a:headEnd/>
                  <a:tailEnd/>
                </a:ln>
              </p:spPr>
            </p:cxnSp>
            <p:sp>
              <p:nvSpPr>
                <p:cNvPr id="42016" name="Rectangle 118"/>
                <p:cNvSpPr>
                  <a:spLocks noChangeArrowheads="1"/>
                </p:cNvSpPr>
                <p:nvPr/>
              </p:nvSpPr>
              <p:spPr bwMode="auto">
                <a:xfrm>
                  <a:off x="6096000" y="5486400"/>
                  <a:ext cx="1295400" cy="762000"/>
                </a:xfrm>
                <a:prstGeom prst="rect">
                  <a:avLst/>
                </a:prstGeom>
                <a:solidFill>
                  <a:schemeClr val="bg1"/>
                </a:solidFill>
                <a:ln w="15875">
                  <a:solidFill>
                    <a:srgbClr val="FF0000"/>
                  </a:solidFill>
                  <a:round/>
                  <a:headEnd/>
                  <a:tailEnd/>
                </a:ln>
              </p:spPr>
              <p:txBody>
                <a:bodyPr/>
                <a:lstStyle/>
                <a:p>
                  <a:pPr algn="ctr"/>
                  <a:r>
                    <a:rPr lang="en-US" sz="1400" b="1"/>
                    <a:t>Qualitative indicators –</a:t>
                  </a:r>
                </a:p>
                <a:p>
                  <a:pPr algn="ctr"/>
                  <a:r>
                    <a:rPr lang="en-US" sz="1200"/>
                    <a:t>Peer review </a:t>
                  </a:r>
                </a:p>
                <a:p>
                  <a:pPr algn="ctr"/>
                  <a:endParaRPr lang="en-US" sz="1200"/>
                </a:p>
              </p:txBody>
            </p:sp>
          </p:grpSp>
          <p:sp>
            <p:nvSpPr>
              <p:cNvPr id="41999" name="Rectangle 132"/>
              <p:cNvSpPr>
                <a:spLocks noChangeArrowheads="1"/>
              </p:cNvSpPr>
              <p:nvPr/>
            </p:nvSpPr>
            <p:spPr bwMode="auto">
              <a:xfrm>
                <a:off x="2971800" y="4495800"/>
                <a:ext cx="533400" cy="381000"/>
              </a:xfrm>
              <a:prstGeom prst="rect">
                <a:avLst/>
              </a:prstGeom>
              <a:solidFill>
                <a:schemeClr val="bg1"/>
              </a:solidFill>
              <a:ln w="31750">
                <a:noFill/>
                <a:round/>
                <a:headEnd/>
                <a:tailEnd/>
              </a:ln>
            </p:spPr>
            <p:txBody>
              <a:bodyPr/>
              <a:lstStyle/>
              <a:p>
                <a:pPr algn="ctr"/>
                <a:r>
                  <a:rPr lang="en-US" sz="1400"/>
                  <a:t>and/or</a:t>
                </a:r>
              </a:p>
            </p:txBody>
          </p:sp>
        </p:grpSp>
        <p:cxnSp>
          <p:nvCxnSpPr>
            <p:cNvPr id="41997" name="Straight Connector 163"/>
            <p:cNvCxnSpPr>
              <a:cxnSpLocks noChangeShapeType="1"/>
              <a:stCxn id="42000" idx="2"/>
              <a:endCxn id="42011" idx="0"/>
            </p:cNvCxnSpPr>
            <p:nvPr/>
          </p:nvCxnSpPr>
          <p:spPr bwMode="auto">
            <a:xfrm rot="5400000">
              <a:off x="2095500" y="5295900"/>
              <a:ext cx="228600" cy="1588"/>
            </a:xfrm>
            <a:prstGeom prst="line">
              <a:avLst/>
            </a:prstGeom>
            <a:noFill/>
            <a:ln w="9525">
              <a:solidFill>
                <a:schemeClr val="tx1"/>
              </a:solidFill>
              <a:round/>
              <a:headEnd/>
              <a:tailEnd/>
            </a:ln>
          </p:spPr>
        </p:cxn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GB" smtClean="0"/>
              <a:t>Performance Based Research Funding (PBRF) </a:t>
            </a:r>
          </a:p>
        </p:txBody>
      </p:sp>
      <p:sp>
        <p:nvSpPr>
          <p:cNvPr id="43011" name="Content Placeholder 2"/>
          <p:cNvSpPr>
            <a:spLocks noGrp="1"/>
          </p:cNvSpPr>
          <p:nvPr>
            <p:ph idx="1"/>
          </p:nvPr>
        </p:nvSpPr>
        <p:spPr/>
        <p:txBody>
          <a:bodyPr/>
          <a:lstStyle/>
          <a:p>
            <a:r>
              <a:rPr lang="en-GB" smtClean="0"/>
              <a:t>The sampled countries follow the international trend towards PBRF mechanisms</a:t>
            </a:r>
          </a:p>
          <a:p>
            <a:r>
              <a:rPr lang="en-GB" smtClean="0"/>
              <a:t>Countries polarise between those that reallocate small (almost symbolic) amounts of money and those that drive the majority of institutional funding on the basis of performance</a:t>
            </a:r>
          </a:p>
          <a:p>
            <a:r>
              <a:rPr lang="en-GB" smtClean="0"/>
              <a:t>There is a trend towards greater use of performance indicators – especially publication – and increasingly mechanistic ways of reallocating money</a:t>
            </a:r>
          </a:p>
          <a:p>
            <a:r>
              <a:rPr lang="en-GB" smtClean="0"/>
              <a:t>Given the dangers inherent in such systems, they tend to apply in the cases where only small amounts of funding can be reallocated</a:t>
            </a:r>
          </a:p>
          <a:p>
            <a:r>
              <a:rPr lang="en-GB" smtClean="0"/>
              <a:t>There is so far little evidence that PBRFs work, but some evidence that they can have perverse effects (eg Australia)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GB" smtClean="0"/>
              <a:t>PBRFs – Advantages and Drawbacks </a:t>
            </a:r>
            <a:r>
              <a:rPr lang="en-GB" sz="1200" smtClean="0"/>
              <a:t>(Geuna &amp; Martin)</a:t>
            </a:r>
            <a:endParaRPr lang="en-GB" smtClean="0"/>
          </a:p>
        </p:txBody>
      </p:sp>
      <p:graphicFrame>
        <p:nvGraphicFramePr>
          <p:cNvPr id="4" name="Content Placeholder 3"/>
          <p:cNvGraphicFramePr>
            <a:graphicFrameLocks noGrp="1"/>
          </p:cNvGraphicFramePr>
          <p:nvPr>
            <p:ph idx="1"/>
          </p:nvPr>
        </p:nvGraphicFramePr>
        <p:xfrm>
          <a:off x="539750" y="1773238"/>
          <a:ext cx="8077200" cy="4817745"/>
        </p:xfrm>
        <a:graphic>
          <a:graphicData uri="http://schemas.openxmlformats.org/drawingml/2006/table">
            <a:tbl>
              <a:tblPr/>
              <a:tblGrid>
                <a:gridCol w="3727450"/>
                <a:gridCol w="4349750"/>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Advantages</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Drawbacks</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Performance-based – ‘meritocratic’ in that it links resources to performance, rewarding good research</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Strong incentive to improve individual as well as institutional performance</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Competition may lead to increased efficiency – ineffective research identified and cut</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Encourages research to be properly completed and written up for wider dissemination</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Provides public accountability for government funds invested in research</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Encourages more explicit/coherent research strategy on part of department or institution</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Provides mechanism for linking university research to government policy (e.g., to shift priorities)</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Concentration of resources may enable best departments to compete with world leaders (e.g., in US)</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High cost and labour intensity (whether peer review or indicator-based) for universities and evaluating agencies</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May cause ‘homogenization’ of research and universities – i.e., decrease in diversity and experimentation</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May discourage more innovative and risky research</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Encourages ‘publication inflation’ (e.g., ‘salami publishing’) and other ‘game playing’ (e.g., with indicators) – i.e., ‘looking good’ rather than necessarily doing better</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May encourage traditional ‘academic’ research at expense of research linked to society’s needs</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Tends to separate research from teaching, implying lower priority for teaching</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Rewards past performance not current or future potential</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Reinforces research elite/status quo – may cause overconcentration</a:t>
                      </a:r>
                    </a:p>
                    <a:p>
                      <a:pPr marL="0" marR="0" lvl="0" indent="0" algn="l" defTabSz="457200" rtl="0" eaLnBrk="1" fontAlgn="base" latinLnBrk="0" hangingPunct="1">
                        <a:lnSpc>
                          <a:spcPct val="100000"/>
                        </a:lnSpc>
                        <a:spcBef>
                          <a:spcPct val="0"/>
                        </a:spcBef>
                        <a:spcAft>
                          <a:spcPts val="60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May lead to excessive government influence/‘interference’ in university</a:t>
                      </a:r>
                    </a:p>
                  </a:txBody>
                  <a:tcPr marL="36195" marR="36195" marT="36195" marB="3619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GB" smtClean="0"/>
              <a:t>Lessons from wider international experience with PBRFs</a:t>
            </a:r>
          </a:p>
        </p:txBody>
      </p:sp>
      <p:sp>
        <p:nvSpPr>
          <p:cNvPr id="45059" name="Content Placeholder 2"/>
          <p:cNvSpPr>
            <a:spLocks noGrp="1"/>
          </p:cNvSpPr>
          <p:nvPr>
            <p:ph idx="1"/>
          </p:nvPr>
        </p:nvSpPr>
        <p:spPr/>
        <p:txBody>
          <a:bodyPr/>
          <a:lstStyle/>
          <a:p>
            <a:r>
              <a:rPr lang="en-GB" smtClean="0"/>
              <a:t>Move slowly enough to let the system respond to the changed incentives</a:t>
            </a:r>
          </a:p>
          <a:p>
            <a:r>
              <a:rPr lang="en-GB" smtClean="0"/>
              <a:t>Take small steps – moving small amounts of money has big effects on behaviour</a:t>
            </a:r>
          </a:p>
          <a:p>
            <a:r>
              <a:rPr lang="en-GB" smtClean="0"/>
              <a:t>Explicitly tackle field differences</a:t>
            </a:r>
          </a:p>
          <a:p>
            <a:r>
              <a:rPr lang="en-GB" smtClean="0"/>
              <a:t>Do not use solely indicator-based approaches but combine these with other allocation principles  </a:t>
            </a:r>
          </a:p>
          <a:p>
            <a:r>
              <a:rPr lang="en-GB" smtClean="0"/>
              <a:t>Pilot the system before using it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GB" smtClean="0"/>
              <a:t>Monitoring target achievement</a:t>
            </a:r>
          </a:p>
        </p:txBody>
      </p:sp>
      <p:sp>
        <p:nvSpPr>
          <p:cNvPr id="46083" name="Content Placeholder 2"/>
          <p:cNvSpPr>
            <a:spLocks noGrp="1"/>
          </p:cNvSpPr>
          <p:nvPr>
            <p:ph idx="1"/>
          </p:nvPr>
        </p:nvSpPr>
        <p:spPr/>
        <p:txBody>
          <a:bodyPr/>
          <a:lstStyle/>
          <a:p>
            <a:r>
              <a:rPr lang="en-GB" smtClean="0"/>
              <a:t>Performance contracts are increasingly used in steering agencies and research performing institutions</a:t>
            </a:r>
          </a:p>
          <a:p>
            <a:r>
              <a:rPr lang="en-GB" smtClean="0"/>
              <a:t>Performance indicators used do not conform to a single standard but tend to be developed ad hoc for each contract</a:t>
            </a:r>
          </a:p>
          <a:p>
            <a:r>
              <a:rPr lang="en-GB" smtClean="0"/>
              <a:t>A surprising proportion of such indicators relate to processes rather than outcomes and impacts, which is perhaps an important reminder of just how hard it is to develop meaningful indicator systems for the latter</a:t>
            </a:r>
          </a:p>
          <a:p>
            <a:r>
              <a:rPr lang="en-GB" smtClean="0"/>
              <a:t>At a lower level, project performance is increasingly being monitored, providing agencies with opportunities better to understand the activities of their beneficiaries and to consider the degree to which progress is being made towards programmatic and institutional goals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GB" smtClean="0"/>
              <a:t>Cataloguing research outputs</a:t>
            </a:r>
          </a:p>
        </p:txBody>
      </p:sp>
      <p:sp>
        <p:nvSpPr>
          <p:cNvPr id="47107" name="Content Placeholder 2"/>
          <p:cNvSpPr>
            <a:spLocks noGrp="1"/>
          </p:cNvSpPr>
          <p:nvPr>
            <p:ph idx="1"/>
          </p:nvPr>
        </p:nvSpPr>
        <p:spPr/>
        <p:txBody>
          <a:bodyPr/>
          <a:lstStyle/>
          <a:p>
            <a:r>
              <a:rPr lang="en-GB" smtClean="0"/>
              <a:t>A key problem for the assessment component of PBRF systems is language, since the bibliometric indexes have a bias towards English</a:t>
            </a:r>
          </a:p>
          <a:p>
            <a:r>
              <a:rPr lang="en-GB" smtClean="0"/>
              <a:t>Such systems need also to handle the fact that many scholars, especially outside the ‘hard’ sciences, use channels such as books and monographs that are invisible to journal-based bibliometrics </a:t>
            </a:r>
          </a:p>
          <a:p>
            <a:r>
              <a:rPr lang="en-GB" smtClean="0"/>
              <a:t>Some countries have begun to catalogue national research outputs, in support of a PBRF system.  Without a PBRF, there seems little point in doing do</a:t>
            </a:r>
          </a:p>
          <a:p>
            <a:r>
              <a:rPr lang="en-GB" smtClean="0"/>
              <a:t>This seems to be necessary where research is published in small languages and in order to take proper account of the social sciences and humanities in mechanical systems</a:t>
            </a:r>
          </a:p>
          <a:p>
            <a:endParaRPr lang="en-GB"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mtClean="0"/>
              <a:t>Countries, questions</a:t>
            </a:r>
          </a:p>
        </p:txBody>
      </p:sp>
      <p:sp>
        <p:nvSpPr>
          <p:cNvPr id="29699" name="Content Placeholder 2"/>
          <p:cNvSpPr>
            <a:spLocks noGrp="1"/>
          </p:cNvSpPr>
          <p:nvPr>
            <p:ph idx="1"/>
          </p:nvPr>
        </p:nvSpPr>
        <p:spPr/>
        <p:txBody>
          <a:bodyPr/>
          <a:lstStyle/>
          <a:p>
            <a:r>
              <a:rPr lang="en-GB" smtClean="0"/>
              <a:t>The team has been busying itself with desk research to answer the study questions, for each of our seven countries</a:t>
            </a:r>
          </a:p>
          <a:p>
            <a:pPr lvl="1"/>
            <a:r>
              <a:rPr lang="en-GB" smtClean="0"/>
              <a:t>Canada, Denmark, Finland and The Netherlands, New Zealand, Sweden and the UK</a:t>
            </a:r>
          </a:p>
          <a:p>
            <a:r>
              <a:rPr lang="en-GB" smtClean="0"/>
              <a:t>The work has been organised around the seven topics listed in the study specification</a:t>
            </a:r>
          </a:p>
          <a:p>
            <a:pPr lvl="1">
              <a:buFont typeface="Georgia" charset="0"/>
              <a:buAutoNum type="arabicPeriod"/>
            </a:pPr>
            <a:r>
              <a:rPr lang="en-GB" smtClean="0"/>
              <a:t>Description of research systems and allocation of funding</a:t>
            </a:r>
          </a:p>
          <a:p>
            <a:pPr lvl="1">
              <a:buFont typeface="Georgia" charset="0"/>
              <a:buAutoNum type="arabicPeriod"/>
            </a:pPr>
            <a:r>
              <a:rPr lang="en-GB" smtClean="0"/>
              <a:t>Efficiency of the research performing sectors</a:t>
            </a:r>
          </a:p>
          <a:p>
            <a:pPr lvl="1">
              <a:buFont typeface="Georgia" charset="0"/>
              <a:buAutoNum type="arabicPeriod"/>
            </a:pPr>
            <a:r>
              <a:rPr lang="en-GB" smtClean="0"/>
              <a:t>Research education</a:t>
            </a:r>
          </a:p>
          <a:p>
            <a:pPr lvl="1">
              <a:buFont typeface="Georgia" charset="0"/>
              <a:buAutoNum type="arabicPeriod"/>
            </a:pPr>
            <a:r>
              <a:rPr lang="en-GB" smtClean="0"/>
              <a:t>Research funding mechanisms and criteria</a:t>
            </a:r>
          </a:p>
          <a:p>
            <a:pPr lvl="1">
              <a:buFont typeface="Georgia" charset="0"/>
              <a:buAutoNum type="arabicPeriod"/>
            </a:pPr>
            <a:r>
              <a:rPr lang="en-GB" smtClean="0"/>
              <a:t>Monitoring target achievement</a:t>
            </a:r>
          </a:p>
          <a:p>
            <a:pPr lvl="1">
              <a:buFont typeface="Georgia" charset="0"/>
              <a:buAutoNum type="arabicPeriod"/>
            </a:pPr>
            <a:r>
              <a:rPr lang="en-GB" smtClean="0"/>
              <a:t>Cataloguing research production</a:t>
            </a:r>
          </a:p>
          <a:p>
            <a:pPr lvl="1">
              <a:buFont typeface="Georgia" charset="0"/>
              <a:buAutoNum type="arabicPeriod"/>
            </a:pPr>
            <a:r>
              <a:rPr lang="en-GB" smtClean="0"/>
              <a:t>Successful goal-oriented research policy</a:t>
            </a:r>
          </a:p>
          <a:p>
            <a:endParaRPr lang="en-GB"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GB" smtClean="0"/>
              <a:t>Goal-oriented public policy</a:t>
            </a:r>
          </a:p>
        </p:txBody>
      </p:sp>
      <p:sp>
        <p:nvSpPr>
          <p:cNvPr id="48131" name="Content Placeholder 2"/>
          <p:cNvSpPr>
            <a:spLocks noGrp="1"/>
          </p:cNvSpPr>
          <p:nvPr>
            <p:ph idx="1"/>
          </p:nvPr>
        </p:nvSpPr>
        <p:spPr/>
        <p:txBody>
          <a:bodyPr/>
          <a:lstStyle/>
          <a:p>
            <a:r>
              <a:rPr lang="en-GB" smtClean="0"/>
              <a:t>Growing use of targeting and performance contracting, driven by the New Public Management</a:t>
            </a:r>
          </a:p>
          <a:p>
            <a:r>
              <a:rPr lang="en-GB" smtClean="0"/>
              <a:t>Careful analysis of intervention logics is needed, preferably using logic charts</a:t>
            </a:r>
          </a:p>
          <a:p>
            <a:r>
              <a:rPr lang="en-GB" smtClean="0"/>
              <a:t>Design dilemma: counting things that don’t matter versus counting things that matter but can only be influenced</a:t>
            </a:r>
          </a:p>
          <a:p>
            <a:r>
              <a:rPr lang="en-GB" smtClean="0"/>
              <a:t> Use of multi-layered performance goals is rare (NZ) but may be useful in combination with an explicit strategy (Chile</a:t>
            </a:r>
          </a:p>
          <a:p>
            <a:r>
              <a:rPr lang="en-GB" smtClean="0"/>
              <a:t>Goal orientation does not replace the need for coordination and decentralised intelligence</a:t>
            </a:r>
          </a:p>
          <a:p>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4294967295"/>
          </p:nvPr>
        </p:nvSpPr>
        <p:spPr bwMode="auto">
          <a:xfrm>
            <a:off x="7848600" y="6172200"/>
            <a:ext cx="838200" cy="304800"/>
          </a:xfrm>
          <a:prstGeom prst="rect">
            <a:avLst/>
          </a:prstGeom>
          <a:noFill/>
          <a:ln>
            <a:miter lim="800000"/>
            <a:headEnd/>
            <a:tailEnd/>
          </a:ln>
        </p:spPr>
        <p:txBody>
          <a:bodyPr/>
          <a:lstStyle/>
          <a:p>
            <a:fld id="{702C77B7-F10E-4621-86F9-8141FE8AFD8D}" type="slidenum">
              <a:rPr lang="en-US"/>
              <a:pPr/>
              <a:t>21</a:t>
            </a:fld>
            <a:endParaRPr lang="en-US"/>
          </a:p>
        </p:txBody>
      </p:sp>
      <p:sp>
        <p:nvSpPr>
          <p:cNvPr id="49155" name="Rectangle 6"/>
          <p:cNvSpPr>
            <a:spLocks noGrp="1" noChangeArrowheads="1"/>
          </p:cNvSpPr>
          <p:nvPr>
            <p:ph type="title"/>
          </p:nvPr>
        </p:nvSpPr>
        <p:spPr/>
        <p:txBody>
          <a:bodyPr/>
          <a:lstStyle/>
          <a:p>
            <a:r>
              <a:rPr lang="en-US" smtClean="0"/>
              <a:t>Thank you</a:t>
            </a:r>
          </a:p>
        </p:txBody>
      </p:sp>
      <p:sp>
        <p:nvSpPr>
          <p:cNvPr id="49156" name="Rectangle 7"/>
          <p:cNvSpPr>
            <a:spLocks noGrp="1" noChangeArrowheads="1"/>
          </p:cNvSpPr>
          <p:nvPr>
            <p:ph type="body" idx="1"/>
          </p:nvPr>
        </p:nvSpPr>
        <p:spPr>
          <a:xfrm>
            <a:off x="533400" y="1752600"/>
            <a:ext cx="8077200" cy="3505200"/>
          </a:xfrm>
        </p:spPr>
        <p:txBody>
          <a:bodyPr/>
          <a:lstStyle/>
          <a:p>
            <a:pPr>
              <a:buFont typeface="Times" charset="0"/>
              <a:buNone/>
            </a:pPr>
            <a:endParaRPr lang="en-US" smtClean="0"/>
          </a:p>
        </p:txBody>
      </p:sp>
      <p:sp>
        <p:nvSpPr>
          <p:cNvPr id="49157" name="Rectangle 8"/>
          <p:cNvSpPr>
            <a:spLocks noChangeArrowheads="1"/>
          </p:cNvSpPr>
          <p:nvPr/>
        </p:nvSpPr>
        <p:spPr bwMode="auto">
          <a:xfrm>
            <a:off x="533400" y="5334000"/>
            <a:ext cx="8077200" cy="685800"/>
          </a:xfrm>
          <a:prstGeom prst="rect">
            <a:avLst/>
          </a:prstGeom>
          <a:noFill/>
          <a:ln w="9525">
            <a:noFill/>
            <a:miter lim="800000"/>
            <a:headEnd/>
            <a:tailEnd/>
          </a:ln>
        </p:spPr>
        <p:txBody>
          <a:bodyPr/>
          <a:lstStyle/>
          <a:p>
            <a:pPr eaLnBrk="1" hangingPunct="1">
              <a:spcBef>
                <a:spcPct val="20000"/>
              </a:spcBef>
              <a:buClr>
                <a:schemeClr val="accent1"/>
              </a:buClr>
              <a:buFont typeface="Times" charset="0"/>
              <a:buNone/>
            </a:pPr>
            <a:r>
              <a:rPr lang="en-US" sz="2000">
                <a:solidFill>
                  <a:srgbClr val="000000"/>
                </a:solidFill>
                <a:latin typeface="Georgia" charset="0"/>
              </a:rPr>
              <a:t>technopolis</a:t>
            </a:r>
            <a:r>
              <a:rPr lang="en-US" sz="2000">
                <a:solidFill>
                  <a:srgbClr val="FF0000"/>
                </a:solidFill>
                <a:latin typeface="Georgia" charset="0"/>
              </a:rPr>
              <a:t> |group|</a:t>
            </a:r>
            <a:r>
              <a:rPr lang="en-US" sz="2000">
                <a:solidFill>
                  <a:srgbClr val="000000"/>
                </a:solidFill>
                <a:latin typeface="Georgia" charset="0"/>
              </a:rPr>
              <a:t> has offices in Amsterdam, Ankara, Brighton, Brussels, Frankfurt/Main, Paris, Stockholm, Tallinn and Vienna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mtClean="0"/>
              <a:t>Context</a:t>
            </a:r>
          </a:p>
        </p:txBody>
      </p:sp>
      <p:sp>
        <p:nvSpPr>
          <p:cNvPr id="30723" name="Content Placeholder 2"/>
          <p:cNvSpPr>
            <a:spLocks noGrp="1"/>
          </p:cNvSpPr>
          <p:nvPr>
            <p:ph idx="1"/>
          </p:nvPr>
        </p:nvSpPr>
        <p:spPr/>
        <p:txBody>
          <a:bodyPr/>
          <a:lstStyle/>
          <a:p>
            <a:r>
              <a:rPr lang="en-GB" smtClean="0"/>
              <a:t>Research policymaking at the overall level has three dimensions</a:t>
            </a:r>
          </a:p>
          <a:p>
            <a:pPr lvl="1"/>
            <a:r>
              <a:rPr lang="en-GB" smtClean="0"/>
              <a:t>Development of a robust and dynamic research system comprising institutions able to produce knowledge and human capital of high quality and capability</a:t>
            </a:r>
          </a:p>
          <a:p>
            <a:pPr lvl="1"/>
            <a:r>
              <a:rPr lang="en-GB" smtClean="0"/>
              <a:t>Identifying and breaking bottlenecks to the functioning of that system</a:t>
            </a:r>
          </a:p>
          <a:p>
            <a:pPr lvl="1"/>
            <a:r>
              <a:rPr lang="en-GB" smtClean="0"/>
              <a:t>Enabling change, seizing new opportunities as these appear</a:t>
            </a:r>
            <a:r>
              <a:rPr lang="en-GB" sz="1600" smtClean="0"/>
              <a:t> </a:t>
            </a:r>
          </a:p>
          <a:p>
            <a:r>
              <a:rPr lang="en-GB" smtClean="0"/>
              <a:t>Requires </a:t>
            </a:r>
          </a:p>
          <a:p>
            <a:pPr lvl="1"/>
            <a:r>
              <a:rPr lang="en-GB" smtClean="0"/>
              <a:t>A policy ‘arena’</a:t>
            </a:r>
          </a:p>
          <a:p>
            <a:pPr lvl="1"/>
            <a:r>
              <a:rPr lang="en-GB" smtClean="0"/>
              <a:t>Distributed strategic intelligence </a:t>
            </a:r>
          </a:p>
          <a:p>
            <a:pPr lvl="1"/>
            <a:r>
              <a:rPr lang="en-GB" smtClean="0"/>
              <a:t>Prospective study</a:t>
            </a:r>
          </a:p>
          <a:p>
            <a:r>
              <a:rPr lang="en-GB" smtClean="0"/>
              <a:t>An explicit strategy is a useful organising device, but few countries have one</a:t>
            </a:r>
            <a:r>
              <a:rPr lang="en-US" smtClean="0"/>
              <a:t> </a:t>
            </a:r>
            <a:endParaRPr lang="en-GB"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The research system - ministries</a:t>
            </a:r>
          </a:p>
        </p:txBody>
      </p:sp>
      <p:sp>
        <p:nvSpPr>
          <p:cNvPr id="31747" name="Content Placeholder 2"/>
          <p:cNvSpPr>
            <a:spLocks noGrp="1"/>
          </p:cNvSpPr>
          <p:nvPr>
            <p:ph idx="1"/>
          </p:nvPr>
        </p:nvSpPr>
        <p:spPr/>
        <p:txBody>
          <a:bodyPr/>
          <a:lstStyle/>
          <a:p>
            <a:pPr>
              <a:spcAft>
                <a:spcPts val="600"/>
              </a:spcAft>
            </a:pPr>
            <a:r>
              <a:rPr lang="en-GB" smtClean="0"/>
              <a:t>At the level of government, countries face a choice between centralising research policy in a science ministry or decentralising it to the ministries as representatives of different sectors of society</a:t>
            </a:r>
          </a:p>
          <a:p>
            <a:pPr>
              <a:spcAft>
                <a:spcPts val="600"/>
              </a:spcAft>
            </a:pPr>
            <a:r>
              <a:rPr lang="en-GB" smtClean="0"/>
              <a:t>Among the countries studied, there is movement in both directions, though most favour decentralisation</a:t>
            </a:r>
          </a:p>
          <a:p>
            <a:pPr>
              <a:spcAft>
                <a:spcPts val="600"/>
              </a:spcAft>
            </a:pPr>
            <a:r>
              <a:rPr lang="en-GB" smtClean="0"/>
              <a:t>This creates a coordination problem, since many aspects of research and innovation policy transcend the responsibilities of individual ministries   </a:t>
            </a:r>
          </a:p>
          <a:p>
            <a:pPr>
              <a:spcAft>
                <a:spcPts val="600"/>
              </a:spcAft>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The research system – research performers</a:t>
            </a:r>
          </a:p>
        </p:txBody>
      </p:sp>
      <p:sp>
        <p:nvSpPr>
          <p:cNvPr id="32771" name="Content Placeholder 2"/>
          <p:cNvSpPr>
            <a:spLocks noGrp="1"/>
          </p:cNvSpPr>
          <p:nvPr>
            <p:ph idx="1"/>
          </p:nvPr>
        </p:nvSpPr>
        <p:spPr/>
        <p:txBody>
          <a:bodyPr/>
          <a:lstStyle/>
          <a:p>
            <a:r>
              <a:rPr lang="en-GB" smtClean="0"/>
              <a:t>Different countries make different choices about the shape and steering of research performing institutions</a:t>
            </a:r>
          </a:p>
          <a:p>
            <a:r>
              <a:rPr lang="en-GB" smtClean="0"/>
              <a:t>Some maintain a strong research institute sector while others such as Denmark have moved away from this and increasingly integrate the institute research functions into the universities</a:t>
            </a:r>
          </a:p>
          <a:p>
            <a:r>
              <a:rPr lang="en-GB" smtClean="0"/>
              <a:t>All use ‘binary’ support systems for university research, but the balance between university block grants or ‘institutional funding’ and research council funds varies widely</a:t>
            </a:r>
          </a:p>
          <a:p>
            <a:r>
              <a:rPr lang="en-GB" smtClean="0"/>
              <a:t>In most of the countries considered, block grants are bigger than competitive funding – only in the UK is the ratio the other way round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mtClean="0"/>
              <a:t>The research system – three advice models</a:t>
            </a:r>
          </a:p>
        </p:txBody>
      </p:sp>
      <p:sp>
        <p:nvSpPr>
          <p:cNvPr id="33795" name="Content Placeholder 2"/>
          <p:cNvSpPr>
            <a:spLocks noGrp="1"/>
          </p:cNvSpPr>
          <p:nvPr>
            <p:ph idx="1"/>
          </p:nvPr>
        </p:nvSpPr>
        <p:spPr/>
        <p:txBody>
          <a:bodyPr/>
          <a:lstStyle/>
          <a:p>
            <a:r>
              <a:rPr lang="en-GB" smtClean="0"/>
              <a:t>A joint planning model (Japan), where the government uses the Council as a virtual  “horizontal ministry of innovation”, much as engineering companies build project teams by bringing together people across different disciplines </a:t>
            </a:r>
          </a:p>
          <a:p>
            <a:r>
              <a:rPr lang="en-GB" smtClean="0"/>
              <a:t>A co-ordination model (Chile, Finland, Netherlands Innovation Platform, to some extent Austria), where the intention is that the council should communicate horizontally across ministry responsibilities so as to align policies in support of innovation, without this alignment always being binding </a:t>
            </a:r>
          </a:p>
          <a:p>
            <a:r>
              <a:rPr lang="en-GB" smtClean="0"/>
              <a:t>An advice model (Canada, Denmark, Ireland, Netherlands AWT, Sweden, Switzerland, UK), where the government is happy to be proactively or reactively advised on research and innovation policy but does not want to be restricted by that advice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smtClean="0"/>
              <a:t>Block grants dominate university funding (except UK)</a:t>
            </a:r>
          </a:p>
        </p:txBody>
      </p:sp>
      <p:graphicFrame>
        <p:nvGraphicFramePr>
          <p:cNvPr id="4" name="Content Placeholder 3"/>
          <p:cNvGraphicFramePr>
            <a:graphicFrameLocks noGrp="1"/>
          </p:cNvGraphicFramePr>
          <p:nvPr>
            <p:ph idx="1"/>
          </p:nvPr>
        </p:nvGraphicFramePr>
        <p:xfrm>
          <a:off x="609600" y="2667000"/>
          <a:ext cx="8077200" cy="2971800"/>
        </p:xfrm>
        <a:graphic>
          <a:graphicData uri="http://schemas.openxmlformats.org/drawingml/2006/table">
            <a:tbl>
              <a:tblPr/>
              <a:tblGrid>
                <a:gridCol w="2019300"/>
                <a:gridCol w="2019300"/>
                <a:gridCol w="2019300"/>
                <a:gridCol w="2019300"/>
              </a:tblGrid>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Index</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Uni Block Grants</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Research Councils</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FFFFFF"/>
                          </a:solidFill>
                          <a:effectLst/>
                          <a:latin typeface="Times New Roman" charset="0"/>
                          <a:ea typeface="ＭＳ Ｐゴシック" charset="-128"/>
                          <a:cs typeface="Times New Roman" charset="0"/>
                        </a:rPr>
                        <a:t>Institutes/Labs</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CA</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0.51</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0.43</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DK</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0.59</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0.06</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FI</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0.70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0.54</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NL</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0.33</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0.53</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NZ</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0.38</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0.22</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SE</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0.42</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N/A</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E7"/>
                    </a:solidFill>
                  </a:tcPr>
                </a:tc>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00"/>
                          </a:solidFill>
                          <a:effectLst/>
                          <a:latin typeface="Times New Roman" charset="0"/>
                          <a:ea typeface="ＭＳ Ｐゴシック" charset="-128"/>
                          <a:cs typeface="Times New Roman" charset="0"/>
                        </a:rPr>
                        <a:t>UK</a:t>
                      </a:r>
                      <a:endPar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endParaRP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1.00</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1.68</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rgbClr val="000000"/>
                          </a:solidFill>
                          <a:effectLst/>
                          <a:latin typeface="Times New Roman" charset="0"/>
                          <a:ea typeface="ＭＳ Ｐゴシック" charset="-128"/>
                          <a:cs typeface="Times New Roman" charset="0"/>
                        </a:rPr>
                        <a:t>N/A</a:t>
                      </a:r>
                    </a:p>
                  </a:txBody>
                  <a:tcPr marL="36195" marR="36195" marT="36195" marB="3619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BCB"/>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mtClean="0"/>
              <a:t>Shifting from GOVERD to HERD (as % of GDP)</a:t>
            </a:r>
          </a:p>
        </p:txBody>
      </p:sp>
      <p:graphicFrame>
        <p:nvGraphicFramePr>
          <p:cNvPr id="6" name="C 3"/>
          <p:cNvGraphicFramePr>
            <a:graphicFrameLocks noGrp="1"/>
          </p:cNvGraphicFramePr>
          <p:nvPr>
            <p:ph idx="1"/>
          </p:nvPr>
        </p:nvGraphicFramePr>
        <p:xfrm>
          <a:off x="539750" y="1773238"/>
          <a:ext cx="8077200" cy="4267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smtClean="0"/>
              <a:t>Research Council budgets are up but basic research is in relative decline (except UK)</a:t>
            </a:r>
          </a:p>
        </p:txBody>
      </p:sp>
      <p:graphicFrame>
        <p:nvGraphicFramePr>
          <p:cNvPr id="4" name="Content Placeholder 3"/>
          <p:cNvGraphicFramePr>
            <a:graphicFrameLocks noGrp="1"/>
          </p:cNvGraphicFramePr>
          <p:nvPr>
            <p:ph idx="1"/>
          </p:nvPr>
        </p:nvGraphicFramePr>
        <p:xfrm>
          <a:off x="539750" y="1773238"/>
          <a:ext cx="8077200" cy="4949190"/>
        </p:xfrm>
        <a:graphic>
          <a:graphicData uri="http://schemas.openxmlformats.org/drawingml/2006/table">
            <a:tbl>
              <a:tblPr firstRow="1" bandRow="1">
                <a:tableStyleId>{5C22544A-7EE6-4342-B048-85BDC9FD1C3A}</a:tableStyleId>
              </a:tblPr>
              <a:tblGrid>
                <a:gridCol w="2355850"/>
                <a:gridCol w="875030"/>
                <a:gridCol w="1615440"/>
                <a:gridCol w="1615440"/>
                <a:gridCol w="1615440"/>
              </a:tblGrid>
              <a:tr h="370840">
                <a:tc>
                  <a:txBody>
                    <a:bodyPr/>
                    <a:lstStyle/>
                    <a:p>
                      <a:pPr>
                        <a:spcAft>
                          <a:spcPts val="0"/>
                        </a:spcAft>
                      </a:pPr>
                      <a:endParaRPr lang="en-GB" sz="1400" b="1">
                        <a:solidFill>
                          <a:srgbClr val="000000"/>
                        </a:solidFill>
                        <a:latin typeface="Times New Roman"/>
                        <a:ea typeface="Times New Roman"/>
                        <a:cs typeface="Times New Roman"/>
                      </a:endParaRPr>
                    </a:p>
                    <a:p>
                      <a:pPr>
                        <a:spcAft>
                          <a:spcPts val="0"/>
                        </a:spcAft>
                      </a:pPr>
                      <a:r>
                        <a:rPr lang="en-GB" sz="1400" b="1">
                          <a:solidFill>
                            <a:srgbClr val="000000"/>
                          </a:solidFill>
                          <a:latin typeface="Times New Roman"/>
                          <a:ea typeface="Times New Roman"/>
                          <a:cs typeface="Times New Roman"/>
                        </a:rPr>
                        <a:t>Country / Segment</a:t>
                      </a:r>
                    </a:p>
                  </a:txBody>
                  <a:tcPr marL="36195" marR="36195" marT="36195" marB="36195"/>
                </a:tc>
                <a:tc>
                  <a:txBody>
                    <a:bodyPr/>
                    <a:lstStyle/>
                    <a:p>
                      <a:pPr algn="ctr">
                        <a:spcAft>
                          <a:spcPts val="0"/>
                        </a:spcAft>
                      </a:pPr>
                      <a:endParaRPr lang="en-GB" sz="1400" b="1">
                        <a:latin typeface="Times New Roman"/>
                        <a:ea typeface="Times New Roman"/>
                        <a:cs typeface="Times New Roman"/>
                      </a:endParaRPr>
                    </a:p>
                    <a:p>
                      <a:pPr algn="ctr">
                        <a:spcAft>
                          <a:spcPts val="0"/>
                        </a:spcAft>
                      </a:pPr>
                      <a:r>
                        <a:rPr lang="en-GB" sz="1400" b="1">
                          <a:latin typeface="Times New Roman"/>
                          <a:ea typeface="Times New Roman"/>
                          <a:cs typeface="Times New Roman"/>
                        </a:rPr>
                        <a:t>Year</a:t>
                      </a:r>
                    </a:p>
                  </a:txBody>
                  <a:tcPr marL="36195" marR="36195" marT="36195" marB="36195"/>
                </a:tc>
                <a:tc>
                  <a:txBody>
                    <a:bodyPr/>
                    <a:lstStyle/>
                    <a:p>
                      <a:pPr algn="ctr">
                        <a:spcAft>
                          <a:spcPts val="0"/>
                        </a:spcAft>
                      </a:pPr>
                      <a:r>
                        <a:rPr lang="en-GB" sz="1400" b="1">
                          <a:latin typeface="Times New Roman"/>
                          <a:ea typeface="Times New Roman"/>
                          <a:cs typeface="Times New Roman"/>
                        </a:rPr>
                        <a:t>Basic</a:t>
                      </a:r>
                    </a:p>
                    <a:p>
                      <a:pPr algn="ctr">
                        <a:spcAft>
                          <a:spcPts val="0"/>
                        </a:spcAft>
                      </a:pPr>
                      <a:r>
                        <a:rPr lang="en-GB" sz="1400" b="1">
                          <a:latin typeface="Times New Roman"/>
                          <a:ea typeface="Times New Roman"/>
                          <a:cs typeface="Times New Roman"/>
                        </a:rPr>
                        <a:t>Research</a:t>
                      </a:r>
                    </a:p>
                  </a:txBody>
                  <a:tcPr marL="36195" marR="36195" marT="36195" marB="36195"/>
                </a:tc>
                <a:tc>
                  <a:txBody>
                    <a:bodyPr/>
                    <a:lstStyle/>
                    <a:p>
                      <a:pPr algn="ctr">
                        <a:spcAft>
                          <a:spcPts val="0"/>
                        </a:spcAft>
                      </a:pPr>
                      <a:r>
                        <a:rPr lang="en-GB" sz="1400" b="1">
                          <a:latin typeface="Times New Roman"/>
                          <a:ea typeface="Times New Roman"/>
                          <a:cs typeface="Times New Roman"/>
                        </a:rPr>
                        <a:t>Applied Research</a:t>
                      </a:r>
                    </a:p>
                  </a:txBody>
                  <a:tcPr marL="36195" marR="36195" marT="36195" marB="36195"/>
                </a:tc>
                <a:tc>
                  <a:txBody>
                    <a:bodyPr/>
                    <a:lstStyle/>
                    <a:p>
                      <a:pPr algn="ctr">
                        <a:spcAft>
                          <a:spcPts val="0"/>
                        </a:spcAft>
                      </a:pPr>
                      <a:r>
                        <a:rPr lang="en-GB" sz="1400" b="1">
                          <a:latin typeface="Times New Roman"/>
                          <a:ea typeface="Times New Roman"/>
                          <a:cs typeface="Times New Roman"/>
                        </a:rPr>
                        <a:t>Experimental development</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DK Higher Education</a:t>
                      </a:r>
                    </a:p>
                  </a:txBody>
                  <a:tcPr marL="36195" marR="36195" marT="36195" marB="36195"/>
                </a:tc>
                <a:tc>
                  <a:txBody>
                    <a:bodyPr/>
                    <a:lstStyle/>
                    <a:p>
                      <a:pPr algn="ctr">
                        <a:spcAft>
                          <a:spcPts val="0"/>
                        </a:spcAft>
                      </a:pPr>
                      <a:r>
                        <a:rPr lang="en-GB" sz="1400">
                          <a:latin typeface="Times New Roman"/>
                          <a:ea typeface="Times New Roman"/>
                          <a:cs typeface="Times New Roman"/>
                        </a:rPr>
                        <a:t>1999</a:t>
                      </a:r>
                    </a:p>
                  </a:txBody>
                  <a:tcPr marL="36195" marR="36195" marT="36195" marB="36195"/>
                </a:tc>
                <a:tc>
                  <a:txBody>
                    <a:bodyPr/>
                    <a:lstStyle/>
                    <a:p>
                      <a:pPr algn="ctr">
                        <a:spcAft>
                          <a:spcPts val="0"/>
                        </a:spcAft>
                      </a:pPr>
                      <a:r>
                        <a:rPr lang="en-GB" sz="1400">
                          <a:latin typeface="Times New Roman"/>
                          <a:ea typeface="Times New Roman"/>
                          <a:cs typeface="Times New Roman"/>
                        </a:rPr>
                        <a:t>63%</a:t>
                      </a:r>
                    </a:p>
                  </a:txBody>
                  <a:tcPr marL="36195" marR="36195" marT="36195" marB="36195"/>
                </a:tc>
                <a:tc>
                  <a:txBody>
                    <a:bodyPr/>
                    <a:lstStyle/>
                    <a:p>
                      <a:pPr algn="ctr">
                        <a:spcAft>
                          <a:spcPts val="0"/>
                        </a:spcAft>
                      </a:pPr>
                      <a:r>
                        <a:rPr lang="en-GB" sz="1400">
                          <a:latin typeface="Times New Roman"/>
                          <a:ea typeface="Times New Roman"/>
                          <a:cs typeface="Times New Roman"/>
                        </a:rPr>
                        <a:t>28%</a:t>
                      </a:r>
                    </a:p>
                  </a:txBody>
                  <a:tcPr marL="36195" marR="36195" marT="36195" marB="36195"/>
                </a:tc>
                <a:tc>
                  <a:txBody>
                    <a:bodyPr/>
                    <a:lstStyle/>
                    <a:p>
                      <a:pPr algn="ctr">
                        <a:spcAft>
                          <a:spcPts val="0"/>
                        </a:spcAft>
                      </a:pPr>
                      <a:r>
                        <a:rPr lang="en-GB" sz="1400">
                          <a:latin typeface="Times New Roman"/>
                          <a:ea typeface="Times New Roman"/>
                          <a:cs typeface="Times New Roman"/>
                        </a:rPr>
                        <a:t>9%</a:t>
                      </a:r>
                    </a:p>
                  </a:txBody>
                  <a:tcPr marL="36195" marR="36195" marT="36195" marB="36195"/>
                </a:tc>
              </a:tr>
              <a:tr h="370840">
                <a:tc>
                  <a:txBody>
                    <a:bodyPr/>
                    <a:lstStyle/>
                    <a:p>
                      <a:pPr>
                        <a:spcAft>
                          <a:spcPts val="0"/>
                        </a:spcAft>
                      </a:pPr>
                      <a:endParaRPr lang="en-GB" sz="1400" b="1">
                        <a:solidFill>
                          <a:srgbClr val="000000"/>
                        </a:solidFill>
                        <a:latin typeface="Times New Roman"/>
                        <a:ea typeface="Times New Roman"/>
                        <a:cs typeface="Times New Roman"/>
                      </a:endParaRPr>
                    </a:p>
                  </a:txBody>
                  <a:tcPr marL="36195" marR="36195" marT="36195" marB="36195"/>
                </a:tc>
                <a:tc>
                  <a:txBody>
                    <a:bodyPr/>
                    <a:lstStyle/>
                    <a:p>
                      <a:pPr algn="ctr">
                        <a:spcAft>
                          <a:spcPts val="0"/>
                        </a:spcAft>
                      </a:pPr>
                      <a:r>
                        <a:rPr lang="en-GB" sz="1400">
                          <a:latin typeface="Times New Roman"/>
                          <a:ea typeface="Times New Roman"/>
                          <a:cs typeface="Times New Roman"/>
                        </a:rPr>
                        <a:t>2006*</a:t>
                      </a:r>
                    </a:p>
                  </a:txBody>
                  <a:tcPr marL="36195" marR="36195" marT="36195" marB="36195"/>
                </a:tc>
                <a:tc>
                  <a:txBody>
                    <a:bodyPr/>
                    <a:lstStyle/>
                    <a:p>
                      <a:pPr algn="ctr">
                        <a:spcAft>
                          <a:spcPts val="0"/>
                        </a:spcAft>
                      </a:pPr>
                      <a:r>
                        <a:rPr lang="en-GB" sz="1400">
                          <a:latin typeface="Times New Roman"/>
                          <a:ea typeface="Times New Roman"/>
                          <a:cs typeface="Times New Roman"/>
                        </a:rPr>
                        <a:t>55%</a:t>
                      </a:r>
                    </a:p>
                  </a:txBody>
                  <a:tcPr marL="36195" marR="36195" marT="36195" marB="36195"/>
                </a:tc>
                <a:tc>
                  <a:txBody>
                    <a:bodyPr/>
                    <a:lstStyle/>
                    <a:p>
                      <a:pPr algn="ctr">
                        <a:spcAft>
                          <a:spcPts val="0"/>
                        </a:spcAft>
                      </a:pPr>
                      <a:r>
                        <a:rPr lang="en-GB" sz="1400">
                          <a:latin typeface="Times New Roman"/>
                          <a:ea typeface="Times New Roman"/>
                          <a:cs typeface="Times New Roman"/>
                        </a:rPr>
                        <a:t>33%</a:t>
                      </a:r>
                    </a:p>
                  </a:txBody>
                  <a:tcPr marL="36195" marR="36195" marT="36195" marB="36195"/>
                </a:tc>
                <a:tc>
                  <a:txBody>
                    <a:bodyPr/>
                    <a:lstStyle/>
                    <a:p>
                      <a:pPr algn="ctr">
                        <a:spcAft>
                          <a:spcPts val="0"/>
                        </a:spcAft>
                      </a:pPr>
                      <a:r>
                        <a:rPr lang="en-GB" sz="1400">
                          <a:latin typeface="Times New Roman"/>
                          <a:ea typeface="Times New Roman"/>
                          <a:cs typeface="Times New Roman"/>
                        </a:rPr>
                        <a:t>12%</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DK Government</a:t>
                      </a:r>
                    </a:p>
                  </a:txBody>
                  <a:tcPr marL="36195" marR="36195" marT="36195" marB="36195"/>
                </a:tc>
                <a:tc>
                  <a:txBody>
                    <a:bodyPr/>
                    <a:lstStyle/>
                    <a:p>
                      <a:pPr algn="ctr">
                        <a:spcAft>
                          <a:spcPts val="0"/>
                        </a:spcAft>
                      </a:pPr>
                      <a:r>
                        <a:rPr lang="en-GB" sz="1400">
                          <a:latin typeface="Times New Roman"/>
                          <a:ea typeface="Times New Roman"/>
                          <a:cs typeface="Times New Roman"/>
                        </a:rPr>
                        <a:t>1999</a:t>
                      </a:r>
                    </a:p>
                  </a:txBody>
                  <a:tcPr marL="36195" marR="36195" marT="36195" marB="36195"/>
                </a:tc>
                <a:tc>
                  <a:txBody>
                    <a:bodyPr/>
                    <a:lstStyle/>
                    <a:p>
                      <a:pPr algn="ctr">
                        <a:spcAft>
                          <a:spcPts val="0"/>
                        </a:spcAft>
                      </a:pPr>
                      <a:r>
                        <a:rPr lang="en-GB" sz="1400">
                          <a:latin typeface="Times New Roman"/>
                          <a:ea typeface="Times New Roman"/>
                          <a:cs typeface="Times New Roman"/>
                        </a:rPr>
                        <a:t>30%</a:t>
                      </a:r>
                    </a:p>
                  </a:txBody>
                  <a:tcPr marL="36195" marR="36195" marT="36195" marB="36195"/>
                </a:tc>
                <a:tc>
                  <a:txBody>
                    <a:bodyPr/>
                    <a:lstStyle/>
                    <a:p>
                      <a:pPr algn="ctr">
                        <a:spcAft>
                          <a:spcPts val="0"/>
                        </a:spcAft>
                      </a:pPr>
                      <a:r>
                        <a:rPr lang="en-GB" sz="1400">
                          <a:latin typeface="Times New Roman"/>
                          <a:ea typeface="Times New Roman"/>
                          <a:cs typeface="Times New Roman"/>
                        </a:rPr>
                        <a:t>51%</a:t>
                      </a:r>
                    </a:p>
                  </a:txBody>
                  <a:tcPr marL="36195" marR="36195" marT="36195" marB="36195"/>
                </a:tc>
                <a:tc>
                  <a:txBody>
                    <a:bodyPr/>
                    <a:lstStyle/>
                    <a:p>
                      <a:pPr algn="ctr">
                        <a:spcAft>
                          <a:spcPts val="0"/>
                        </a:spcAft>
                      </a:pPr>
                      <a:r>
                        <a:rPr lang="en-GB" sz="1400">
                          <a:latin typeface="Times New Roman"/>
                          <a:ea typeface="Times New Roman"/>
                          <a:cs typeface="Times New Roman"/>
                        </a:rPr>
                        <a:t>19%</a:t>
                      </a:r>
                    </a:p>
                  </a:txBody>
                  <a:tcPr marL="36195" marR="36195" marT="36195" marB="36195"/>
                </a:tc>
              </a:tr>
              <a:tr h="370840">
                <a:tc>
                  <a:txBody>
                    <a:bodyPr/>
                    <a:lstStyle/>
                    <a:p>
                      <a:pPr>
                        <a:spcAft>
                          <a:spcPts val="0"/>
                        </a:spcAft>
                      </a:pPr>
                      <a:endParaRPr lang="en-GB" sz="1400" b="1">
                        <a:solidFill>
                          <a:srgbClr val="000000"/>
                        </a:solidFill>
                        <a:latin typeface="Times New Roman"/>
                        <a:ea typeface="Times New Roman"/>
                        <a:cs typeface="Times New Roman"/>
                      </a:endParaRPr>
                    </a:p>
                  </a:txBody>
                  <a:tcPr marL="36195" marR="36195" marT="36195" marB="36195"/>
                </a:tc>
                <a:tc>
                  <a:txBody>
                    <a:bodyPr/>
                    <a:lstStyle/>
                    <a:p>
                      <a:pPr algn="ctr">
                        <a:spcAft>
                          <a:spcPts val="0"/>
                        </a:spcAft>
                      </a:pPr>
                      <a:r>
                        <a:rPr lang="en-GB" sz="1400">
                          <a:latin typeface="Times New Roman"/>
                          <a:ea typeface="Times New Roman"/>
                          <a:cs typeface="Times New Roman"/>
                        </a:rPr>
                        <a:t>2006*</a:t>
                      </a:r>
                    </a:p>
                  </a:txBody>
                  <a:tcPr marL="36195" marR="36195" marT="36195" marB="36195"/>
                </a:tc>
                <a:tc>
                  <a:txBody>
                    <a:bodyPr/>
                    <a:lstStyle/>
                    <a:p>
                      <a:pPr algn="ctr">
                        <a:spcAft>
                          <a:spcPts val="0"/>
                        </a:spcAft>
                      </a:pPr>
                      <a:r>
                        <a:rPr lang="en-GB" sz="1400">
                          <a:latin typeface="Times New Roman"/>
                          <a:ea typeface="Times New Roman"/>
                          <a:cs typeface="Times New Roman"/>
                        </a:rPr>
                        <a:t>15%</a:t>
                      </a:r>
                    </a:p>
                  </a:txBody>
                  <a:tcPr marL="36195" marR="36195" marT="36195" marB="36195"/>
                </a:tc>
                <a:tc>
                  <a:txBody>
                    <a:bodyPr/>
                    <a:lstStyle/>
                    <a:p>
                      <a:pPr algn="ctr">
                        <a:spcAft>
                          <a:spcPts val="0"/>
                        </a:spcAft>
                      </a:pPr>
                      <a:r>
                        <a:rPr lang="en-GB" sz="1400">
                          <a:latin typeface="Times New Roman"/>
                          <a:ea typeface="Times New Roman"/>
                          <a:cs typeface="Times New Roman"/>
                        </a:rPr>
                        <a:t>63%</a:t>
                      </a:r>
                    </a:p>
                  </a:txBody>
                  <a:tcPr marL="36195" marR="36195" marT="36195" marB="36195"/>
                </a:tc>
                <a:tc>
                  <a:txBody>
                    <a:bodyPr/>
                    <a:lstStyle/>
                    <a:p>
                      <a:pPr algn="ctr">
                        <a:spcAft>
                          <a:spcPts val="0"/>
                        </a:spcAft>
                      </a:pPr>
                      <a:r>
                        <a:rPr lang="en-GB" sz="1400">
                          <a:latin typeface="Times New Roman"/>
                          <a:ea typeface="Times New Roman"/>
                          <a:cs typeface="Times New Roman"/>
                        </a:rPr>
                        <a:t>22%</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NZ Higher Education</a:t>
                      </a:r>
                    </a:p>
                  </a:txBody>
                  <a:tcPr marL="36195" marR="36195" marT="36195" marB="36195"/>
                </a:tc>
                <a:tc>
                  <a:txBody>
                    <a:bodyPr/>
                    <a:lstStyle/>
                    <a:p>
                      <a:pPr algn="ctr">
                        <a:spcAft>
                          <a:spcPts val="0"/>
                        </a:spcAft>
                      </a:pPr>
                      <a:r>
                        <a:rPr lang="en-GB" sz="1400">
                          <a:latin typeface="Times New Roman"/>
                          <a:ea typeface="Times New Roman"/>
                          <a:cs typeface="Times New Roman"/>
                        </a:rPr>
                        <a:t>1999</a:t>
                      </a:r>
                    </a:p>
                  </a:txBody>
                  <a:tcPr marL="36195" marR="36195" marT="36195" marB="36195"/>
                </a:tc>
                <a:tc>
                  <a:txBody>
                    <a:bodyPr/>
                    <a:lstStyle/>
                    <a:p>
                      <a:pPr algn="ctr">
                        <a:spcAft>
                          <a:spcPts val="0"/>
                        </a:spcAft>
                      </a:pPr>
                      <a:r>
                        <a:rPr lang="en-GB" sz="1400">
                          <a:latin typeface="Times New Roman"/>
                          <a:ea typeface="Times New Roman"/>
                          <a:cs typeface="Times New Roman"/>
                        </a:rPr>
                        <a:t>68%</a:t>
                      </a:r>
                    </a:p>
                  </a:txBody>
                  <a:tcPr marL="36195" marR="36195" marT="36195" marB="36195"/>
                </a:tc>
                <a:tc>
                  <a:txBody>
                    <a:bodyPr/>
                    <a:lstStyle/>
                    <a:p>
                      <a:pPr algn="ctr">
                        <a:spcAft>
                          <a:spcPts val="0"/>
                        </a:spcAft>
                      </a:pPr>
                      <a:r>
                        <a:rPr lang="en-GB" sz="1400">
                          <a:latin typeface="Times New Roman"/>
                          <a:ea typeface="Times New Roman"/>
                          <a:cs typeface="Times New Roman"/>
                        </a:rPr>
                        <a:t>32%</a:t>
                      </a:r>
                    </a:p>
                  </a:txBody>
                  <a:tcPr marL="36195" marR="36195" marT="36195" marB="36195"/>
                </a:tc>
                <a:tc>
                  <a:txBody>
                    <a:bodyPr/>
                    <a:lstStyle/>
                    <a:p>
                      <a:pPr algn="ctr">
                        <a:spcAft>
                          <a:spcPts val="0"/>
                        </a:spcAft>
                      </a:pPr>
                      <a:r>
                        <a:rPr lang="en-GB" sz="1400">
                          <a:latin typeface="Times New Roman"/>
                          <a:ea typeface="Times New Roman"/>
                          <a:cs typeface="Times New Roman"/>
                        </a:rPr>
                        <a:t>0%</a:t>
                      </a:r>
                    </a:p>
                  </a:txBody>
                  <a:tcPr marL="36195" marR="36195" marT="36195" marB="36195"/>
                </a:tc>
              </a:tr>
              <a:tr h="370840">
                <a:tc>
                  <a:txBody>
                    <a:bodyPr/>
                    <a:lstStyle/>
                    <a:p>
                      <a:pPr>
                        <a:spcAft>
                          <a:spcPts val="0"/>
                        </a:spcAft>
                      </a:pPr>
                      <a:endParaRPr lang="en-GB" sz="1400" b="1">
                        <a:solidFill>
                          <a:srgbClr val="000000"/>
                        </a:solidFill>
                        <a:latin typeface="Times New Roman"/>
                        <a:ea typeface="Times New Roman"/>
                        <a:cs typeface="Times New Roman"/>
                      </a:endParaRPr>
                    </a:p>
                  </a:txBody>
                  <a:tcPr marL="36195" marR="36195" marT="36195" marB="36195"/>
                </a:tc>
                <a:tc>
                  <a:txBody>
                    <a:bodyPr/>
                    <a:lstStyle/>
                    <a:p>
                      <a:pPr algn="ctr">
                        <a:spcAft>
                          <a:spcPts val="0"/>
                        </a:spcAft>
                      </a:pPr>
                      <a:r>
                        <a:rPr lang="en-GB" sz="1400">
                          <a:latin typeface="Times New Roman"/>
                          <a:ea typeface="Times New Roman"/>
                          <a:cs typeface="Times New Roman"/>
                        </a:rPr>
                        <a:t>2007</a:t>
                      </a:r>
                    </a:p>
                  </a:txBody>
                  <a:tcPr marL="36195" marR="36195" marT="36195" marB="36195"/>
                </a:tc>
                <a:tc>
                  <a:txBody>
                    <a:bodyPr/>
                    <a:lstStyle/>
                    <a:p>
                      <a:pPr algn="ctr">
                        <a:spcAft>
                          <a:spcPts val="0"/>
                        </a:spcAft>
                      </a:pPr>
                      <a:r>
                        <a:rPr lang="en-GB" sz="1400">
                          <a:latin typeface="Times New Roman"/>
                          <a:ea typeface="Times New Roman"/>
                          <a:cs typeface="Times New Roman"/>
                        </a:rPr>
                        <a:t>53%</a:t>
                      </a:r>
                    </a:p>
                  </a:txBody>
                  <a:tcPr marL="36195" marR="36195" marT="36195" marB="36195"/>
                </a:tc>
                <a:tc>
                  <a:txBody>
                    <a:bodyPr/>
                    <a:lstStyle/>
                    <a:p>
                      <a:pPr algn="ctr">
                        <a:spcAft>
                          <a:spcPts val="0"/>
                        </a:spcAft>
                      </a:pPr>
                      <a:r>
                        <a:rPr lang="en-GB" sz="1400">
                          <a:latin typeface="Times New Roman"/>
                          <a:ea typeface="Times New Roman"/>
                          <a:cs typeface="Times New Roman"/>
                        </a:rPr>
                        <a:t>28%</a:t>
                      </a:r>
                    </a:p>
                  </a:txBody>
                  <a:tcPr marL="36195" marR="36195" marT="36195" marB="36195"/>
                </a:tc>
                <a:tc>
                  <a:txBody>
                    <a:bodyPr/>
                    <a:lstStyle/>
                    <a:p>
                      <a:pPr algn="ctr">
                        <a:spcAft>
                          <a:spcPts val="0"/>
                        </a:spcAft>
                      </a:pPr>
                      <a:r>
                        <a:rPr lang="en-GB" sz="1400">
                          <a:latin typeface="Times New Roman"/>
                          <a:ea typeface="Times New Roman"/>
                          <a:cs typeface="Times New Roman"/>
                        </a:rPr>
                        <a:t>18%</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NZ Government</a:t>
                      </a:r>
                    </a:p>
                  </a:txBody>
                  <a:tcPr marL="36195" marR="36195" marT="36195" marB="36195"/>
                </a:tc>
                <a:tc>
                  <a:txBody>
                    <a:bodyPr/>
                    <a:lstStyle/>
                    <a:p>
                      <a:pPr algn="ctr">
                        <a:spcAft>
                          <a:spcPts val="0"/>
                        </a:spcAft>
                      </a:pPr>
                      <a:r>
                        <a:rPr lang="en-GB" sz="1400">
                          <a:latin typeface="Times New Roman"/>
                          <a:ea typeface="Times New Roman"/>
                          <a:cs typeface="Times New Roman"/>
                        </a:rPr>
                        <a:t>1999</a:t>
                      </a:r>
                    </a:p>
                  </a:txBody>
                  <a:tcPr marL="36195" marR="36195" marT="36195" marB="36195"/>
                </a:tc>
                <a:tc>
                  <a:txBody>
                    <a:bodyPr/>
                    <a:lstStyle/>
                    <a:p>
                      <a:pPr algn="ctr">
                        <a:spcAft>
                          <a:spcPts val="0"/>
                        </a:spcAft>
                      </a:pPr>
                      <a:r>
                        <a:rPr lang="en-GB" sz="1400">
                          <a:latin typeface="Times New Roman"/>
                          <a:ea typeface="Times New Roman"/>
                          <a:cs typeface="Times New Roman"/>
                        </a:rPr>
                        <a:t>53%</a:t>
                      </a:r>
                    </a:p>
                  </a:txBody>
                  <a:tcPr marL="36195" marR="36195" marT="36195" marB="36195"/>
                </a:tc>
                <a:tc>
                  <a:txBody>
                    <a:bodyPr/>
                    <a:lstStyle/>
                    <a:p>
                      <a:pPr algn="ctr">
                        <a:spcAft>
                          <a:spcPts val="0"/>
                        </a:spcAft>
                      </a:pPr>
                      <a:r>
                        <a:rPr lang="en-GB" sz="1400">
                          <a:latin typeface="Times New Roman"/>
                          <a:ea typeface="Times New Roman"/>
                          <a:cs typeface="Times New Roman"/>
                        </a:rPr>
                        <a:t>36%</a:t>
                      </a:r>
                    </a:p>
                  </a:txBody>
                  <a:tcPr marL="36195" marR="36195" marT="36195" marB="36195"/>
                </a:tc>
                <a:tc>
                  <a:txBody>
                    <a:bodyPr/>
                    <a:lstStyle/>
                    <a:p>
                      <a:pPr algn="ctr">
                        <a:spcAft>
                          <a:spcPts val="0"/>
                        </a:spcAft>
                      </a:pPr>
                      <a:r>
                        <a:rPr lang="en-GB" sz="1400">
                          <a:latin typeface="Times New Roman"/>
                          <a:ea typeface="Times New Roman"/>
                          <a:cs typeface="Times New Roman"/>
                        </a:rPr>
                        <a:t>11%</a:t>
                      </a:r>
                    </a:p>
                  </a:txBody>
                  <a:tcPr marL="36195" marR="36195" marT="36195" marB="36195"/>
                </a:tc>
              </a:tr>
              <a:tr h="370840">
                <a:tc>
                  <a:txBody>
                    <a:bodyPr/>
                    <a:lstStyle/>
                    <a:p>
                      <a:pPr>
                        <a:spcAft>
                          <a:spcPts val="0"/>
                        </a:spcAft>
                      </a:pPr>
                      <a:endParaRPr lang="en-GB" sz="1400" b="1">
                        <a:solidFill>
                          <a:srgbClr val="000000"/>
                        </a:solidFill>
                        <a:latin typeface="Times New Roman"/>
                        <a:ea typeface="Times New Roman"/>
                        <a:cs typeface="Times New Roman"/>
                      </a:endParaRPr>
                    </a:p>
                  </a:txBody>
                  <a:tcPr marL="36195" marR="36195" marT="36195" marB="36195"/>
                </a:tc>
                <a:tc>
                  <a:txBody>
                    <a:bodyPr/>
                    <a:lstStyle/>
                    <a:p>
                      <a:pPr algn="ctr">
                        <a:spcAft>
                          <a:spcPts val="0"/>
                        </a:spcAft>
                      </a:pPr>
                      <a:r>
                        <a:rPr lang="en-GB" sz="1400">
                          <a:latin typeface="Times New Roman"/>
                          <a:ea typeface="Times New Roman"/>
                          <a:cs typeface="Times New Roman"/>
                        </a:rPr>
                        <a:t>2007</a:t>
                      </a:r>
                    </a:p>
                  </a:txBody>
                  <a:tcPr marL="36195" marR="36195" marT="36195" marB="36195"/>
                </a:tc>
                <a:tc>
                  <a:txBody>
                    <a:bodyPr/>
                    <a:lstStyle/>
                    <a:p>
                      <a:pPr algn="ctr">
                        <a:spcAft>
                          <a:spcPts val="0"/>
                        </a:spcAft>
                      </a:pPr>
                      <a:r>
                        <a:rPr lang="en-GB" sz="1400">
                          <a:latin typeface="Times New Roman"/>
                          <a:ea typeface="Times New Roman"/>
                          <a:cs typeface="Times New Roman"/>
                        </a:rPr>
                        <a:t>40%</a:t>
                      </a:r>
                    </a:p>
                  </a:txBody>
                  <a:tcPr marL="36195" marR="36195" marT="36195" marB="36195"/>
                </a:tc>
                <a:tc>
                  <a:txBody>
                    <a:bodyPr/>
                    <a:lstStyle/>
                    <a:p>
                      <a:pPr algn="ctr">
                        <a:spcAft>
                          <a:spcPts val="0"/>
                        </a:spcAft>
                      </a:pPr>
                      <a:r>
                        <a:rPr lang="en-GB" sz="1400">
                          <a:latin typeface="Times New Roman"/>
                          <a:ea typeface="Times New Roman"/>
                          <a:cs typeface="Times New Roman"/>
                        </a:rPr>
                        <a:t>43%</a:t>
                      </a:r>
                    </a:p>
                  </a:txBody>
                  <a:tcPr marL="36195" marR="36195" marT="36195" marB="36195"/>
                </a:tc>
                <a:tc>
                  <a:txBody>
                    <a:bodyPr/>
                    <a:lstStyle/>
                    <a:p>
                      <a:pPr algn="ctr">
                        <a:spcAft>
                          <a:spcPts val="0"/>
                        </a:spcAft>
                      </a:pPr>
                      <a:r>
                        <a:rPr lang="en-GB" sz="1400">
                          <a:latin typeface="Times New Roman"/>
                          <a:ea typeface="Times New Roman"/>
                          <a:cs typeface="Times New Roman"/>
                        </a:rPr>
                        <a:t>17%</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NO Higher Education</a:t>
                      </a:r>
                    </a:p>
                  </a:txBody>
                  <a:tcPr marL="36195" marR="36195" marT="36195" marB="36195"/>
                </a:tc>
                <a:tc>
                  <a:txBody>
                    <a:bodyPr/>
                    <a:lstStyle/>
                    <a:p>
                      <a:pPr algn="ctr">
                        <a:spcAft>
                          <a:spcPts val="0"/>
                        </a:spcAft>
                      </a:pPr>
                      <a:r>
                        <a:rPr lang="en-GB" sz="1400">
                          <a:latin typeface="Times New Roman"/>
                          <a:ea typeface="Times New Roman"/>
                          <a:cs typeface="Times New Roman"/>
                        </a:rPr>
                        <a:t>2005</a:t>
                      </a:r>
                    </a:p>
                  </a:txBody>
                  <a:tcPr marL="36195" marR="36195" marT="36195" marB="36195"/>
                </a:tc>
                <a:tc>
                  <a:txBody>
                    <a:bodyPr/>
                    <a:lstStyle/>
                    <a:p>
                      <a:pPr algn="ctr">
                        <a:spcAft>
                          <a:spcPts val="0"/>
                        </a:spcAft>
                      </a:pPr>
                      <a:r>
                        <a:rPr lang="en-GB" sz="1400">
                          <a:latin typeface="Times New Roman"/>
                          <a:ea typeface="Times New Roman"/>
                          <a:cs typeface="Times New Roman"/>
                        </a:rPr>
                        <a:t>49%</a:t>
                      </a:r>
                    </a:p>
                  </a:txBody>
                  <a:tcPr marL="36195" marR="36195" marT="36195" marB="36195"/>
                </a:tc>
                <a:tc>
                  <a:txBody>
                    <a:bodyPr/>
                    <a:lstStyle/>
                    <a:p>
                      <a:pPr algn="ctr">
                        <a:spcAft>
                          <a:spcPts val="0"/>
                        </a:spcAft>
                      </a:pPr>
                      <a:r>
                        <a:rPr lang="en-GB" sz="1400">
                          <a:latin typeface="Times New Roman"/>
                          <a:ea typeface="Times New Roman"/>
                          <a:cs typeface="Times New Roman"/>
                        </a:rPr>
                        <a:t>36%</a:t>
                      </a:r>
                    </a:p>
                  </a:txBody>
                  <a:tcPr marL="36195" marR="36195" marT="36195" marB="36195"/>
                </a:tc>
                <a:tc>
                  <a:txBody>
                    <a:bodyPr/>
                    <a:lstStyle/>
                    <a:p>
                      <a:pPr algn="ctr">
                        <a:spcAft>
                          <a:spcPts val="0"/>
                        </a:spcAft>
                      </a:pPr>
                      <a:r>
                        <a:rPr lang="en-GB" sz="1400">
                          <a:latin typeface="Times New Roman"/>
                          <a:ea typeface="Times New Roman"/>
                          <a:cs typeface="Times New Roman"/>
                        </a:rPr>
                        <a:t>15%</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NO Government</a:t>
                      </a:r>
                    </a:p>
                  </a:txBody>
                  <a:tcPr marL="36195" marR="36195" marT="36195" marB="36195"/>
                </a:tc>
                <a:tc>
                  <a:txBody>
                    <a:bodyPr/>
                    <a:lstStyle/>
                    <a:p>
                      <a:pPr algn="ctr">
                        <a:spcAft>
                          <a:spcPts val="0"/>
                        </a:spcAft>
                      </a:pPr>
                      <a:r>
                        <a:rPr lang="en-GB" sz="1400">
                          <a:latin typeface="Times New Roman"/>
                          <a:ea typeface="Times New Roman"/>
                          <a:cs typeface="Times New Roman"/>
                        </a:rPr>
                        <a:t>2005</a:t>
                      </a:r>
                    </a:p>
                  </a:txBody>
                  <a:tcPr marL="36195" marR="36195" marT="36195" marB="36195"/>
                </a:tc>
                <a:tc>
                  <a:txBody>
                    <a:bodyPr/>
                    <a:lstStyle/>
                    <a:p>
                      <a:pPr algn="ctr">
                        <a:spcAft>
                          <a:spcPts val="0"/>
                        </a:spcAft>
                      </a:pPr>
                      <a:r>
                        <a:rPr lang="en-GB" sz="1400">
                          <a:latin typeface="Times New Roman"/>
                          <a:ea typeface="Times New Roman"/>
                          <a:cs typeface="Times New Roman"/>
                        </a:rPr>
                        <a:t>17%</a:t>
                      </a:r>
                    </a:p>
                  </a:txBody>
                  <a:tcPr marL="36195" marR="36195" marT="36195" marB="36195"/>
                </a:tc>
                <a:tc>
                  <a:txBody>
                    <a:bodyPr/>
                    <a:lstStyle/>
                    <a:p>
                      <a:pPr algn="ctr">
                        <a:spcAft>
                          <a:spcPts val="0"/>
                        </a:spcAft>
                      </a:pPr>
                      <a:r>
                        <a:rPr lang="en-GB" sz="1400">
                          <a:latin typeface="Times New Roman"/>
                          <a:ea typeface="Times New Roman"/>
                          <a:cs typeface="Times New Roman"/>
                        </a:rPr>
                        <a:t>61%</a:t>
                      </a:r>
                    </a:p>
                  </a:txBody>
                  <a:tcPr marL="36195" marR="36195" marT="36195" marB="36195"/>
                </a:tc>
                <a:tc>
                  <a:txBody>
                    <a:bodyPr/>
                    <a:lstStyle/>
                    <a:p>
                      <a:pPr algn="ctr">
                        <a:spcAft>
                          <a:spcPts val="0"/>
                        </a:spcAft>
                      </a:pPr>
                      <a:r>
                        <a:rPr lang="en-GB" sz="1400">
                          <a:latin typeface="Times New Roman"/>
                          <a:ea typeface="Times New Roman"/>
                          <a:cs typeface="Times New Roman"/>
                        </a:rPr>
                        <a:t>22%</a:t>
                      </a:r>
                    </a:p>
                  </a:txBody>
                  <a:tcPr marL="36195" marR="36195" marT="36195" marB="36195"/>
                </a:tc>
              </a:tr>
              <a:tr h="370840">
                <a:tc>
                  <a:txBody>
                    <a:bodyPr/>
                    <a:lstStyle/>
                    <a:p>
                      <a:pPr>
                        <a:spcAft>
                          <a:spcPts val="0"/>
                        </a:spcAft>
                      </a:pPr>
                      <a:r>
                        <a:rPr lang="en-GB" sz="1400" b="1">
                          <a:solidFill>
                            <a:srgbClr val="000000"/>
                          </a:solidFill>
                          <a:latin typeface="Times New Roman"/>
                          <a:ea typeface="Times New Roman"/>
                          <a:cs typeface="Times New Roman"/>
                        </a:rPr>
                        <a:t>UK Government</a:t>
                      </a:r>
                    </a:p>
                  </a:txBody>
                  <a:tcPr marL="36195" marR="36195" marT="36195" marB="36195"/>
                </a:tc>
                <a:tc>
                  <a:txBody>
                    <a:bodyPr/>
                    <a:lstStyle/>
                    <a:p>
                      <a:pPr algn="ctr">
                        <a:spcAft>
                          <a:spcPts val="0"/>
                        </a:spcAft>
                      </a:pPr>
                      <a:r>
                        <a:rPr lang="en-GB" sz="1400">
                          <a:latin typeface="Times New Roman"/>
                          <a:ea typeface="Times New Roman"/>
                          <a:cs typeface="Times New Roman"/>
                        </a:rPr>
                        <a:t>2002</a:t>
                      </a:r>
                    </a:p>
                  </a:txBody>
                  <a:tcPr marL="36195" marR="36195" marT="36195" marB="36195"/>
                </a:tc>
                <a:tc>
                  <a:txBody>
                    <a:bodyPr/>
                    <a:lstStyle/>
                    <a:p>
                      <a:pPr algn="ctr">
                        <a:spcAft>
                          <a:spcPts val="0"/>
                        </a:spcAft>
                      </a:pPr>
                      <a:r>
                        <a:rPr lang="en-GB" sz="1400">
                          <a:latin typeface="Times New Roman"/>
                          <a:ea typeface="Times New Roman"/>
                          <a:cs typeface="Times New Roman"/>
                        </a:rPr>
                        <a:t>30%</a:t>
                      </a:r>
                    </a:p>
                  </a:txBody>
                  <a:tcPr marL="36195" marR="36195" marT="36195" marB="36195"/>
                </a:tc>
                <a:tc>
                  <a:txBody>
                    <a:bodyPr/>
                    <a:lstStyle/>
                    <a:p>
                      <a:pPr algn="ctr">
                        <a:spcAft>
                          <a:spcPts val="0"/>
                        </a:spcAft>
                      </a:pPr>
                      <a:r>
                        <a:rPr lang="en-GB" sz="1400">
                          <a:latin typeface="Times New Roman"/>
                          <a:ea typeface="Times New Roman"/>
                          <a:cs typeface="Times New Roman"/>
                        </a:rPr>
                        <a:t>54%</a:t>
                      </a:r>
                    </a:p>
                  </a:txBody>
                  <a:tcPr marL="36195" marR="36195" marT="36195" marB="36195"/>
                </a:tc>
                <a:tc>
                  <a:txBody>
                    <a:bodyPr/>
                    <a:lstStyle/>
                    <a:p>
                      <a:pPr algn="ctr">
                        <a:spcAft>
                          <a:spcPts val="0"/>
                        </a:spcAft>
                      </a:pPr>
                      <a:r>
                        <a:rPr lang="en-GB" sz="1400">
                          <a:latin typeface="Times New Roman"/>
                          <a:ea typeface="Times New Roman"/>
                          <a:cs typeface="Times New Roman"/>
                        </a:rPr>
                        <a:t>16%</a:t>
                      </a:r>
                    </a:p>
                  </a:txBody>
                  <a:tcPr marL="36195" marR="36195" marT="36195" marB="36195"/>
                </a:tc>
              </a:tr>
              <a:tr h="370840">
                <a:tc>
                  <a:txBody>
                    <a:bodyPr/>
                    <a:lstStyle/>
                    <a:p>
                      <a:pPr>
                        <a:spcAft>
                          <a:spcPts val="0"/>
                        </a:spcAft>
                      </a:pPr>
                      <a:endParaRPr lang="en-GB" sz="1400" b="1">
                        <a:solidFill>
                          <a:srgbClr val="000000"/>
                        </a:solidFill>
                        <a:latin typeface="Times New Roman"/>
                        <a:ea typeface="Times New Roman"/>
                        <a:cs typeface="Times New Roman"/>
                      </a:endParaRPr>
                    </a:p>
                  </a:txBody>
                  <a:tcPr marL="36195" marR="36195" marT="36195" marB="36195"/>
                </a:tc>
                <a:tc>
                  <a:txBody>
                    <a:bodyPr/>
                    <a:lstStyle/>
                    <a:p>
                      <a:pPr algn="ctr">
                        <a:spcAft>
                          <a:spcPts val="0"/>
                        </a:spcAft>
                      </a:pPr>
                      <a:r>
                        <a:rPr lang="en-GB" sz="1400">
                          <a:latin typeface="Times New Roman"/>
                          <a:ea typeface="Times New Roman"/>
                          <a:cs typeface="Times New Roman"/>
                        </a:rPr>
                        <a:t>2006</a:t>
                      </a:r>
                    </a:p>
                  </a:txBody>
                  <a:tcPr marL="36195" marR="36195" marT="36195" marB="36195"/>
                </a:tc>
                <a:tc>
                  <a:txBody>
                    <a:bodyPr/>
                    <a:lstStyle/>
                    <a:p>
                      <a:pPr algn="ctr">
                        <a:spcAft>
                          <a:spcPts val="0"/>
                        </a:spcAft>
                      </a:pPr>
                      <a:r>
                        <a:rPr lang="en-GB" sz="1400">
                          <a:latin typeface="Times New Roman"/>
                          <a:ea typeface="Times New Roman"/>
                          <a:cs typeface="Times New Roman"/>
                        </a:rPr>
                        <a:t>32%</a:t>
                      </a:r>
                    </a:p>
                  </a:txBody>
                  <a:tcPr marL="36195" marR="36195" marT="36195" marB="36195"/>
                </a:tc>
                <a:tc>
                  <a:txBody>
                    <a:bodyPr/>
                    <a:lstStyle/>
                    <a:p>
                      <a:pPr algn="ctr">
                        <a:spcAft>
                          <a:spcPts val="0"/>
                        </a:spcAft>
                      </a:pPr>
                      <a:r>
                        <a:rPr lang="en-GB" sz="1400">
                          <a:latin typeface="Times New Roman"/>
                          <a:ea typeface="Times New Roman"/>
                          <a:cs typeface="Times New Roman"/>
                        </a:rPr>
                        <a:t>53%</a:t>
                      </a:r>
                    </a:p>
                  </a:txBody>
                  <a:tcPr marL="36195" marR="36195" marT="36195" marB="36195"/>
                </a:tc>
                <a:tc>
                  <a:txBody>
                    <a:bodyPr/>
                    <a:lstStyle/>
                    <a:p>
                      <a:pPr algn="ctr">
                        <a:spcAft>
                          <a:spcPts val="0"/>
                        </a:spcAft>
                      </a:pPr>
                      <a:r>
                        <a:rPr lang="en-GB" sz="1400" dirty="0">
                          <a:latin typeface="Times New Roman"/>
                          <a:ea typeface="Times New Roman"/>
                          <a:cs typeface="Times New Roman"/>
                        </a:rPr>
                        <a:t>15%</a:t>
                      </a:r>
                    </a:p>
                  </a:txBody>
                  <a:tcPr marL="36195" marR="36195" marT="36195" marB="36195"/>
                </a:tc>
              </a:tr>
            </a:tbl>
          </a:graphicData>
        </a:graphic>
      </p:graphicFrame>
    </p:spTree>
  </p:cSld>
  <p:clrMapOvr>
    <a:masterClrMapping/>
  </p:clrMapOvr>
</p:sld>
</file>

<file path=ppt/theme/theme1.xml><?xml version="1.0" encoding="utf-8"?>
<a:theme xmlns:a="http://schemas.openxmlformats.org/drawingml/2006/main" name="1_Tech_presentation 2">
  <a:themeElements>
    <a:clrScheme name="1_Tech_presentation 2 1">
      <a:dk1>
        <a:srgbClr val="000000"/>
      </a:dk1>
      <a:lt1>
        <a:srgbClr val="FFFFFF"/>
      </a:lt1>
      <a:dk2>
        <a:srgbClr val="000000"/>
      </a:dk2>
      <a:lt2>
        <a:srgbClr val="808080"/>
      </a:lt2>
      <a:accent1>
        <a:srgbClr val="FF0000"/>
      </a:accent1>
      <a:accent2>
        <a:srgbClr val="808080"/>
      </a:accent2>
      <a:accent3>
        <a:srgbClr val="FFFFFF"/>
      </a:accent3>
      <a:accent4>
        <a:srgbClr val="000000"/>
      </a:accent4>
      <a:accent5>
        <a:srgbClr val="FFAAAA"/>
      </a:accent5>
      <a:accent6>
        <a:srgbClr val="737373"/>
      </a:accent6>
      <a:hlink>
        <a:srgbClr val="E47B61"/>
      </a:hlink>
      <a:folHlink>
        <a:srgbClr val="E3E5E4"/>
      </a:folHlink>
    </a:clrScheme>
    <a:fontScheme name="1_Tech_presentation 2">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Tech_presentation 2 1">
        <a:dk1>
          <a:srgbClr val="000000"/>
        </a:dk1>
        <a:lt1>
          <a:srgbClr val="FFFFFF"/>
        </a:lt1>
        <a:dk2>
          <a:srgbClr val="000000"/>
        </a:dk2>
        <a:lt2>
          <a:srgbClr val="808080"/>
        </a:lt2>
        <a:accent1>
          <a:srgbClr val="FF0000"/>
        </a:accent1>
        <a:accent2>
          <a:srgbClr val="808080"/>
        </a:accent2>
        <a:accent3>
          <a:srgbClr val="FFFFFF"/>
        </a:accent3>
        <a:accent4>
          <a:srgbClr val="000000"/>
        </a:accent4>
        <a:accent5>
          <a:srgbClr val="FFAAAA"/>
        </a:accent5>
        <a:accent6>
          <a:srgbClr val="737373"/>
        </a:accent6>
        <a:hlink>
          <a:srgbClr val="E47B61"/>
        </a:hlink>
        <a:folHlink>
          <a:srgbClr val="E3E5E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Tech_presentation 2">
  <a:themeElements>
    <a:clrScheme name="2_Tech_presentation 2 1">
      <a:dk1>
        <a:srgbClr val="000000"/>
      </a:dk1>
      <a:lt1>
        <a:srgbClr val="FFFFFF"/>
      </a:lt1>
      <a:dk2>
        <a:srgbClr val="000000"/>
      </a:dk2>
      <a:lt2>
        <a:srgbClr val="808080"/>
      </a:lt2>
      <a:accent1>
        <a:srgbClr val="FF0000"/>
      </a:accent1>
      <a:accent2>
        <a:srgbClr val="808080"/>
      </a:accent2>
      <a:accent3>
        <a:srgbClr val="FFFFFF"/>
      </a:accent3>
      <a:accent4>
        <a:srgbClr val="000000"/>
      </a:accent4>
      <a:accent5>
        <a:srgbClr val="FFAAAA"/>
      </a:accent5>
      <a:accent6>
        <a:srgbClr val="737373"/>
      </a:accent6>
      <a:hlink>
        <a:srgbClr val="E47B61"/>
      </a:hlink>
      <a:folHlink>
        <a:srgbClr val="E3E5E4"/>
      </a:folHlink>
    </a:clrScheme>
    <a:fontScheme name="2_Tech_presentation 2">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2_Tech_presentation 2 1">
        <a:dk1>
          <a:srgbClr val="000000"/>
        </a:dk1>
        <a:lt1>
          <a:srgbClr val="FFFFFF"/>
        </a:lt1>
        <a:dk2>
          <a:srgbClr val="000000"/>
        </a:dk2>
        <a:lt2>
          <a:srgbClr val="808080"/>
        </a:lt2>
        <a:accent1>
          <a:srgbClr val="FF0000"/>
        </a:accent1>
        <a:accent2>
          <a:srgbClr val="808080"/>
        </a:accent2>
        <a:accent3>
          <a:srgbClr val="FFFFFF"/>
        </a:accent3>
        <a:accent4>
          <a:srgbClr val="000000"/>
        </a:accent4>
        <a:accent5>
          <a:srgbClr val="FFAAAA"/>
        </a:accent5>
        <a:accent6>
          <a:srgbClr val="737373"/>
        </a:accent6>
        <a:hlink>
          <a:srgbClr val="E47B61"/>
        </a:hlink>
        <a:folHlink>
          <a:srgbClr val="E3E5E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2004:Modèles:Mes modèles:Tech_presentation 2.pot</Template>
  <TotalTime>2983</TotalTime>
  <Words>1654</Words>
  <Application>Microsoft Office PowerPoint</Application>
  <PresentationFormat>Skjermfremvisning (4:3)</PresentationFormat>
  <Paragraphs>265</Paragraphs>
  <Slides>21</Slides>
  <Notes>2</Notes>
  <HiddenSlides>0</HiddenSlides>
  <MMClips>0</MMClips>
  <ScaleCrop>false</ScaleCrop>
  <HeadingPairs>
    <vt:vector size="6" baseType="variant">
      <vt:variant>
        <vt:lpstr>Brukte skrifter</vt:lpstr>
      </vt:variant>
      <vt:variant>
        <vt:i4>5</vt:i4>
      </vt:variant>
      <vt:variant>
        <vt:lpstr>Tema</vt:lpstr>
      </vt:variant>
      <vt:variant>
        <vt:i4>2</vt:i4>
      </vt:variant>
      <vt:variant>
        <vt:lpstr>Lysbildetitler</vt:lpstr>
      </vt:variant>
      <vt:variant>
        <vt:i4>21</vt:i4>
      </vt:variant>
    </vt:vector>
  </HeadingPairs>
  <TitlesOfParts>
    <vt:vector size="28" baseType="lpstr">
      <vt:lpstr>Times</vt:lpstr>
      <vt:lpstr>ＭＳ Ｐゴシック</vt:lpstr>
      <vt:lpstr>Arial</vt:lpstr>
      <vt:lpstr>Georgia</vt:lpstr>
      <vt:lpstr>Times New Roman</vt:lpstr>
      <vt:lpstr>1_Tech_presentation 2</vt:lpstr>
      <vt:lpstr>2_Tech_presentation 2</vt:lpstr>
      <vt:lpstr>Research support to the Fagerberg Committee  International comparison of goal-oriented public governance in research policy  Erik Arnold 13 December 2010  </vt:lpstr>
      <vt:lpstr>Countries, questions</vt:lpstr>
      <vt:lpstr>Context</vt:lpstr>
      <vt:lpstr>The research system - ministries</vt:lpstr>
      <vt:lpstr>The research system – research performers</vt:lpstr>
      <vt:lpstr>The research system – three advice models</vt:lpstr>
      <vt:lpstr>Block grants dominate university funding (except UK)</vt:lpstr>
      <vt:lpstr>Shifting from GOVERD to HERD (as % of GDP)</vt:lpstr>
      <vt:lpstr>Research Council budgets are up but basic research is in relative decline (except UK)</vt:lpstr>
      <vt:lpstr>Research efficiency – universities and research funders</vt:lpstr>
      <vt:lpstr>Research efficiency – manpower</vt:lpstr>
      <vt:lpstr>A range of funding instruments for doctoral training, increasingly dominated by graduate schools</vt:lpstr>
      <vt:lpstr>Admission criteria for doctoral training</vt:lpstr>
      <vt:lpstr>Research funding overview</vt:lpstr>
      <vt:lpstr>Performance Based Research Funding (PBRF) </vt:lpstr>
      <vt:lpstr>PBRFs – Advantages and Drawbacks (Geuna &amp; Martin)</vt:lpstr>
      <vt:lpstr>Lessons from wider international experience with PBRFs</vt:lpstr>
      <vt:lpstr>Monitoring target achievement</vt:lpstr>
      <vt:lpstr>Cataloguing research outputs</vt:lpstr>
      <vt:lpstr>Goal-oriented public policy</vt:lpstr>
      <vt:lpstr>Thank you</vt:lpstr>
    </vt:vector>
  </TitlesOfParts>
  <Company>Technopolis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Assistance à l’évaluation du programme “Formation par la Recherche” de l’ADEME</dc:title>
  <dc:creator>Technopolis</dc:creator>
  <cp:lastModifiedBy>Kim Rudi Dreyer</cp:lastModifiedBy>
  <cp:revision>204</cp:revision>
  <cp:lastPrinted>2010-10-22T14:02:11Z</cp:lastPrinted>
  <dcterms:created xsi:type="dcterms:W3CDTF">2010-12-13T09:04:27Z</dcterms:created>
  <dcterms:modified xsi:type="dcterms:W3CDTF">2011-01-12T14:26:32Z</dcterms:modified>
</cp:coreProperties>
</file>