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4" r:id="rId2"/>
    <p:sldMasterId id="2147483672" r:id="rId3"/>
  </p:sldMasterIdLst>
  <p:notesMasterIdLst>
    <p:notesMasterId r:id="rId26"/>
  </p:notesMasterIdLst>
  <p:handoutMasterIdLst>
    <p:handoutMasterId r:id="rId27"/>
  </p:handoutMasterIdLst>
  <p:sldIdLst>
    <p:sldId id="262" r:id="rId4"/>
    <p:sldId id="264" r:id="rId5"/>
    <p:sldId id="266" r:id="rId6"/>
    <p:sldId id="270" r:id="rId7"/>
    <p:sldId id="271" r:id="rId8"/>
    <p:sldId id="272" r:id="rId9"/>
    <p:sldId id="273" r:id="rId10"/>
    <p:sldId id="267" r:id="rId11"/>
    <p:sldId id="268" r:id="rId12"/>
    <p:sldId id="269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63" r:id="rId21"/>
    <p:sldId id="282" r:id="rId22"/>
    <p:sldId id="283" r:id="rId23"/>
    <p:sldId id="284" r:id="rId24"/>
    <p:sldId id="285" r:id="rId25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000F"/>
    <a:srgbClr val="FF0011"/>
    <a:srgbClr val="A6DDFD"/>
    <a:srgbClr val="D2EEFE"/>
    <a:srgbClr val="20AAFB"/>
    <a:srgbClr val="BBE1F5"/>
    <a:srgbClr val="000066"/>
    <a:srgbClr val="63C4F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7497" autoAdjust="0"/>
  </p:normalViewPr>
  <p:slideViewPr>
    <p:cSldViewPr snapToGrid="0">
      <p:cViewPr varScale="1">
        <p:scale>
          <a:sx n="75" d="100"/>
          <a:sy n="75" d="100"/>
        </p:scale>
        <p:origin x="-20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140" cy="497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32" tIns="45066" rIns="90132" bIns="45066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nn-NO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537" y="0"/>
            <a:ext cx="2945139" cy="497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32" tIns="45066" rIns="90132" bIns="45066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nn-NO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873"/>
            <a:ext cx="2945140" cy="49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32" tIns="45066" rIns="90132" bIns="45066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nn-NO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537" y="9430873"/>
            <a:ext cx="2945139" cy="49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32" tIns="45066" rIns="90132" bIns="45066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66557644-8CF8-4428-8A26-455128A7D5C4}" type="slidenum">
              <a:rPr lang="nn-NO"/>
              <a:pPr>
                <a:defRPr/>
              </a:pPr>
              <a:t>‹#›</a:t>
            </a:fld>
            <a:endParaRPr lang="nn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140" cy="497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32" tIns="45066" rIns="90132" bIns="45066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976" y="0"/>
            <a:ext cx="2945140" cy="497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32" tIns="45066" rIns="90132" bIns="45066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6221"/>
            <a:ext cx="5438140" cy="4468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32" tIns="45066" rIns="90132" bIns="4506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noProof="0" smtClean="0"/>
              <a:t>Klikk for å redigere tekststiler i malen</a:t>
            </a:r>
          </a:p>
          <a:p>
            <a:pPr lvl="1"/>
            <a:r>
              <a:rPr lang="nb-NO" noProof="0" smtClean="0"/>
              <a:t>Andre nivå</a:t>
            </a:r>
          </a:p>
          <a:p>
            <a:pPr lvl="2"/>
            <a:r>
              <a:rPr lang="nb-NO" noProof="0" smtClean="0"/>
              <a:t>Tredje nivå</a:t>
            </a:r>
          </a:p>
          <a:p>
            <a:pPr lvl="3"/>
            <a:r>
              <a:rPr lang="nb-NO" noProof="0" smtClean="0"/>
              <a:t>Fjerde nivå</a:t>
            </a:r>
          </a:p>
          <a:p>
            <a:pPr lvl="4"/>
            <a:r>
              <a:rPr lang="nb-NO" noProof="0" smtClean="0"/>
              <a:t>Femte nivå</a:t>
            </a:r>
          </a:p>
        </p:txBody>
      </p:sp>
      <p:sp>
        <p:nvSpPr>
          <p:cNvPr id="911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304"/>
            <a:ext cx="2945140" cy="497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32" tIns="45066" rIns="90132" bIns="45066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911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976" y="9429304"/>
            <a:ext cx="2945140" cy="497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32" tIns="45066" rIns="90132" bIns="45066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76EDAC5-8DFB-4379-9D54-C485EB6999D1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8"/>
          <p:cNvSpPr>
            <a:spLocks noChangeArrowheads="1"/>
          </p:cNvSpPr>
          <p:nvPr/>
        </p:nvSpPr>
        <p:spPr bwMode="auto">
          <a:xfrm>
            <a:off x="0" y="3041650"/>
            <a:ext cx="9145588" cy="330993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nb-NO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6351588"/>
            <a:ext cx="9144000" cy="506412"/>
          </a:xfrm>
          <a:prstGeom prst="rect">
            <a:avLst/>
          </a:prstGeom>
          <a:solidFill>
            <a:srgbClr val="C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b-NO"/>
          </a:p>
        </p:txBody>
      </p:sp>
      <p:sp>
        <p:nvSpPr>
          <p:cNvPr id="6" name="Line 12"/>
          <p:cNvSpPr>
            <a:spLocks noChangeShapeType="1"/>
          </p:cNvSpPr>
          <p:nvPr/>
        </p:nvSpPr>
        <p:spPr bwMode="auto">
          <a:xfrm>
            <a:off x="0" y="43815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7" name="Rectangle 15"/>
          <p:cNvSpPr>
            <a:spLocks noChangeArrowheads="1"/>
          </p:cNvSpPr>
          <p:nvPr/>
        </p:nvSpPr>
        <p:spPr bwMode="auto">
          <a:xfrm>
            <a:off x="708025" y="3040063"/>
            <a:ext cx="539750" cy="84137"/>
          </a:xfrm>
          <a:prstGeom prst="rect">
            <a:avLst/>
          </a:prstGeom>
          <a:solidFill>
            <a:srgbClr val="C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b-NO"/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>
            <a:off x="0" y="3040063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9" name="Line 29"/>
          <p:cNvSpPr>
            <a:spLocks noChangeShapeType="1"/>
          </p:cNvSpPr>
          <p:nvPr/>
        </p:nvSpPr>
        <p:spPr bwMode="auto">
          <a:xfrm>
            <a:off x="709613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" name="Line 30"/>
          <p:cNvSpPr>
            <a:spLocks noChangeShapeType="1"/>
          </p:cNvSpPr>
          <p:nvPr/>
        </p:nvSpPr>
        <p:spPr bwMode="auto">
          <a:xfrm>
            <a:off x="838200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1" name="Line 31"/>
          <p:cNvSpPr>
            <a:spLocks noChangeShapeType="1"/>
          </p:cNvSpPr>
          <p:nvPr/>
        </p:nvSpPr>
        <p:spPr bwMode="auto">
          <a:xfrm>
            <a:off x="5030788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2" name="Line 32"/>
          <p:cNvSpPr>
            <a:spLocks noChangeShapeType="1"/>
          </p:cNvSpPr>
          <p:nvPr/>
        </p:nvSpPr>
        <p:spPr bwMode="auto">
          <a:xfrm>
            <a:off x="5334000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3" name="Line 33"/>
          <p:cNvSpPr>
            <a:spLocks noChangeShapeType="1"/>
          </p:cNvSpPr>
          <p:nvPr/>
        </p:nvSpPr>
        <p:spPr bwMode="auto">
          <a:xfrm>
            <a:off x="7235825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4" name="Line 34"/>
          <p:cNvSpPr>
            <a:spLocks noChangeShapeType="1"/>
          </p:cNvSpPr>
          <p:nvPr/>
        </p:nvSpPr>
        <p:spPr bwMode="auto">
          <a:xfrm>
            <a:off x="7605713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5" name="Line 35"/>
          <p:cNvSpPr>
            <a:spLocks noChangeShapeType="1"/>
          </p:cNvSpPr>
          <p:nvPr/>
        </p:nvSpPr>
        <p:spPr bwMode="auto">
          <a:xfrm>
            <a:off x="8763000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6" name="Line 36"/>
          <p:cNvSpPr>
            <a:spLocks noChangeShapeType="1"/>
          </p:cNvSpPr>
          <p:nvPr/>
        </p:nvSpPr>
        <p:spPr bwMode="auto">
          <a:xfrm>
            <a:off x="709613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7" name="Line 37"/>
          <p:cNvSpPr>
            <a:spLocks noChangeShapeType="1"/>
          </p:cNvSpPr>
          <p:nvPr/>
        </p:nvSpPr>
        <p:spPr bwMode="auto">
          <a:xfrm>
            <a:off x="838200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8" name="Line 38"/>
          <p:cNvSpPr>
            <a:spLocks noChangeShapeType="1"/>
          </p:cNvSpPr>
          <p:nvPr/>
        </p:nvSpPr>
        <p:spPr bwMode="auto">
          <a:xfrm>
            <a:off x="5030788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9" name="Line 39"/>
          <p:cNvSpPr>
            <a:spLocks noChangeShapeType="1"/>
          </p:cNvSpPr>
          <p:nvPr/>
        </p:nvSpPr>
        <p:spPr bwMode="auto">
          <a:xfrm>
            <a:off x="5334000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0" name="Line 40"/>
          <p:cNvSpPr>
            <a:spLocks noChangeShapeType="1"/>
          </p:cNvSpPr>
          <p:nvPr/>
        </p:nvSpPr>
        <p:spPr bwMode="auto">
          <a:xfrm>
            <a:off x="7235825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1" name="Line 41"/>
          <p:cNvSpPr>
            <a:spLocks noChangeShapeType="1"/>
          </p:cNvSpPr>
          <p:nvPr/>
        </p:nvSpPr>
        <p:spPr bwMode="auto">
          <a:xfrm>
            <a:off x="7605713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2" name="Line 42"/>
          <p:cNvSpPr>
            <a:spLocks noChangeShapeType="1"/>
          </p:cNvSpPr>
          <p:nvPr/>
        </p:nvSpPr>
        <p:spPr bwMode="auto">
          <a:xfrm>
            <a:off x="8763000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3" name="Line 43"/>
          <p:cNvSpPr>
            <a:spLocks noChangeShapeType="1"/>
          </p:cNvSpPr>
          <p:nvPr/>
        </p:nvSpPr>
        <p:spPr bwMode="auto">
          <a:xfrm>
            <a:off x="-409575" y="457200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4" name="Line 44"/>
          <p:cNvSpPr>
            <a:spLocks noChangeShapeType="1"/>
          </p:cNvSpPr>
          <p:nvPr/>
        </p:nvSpPr>
        <p:spPr bwMode="auto">
          <a:xfrm>
            <a:off x="-409575" y="1052513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5" name="Line 45"/>
          <p:cNvSpPr>
            <a:spLocks noChangeShapeType="1"/>
          </p:cNvSpPr>
          <p:nvPr/>
        </p:nvSpPr>
        <p:spPr bwMode="auto">
          <a:xfrm>
            <a:off x="-409575" y="3048000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6" name="Line 46"/>
          <p:cNvSpPr>
            <a:spLocks noChangeShapeType="1"/>
          </p:cNvSpPr>
          <p:nvPr/>
        </p:nvSpPr>
        <p:spPr bwMode="auto">
          <a:xfrm>
            <a:off x="-409575" y="6324600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7" name="Line 47"/>
          <p:cNvSpPr>
            <a:spLocks noChangeShapeType="1"/>
          </p:cNvSpPr>
          <p:nvPr/>
        </p:nvSpPr>
        <p:spPr bwMode="auto">
          <a:xfrm>
            <a:off x="9258300" y="457200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8" name="Line 48"/>
          <p:cNvSpPr>
            <a:spLocks noChangeShapeType="1"/>
          </p:cNvSpPr>
          <p:nvPr/>
        </p:nvSpPr>
        <p:spPr bwMode="auto">
          <a:xfrm>
            <a:off x="9258300" y="1052513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9" name="Line 49"/>
          <p:cNvSpPr>
            <a:spLocks noChangeShapeType="1"/>
          </p:cNvSpPr>
          <p:nvPr/>
        </p:nvSpPr>
        <p:spPr bwMode="auto">
          <a:xfrm>
            <a:off x="9258300" y="3041650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30" name="Line 50"/>
          <p:cNvSpPr>
            <a:spLocks noChangeShapeType="1"/>
          </p:cNvSpPr>
          <p:nvPr/>
        </p:nvSpPr>
        <p:spPr bwMode="auto">
          <a:xfrm>
            <a:off x="9258300" y="6318250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31" name="Line 8"/>
          <p:cNvSpPr>
            <a:spLocks noChangeShapeType="1"/>
          </p:cNvSpPr>
          <p:nvPr/>
        </p:nvSpPr>
        <p:spPr bwMode="auto">
          <a:xfrm flipH="1">
            <a:off x="0" y="6353175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pic>
        <p:nvPicPr>
          <p:cNvPr id="32" name="Bilde 62" descr="FagerbergSOL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99574" y="1264482"/>
            <a:ext cx="2982912" cy="950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22" name="Rectangle 2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4813300"/>
            <a:ext cx="6400800" cy="1346200"/>
          </a:xfrm>
        </p:spPr>
        <p:txBody>
          <a:bodyPr anchorCtr="1"/>
          <a:lstStyle>
            <a:lvl1pPr marL="0" indent="0" algn="ctr">
              <a:buFontTx/>
              <a:buNone/>
              <a:defRPr sz="1800" i="1">
                <a:solidFill>
                  <a:schemeClr val="tx1"/>
                </a:solidFill>
              </a:defRPr>
            </a:lvl1pPr>
          </a:lstStyle>
          <a:p>
            <a:r>
              <a:rPr lang="nb-NO" smtClean="0"/>
              <a:t>Klikk for å redigere undertittelstil i malen</a:t>
            </a:r>
            <a:endParaRPr lang="nn-NO" dirty="0"/>
          </a:p>
        </p:txBody>
      </p:sp>
      <p:sp>
        <p:nvSpPr>
          <p:cNvPr id="4123" name="Rectangle 27"/>
          <p:cNvSpPr>
            <a:spLocks noGrp="1" noChangeArrowheads="1"/>
          </p:cNvSpPr>
          <p:nvPr>
            <p:ph type="ctrTitle" sz="quarter"/>
          </p:nvPr>
        </p:nvSpPr>
        <p:spPr>
          <a:xfrm>
            <a:off x="1371600" y="3480924"/>
            <a:ext cx="6400800" cy="1317625"/>
          </a:xfrm>
        </p:spPr>
        <p:txBody>
          <a:bodyPr anchor="b" anchorCtr="1"/>
          <a:lstStyle>
            <a:lvl1pPr algn="ctr">
              <a:defRPr i="1">
                <a:solidFill>
                  <a:schemeClr val="tx1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5988050" y="1066800"/>
            <a:ext cx="1620838" cy="48863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1122363" y="1066800"/>
            <a:ext cx="4713287" cy="48863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A5A0-5BAA-4741-98A6-5D7463D12BEC}" type="datetimeFigureOut">
              <a:rPr lang="nb-NO" smtClean="0"/>
              <a:pPr/>
              <a:t>10.12.2010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1812-0A0B-4847-B202-B83D9A5BE56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A5A0-5BAA-4741-98A6-5D7463D12BEC}" type="datetimeFigureOut">
              <a:rPr lang="nb-NO" smtClean="0"/>
              <a:pPr/>
              <a:t>10.12.2010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1812-0A0B-4847-B202-B83D9A5BE56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A5A0-5BAA-4741-98A6-5D7463D12BEC}" type="datetimeFigureOut">
              <a:rPr lang="nb-NO" smtClean="0"/>
              <a:pPr/>
              <a:t>10.12.2010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1812-0A0B-4847-B202-B83D9A5BE56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A5A0-5BAA-4741-98A6-5D7463D12BEC}" type="datetimeFigureOut">
              <a:rPr lang="nb-NO" smtClean="0"/>
              <a:pPr/>
              <a:t>10.12.2010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1812-0A0B-4847-B202-B83D9A5BE56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A5A0-5BAA-4741-98A6-5D7463D12BEC}" type="datetimeFigureOut">
              <a:rPr lang="nb-NO" smtClean="0"/>
              <a:pPr/>
              <a:t>10.12.2010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1812-0A0B-4847-B202-B83D9A5BE56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A5A0-5BAA-4741-98A6-5D7463D12BEC}" type="datetimeFigureOut">
              <a:rPr lang="nb-NO" smtClean="0"/>
              <a:pPr/>
              <a:t>10.12.2010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1812-0A0B-4847-B202-B83D9A5BE56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A5A0-5BAA-4741-98A6-5D7463D12BEC}" type="datetimeFigureOut">
              <a:rPr lang="nb-NO" smtClean="0"/>
              <a:pPr/>
              <a:t>10.12.2010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1812-0A0B-4847-B202-B83D9A5BE56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A5A0-5BAA-4741-98A6-5D7463D12BEC}" type="datetimeFigureOut">
              <a:rPr lang="nb-NO" smtClean="0"/>
              <a:pPr/>
              <a:t>10.12.2010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1812-0A0B-4847-B202-B83D9A5BE56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A5A0-5BAA-4741-98A6-5D7463D12BEC}" type="datetimeFigureOut">
              <a:rPr lang="nb-NO" smtClean="0"/>
              <a:pPr/>
              <a:t>10.12.2010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1812-0A0B-4847-B202-B83D9A5BE56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A5A0-5BAA-4741-98A6-5D7463D12BEC}" type="datetimeFigureOut">
              <a:rPr lang="nb-NO" smtClean="0"/>
              <a:pPr/>
              <a:t>10.12.2010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1812-0A0B-4847-B202-B83D9A5BE56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A5A0-5BAA-4741-98A6-5D7463D12BEC}" type="datetimeFigureOut">
              <a:rPr lang="nb-NO" smtClean="0"/>
              <a:pPr/>
              <a:t>10.12.2010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1812-0A0B-4847-B202-B83D9A5BE56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F6C-7EB1-47FB-982B-6F9C8C95FDBD}" type="datetimeFigureOut">
              <a:rPr lang="nb-NO" smtClean="0"/>
              <a:pPr/>
              <a:t>10.12.2010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6E08F-D85A-484E-9E6A-9BEA8CDAC5A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F6C-7EB1-47FB-982B-6F9C8C95FDBD}" type="datetimeFigureOut">
              <a:rPr lang="nb-NO" smtClean="0"/>
              <a:pPr/>
              <a:t>10.12.2010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6E08F-D85A-484E-9E6A-9BEA8CDAC5A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F6C-7EB1-47FB-982B-6F9C8C95FDBD}" type="datetimeFigureOut">
              <a:rPr lang="nb-NO" smtClean="0"/>
              <a:pPr/>
              <a:t>10.12.2010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6E08F-D85A-484E-9E6A-9BEA8CDAC5A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F6C-7EB1-47FB-982B-6F9C8C95FDBD}" type="datetimeFigureOut">
              <a:rPr lang="nb-NO" smtClean="0"/>
              <a:pPr/>
              <a:t>10.12.2010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6E08F-D85A-484E-9E6A-9BEA8CDAC5A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F6C-7EB1-47FB-982B-6F9C8C95FDBD}" type="datetimeFigureOut">
              <a:rPr lang="nb-NO" smtClean="0"/>
              <a:pPr/>
              <a:t>10.12.2010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6E08F-D85A-484E-9E6A-9BEA8CDAC5A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F6C-7EB1-47FB-982B-6F9C8C95FDBD}" type="datetimeFigureOut">
              <a:rPr lang="nb-NO" smtClean="0"/>
              <a:pPr/>
              <a:t>10.12.2010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6E08F-D85A-484E-9E6A-9BEA8CDAC5A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F6C-7EB1-47FB-982B-6F9C8C95FDBD}" type="datetimeFigureOut">
              <a:rPr lang="nb-NO" smtClean="0"/>
              <a:pPr/>
              <a:t>10.12.2010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6E08F-D85A-484E-9E6A-9BEA8CDAC5A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F6C-7EB1-47FB-982B-6F9C8C95FDBD}" type="datetimeFigureOut">
              <a:rPr lang="nb-NO" smtClean="0"/>
              <a:pPr/>
              <a:t>10.12.2010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6E08F-D85A-484E-9E6A-9BEA8CDAC5A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F6C-7EB1-47FB-982B-6F9C8C95FDBD}" type="datetimeFigureOut">
              <a:rPr lang="nb-NO" smtClean="0"/>
              <a:pPr/>
              <a:t>10.12.2010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6E08F-D85A-484E-9E6A-9BEA8CDAC5A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F6C-7EB1-47FB-982B-6F9C8C95FDBD}" type="datetimeFigureOut">
              <a:rPr lang="nb-NO" smtClean="0"/>
              <a:pPr/>
              <a:t>10.12.2010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6E08F-D85A-484E-9E6A-9BEA8CDAC5A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F6C-7EB1-47FB-982B-6F9C8C95FDBD}" type="datetimeFigureOut">
              <a:rPr lang="nb-NO" smtClean="0"/>
              <a:pPr/>
              <a:t>10.12.2010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6E08F-D85A-484E-9E6A-9BEA8CDAC5A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1122363" y="1838325"/>
            <a:ext cx="316706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441825" y="1838325"/>
            <a:ext cx="3167063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smtClean="0"/>
              <a:t>Klikk ikonet for å legge til et bilde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6364288"/>
            <a:ext cx="704850" cy="503237"/>
          </a:xfrm>
          <a:prstGeom prst="rect">
            <a:avLst/>
          </a:prstGeom>
          <a:solidFill>
            <a:srgbClr val="C00000">
              <a:alpha val="49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b-NO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704850" y="441325"/>
            <a:ext cx="8439150" cy="5907088"/>
          </a:xfrm>
          <a:prstGeom prst="rect">
            <a:avLst/>
          </a:prstGeom>
          <a:solidFill>
            <a:schemeClr val="bg1">
              <a:lumMod val="65000"/>
              <a:alpha val="1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b-NO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22363" y="1838325"/>
            <a:ext cx="648652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Klikk for å redigere tekststiler i malen</a:t>
            </a:r>
          </a:p>
          <a:p>
            <a:pPr lvl="1"/>
            <a:r>
              <a:rPr lang="en-GB" smtClean="0"/>
              <a:t>Andre nivå</a:t>
            </a:r>
          </a:p>
          <a:p>
            <a:pPr lvl="2"/>
            <a:r>
              <a:rPr lang="en-GB" smtClean="0"/>
              <a:t>Tredje nivå</a:t>
            </a:r>
          </a:p>
          <a:p>
            <a:pPr lvl="3"/>
            <a:r>
              <a:rPr lang="en-GB" smtClean="0"/>
              <a:t>Fjerde nivå</a:t>
            </a:r>
          </a:p>
          <a:p>
            <a:pPr lvl="4"/>
            <a:r>
              <a:rPr lang="en-GB" smtClean="0"/>
              <a:t>Femte nivå</a:t>
            </a:r>
          </a:p>
        </p:txBody>
      </p:sp>
      <p:sp>
        <p:nvSpPr>
          <p:cNvPr id="1044" name="Text Box 20"/>
          <p:cNvSpPr txBox="1">
            <a:spLocks noChangeArrowheads="1"/>
          </p:cNvSpPr>
          <p:nvPr/>
        </p:nvSpPr>
        <p:spPr bwMode="auto">
          <a:xfrm>
            <a:off x="0" y="6386513"/>
            <a:ext cx="7096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fld id="{6CBB3DD1-00DC-4CCA-B68D-0C9C938C365A}" type="slidenum">
              <a:rPr lang="en-US" sz="1800">
                <a:solidFill>
                  <a:schemeClr val="bg1"/>
                </a:solidFill>
                <a:latin typeface="Arial Bold"/>
              </a:rPr>
              <a:pPr algn="ctr">
                <a:spcBef>
                  <a:spcPct val="50000"/>
                </a:spcBef>
                <a:defRPr/>
              </a:pPr>
              <a:t>‹#›</a:t>
            </a:fld>
            <a:endParaRPr lang="en-US" sz="1800" dirty="0">
              <a:solidFill>
                <a:schemeClr val="bg1"/>
              </a:solidFill>
              <a:latin typeface="Arial Bold"/>
            </a:endParaRPr>
          </a:p>
        </p:txBody>
      </p:sp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58875" y="1066800"/>
            <a:ext cx="64357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Klikk for å redigere tittelstil</a:t>
            </a:r>
          </a:p>
        </p:txBody>
      </p:sp>
      <p:sp>
        <p:nvSpPr>
          <p:cNvPr id="1051" name="Line 27"/>
          <p:cNvSpPr>
            <a:spLocks noChangeShapeType="1"/>
          </p:cNvSpPr>
          <p:nvPr/>
        </p:nvSpPr>
        <p:spPr bwMode="auto">
          <a:xfrm>
            <a:off x="709613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2" name="Line 28"/>
          <p:cNvSpPr>
            <a:spLocks noChangeShapeType="1"/>
          </p:cNvSpPr>
          <p:nvPr/>
        </p:nvSpPr>
        <p:spPr bwMode="auto">
          <a:xfrm>
            <a:off x="838200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3" name="Line 29"/>
          <p:cNvSpPr>
            <a:spLocks noChangeShapeType="1"/>
          </p:cNvSpPr>
          <p:nvPr/>
        </p:nvSpPr>
        <p:spPr bwMode="auto">
          <a:xfrm>
            <a:off x="5030788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4" name="Line 30"/>
          <p:cNvSpPr>
            <a:spLocks noChangeShapeType="1"/>
          </p:cNvSpPr>
          <p:nvPr/>
        </p:nvSpPr>
        <p:spPr bwMode="auto">
          <a:xfrm>
            <a:off x="5334000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5" name="Line 31"/>
          <p:cNvSpPr>
            <a:spLocks noChangeShapeType="1"/>
          </p:cNvSpPr>
          <p:nvPr/>
        </p:nvSpPr>
        <p:spPr bwMode="auto">
          <a:xfrm>
            <a:off x="7235825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6" name="Line 32"/>
          <p:cNvSpPr>
            <a:spLocks noChangeShapeType="1"/>
          </p:cNvSpPr>
          <p:nvPr/>
        </p:nvSpPr>
        <p:spPr bwMode="auto">
          <a:xfrm>
            <a:off x="7605713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7" name="Line 33"/>
          <p:cNvSpPr>
            <a:spLocks noChangeShapeType="1"/>
          </p:cNvSpPr>
          <p:nvPr/>
        </p:nvSpPr>
        <p:spPr bwMode="auto">
          <a:xfrm>
            <a:off x="8763000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8" name="Line 34"/>
          <p:cNvSpPr>
            <a:spLocks noChangeShapeType="1"/>
          </p:cNvSpPr>
          <p:nvPr/>
        </p:nvSpPr>
        <p:spPr bwMode="auto">
          <a:xfrm>
            <a:off x="709613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9" name="Line 35"/>
          <p:cNvSpPr>
            <a:spLocks noChangeShapeType="1"/>
          </p:cNvSpPr>
          <p:nvPr/>
        </p:nvSpPr>
        <p:spPr bwMode="auto">
          <a:xfrm>
            <a:off x="838200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0" name="Line 36"/>
          <p:cNvSpPr>
            <a:spLocks noChangeShapeType="1"/>
          </p:cNvSpPr>
          <p:nvPr/>
        </p:nvSpPr>
        <p:spPr bwMode="auto">
          <a:xfrm>
            <a:off x="5030788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1" name="Line 37"/>
          <p:cNvSpPr>
            <a:spLocks noChangeShapeType="1"/>
          </p:cNvSpPr>
          <p:nvPr/>
        </p:nvSpPr>
        <p:spPr bwMode="auto">
          <a:xfrm>
            <a:off x="5334000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2" name="Line 38"/>
          <p:cNvSpPr>
            <a:spLocks noChangeShapeType="1"/>
          </p:cNvSpPr>
          <p:nvPr/>
        </p:nvSpPr>
        <p:spPr bwMode="auto">
          <a:xfrm>
            <a:off x="7235825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3" name="Line 39"/>
          <p:cNvSpPr>
            <a:spLocks noChangeShapeType="1"/>
          </p:cNvSpPr>
          <p:nvPr/>
        </p:nvSpPr>
        <p:spPr bwMode="auto">
          <a:xfrm>
            <a:off x="7605713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4" name="Line 40"/>
          <p:cNvSpPr>
            <a:spLocks noChangeShapeType="1"/>
          </p:cNvSpPr>
          <p:nvPr/>
        </p:nvSpPr>
        <p:spPr bwMode="auto">
          <a:xfrm>
            <a:off x="8763000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5" name="Line 41"/>
          <p:cNvSpPr>
            <a:spLocks noChangeShapeType="1"/>
          </p:cNvSpPr>
          <p:nvPr/>
        </p:nvSpPr>
        <p:spPr bwMode="auto">
          <a:xfrm>
            <a:off x="-409575" y="457200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6" name="Line 42"/>
          <p:cNvSpPr>
            <a:spLocks noChangeShapeType="1"/>
          </p:cNvSpPr>
          <p:nvPr/>
        </p:nvSpPr>
        <p:spPr bwMode="auto">
          <a:xfrm>
            <a:off x="-409575" y="1052513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7" name="Line 43"/>
          <p:cNvSpPr>
            <a:spLocks noChangeShapeType="1"/>
          </p:cNvSpPr>
          <p:nvPr/>
        </p:nvSpPr>
        <p:spPr bwMode="auto">
          <a:xfrm>
            <a:off x="-409575" y="3048000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8" name="Line 44"/>
          <p:cNvSpPr>
            <a:spLocks noChangeShapeType="1"/>
          </p:cNvSpPr>
          <p:nvPr/>
        </p:nvSpPr>
        <p:spPr bwMode="auto">
          <a:xfrm>
            <a:off x="-409575" y="6324600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9" name="Line 45"/>
          <p:cNvSpPr>
            <a:spLocks noChangeShapeType="1"/>
          </p:cNvSpPr>
          <p:nvPr/>
        </p:nvSpPr>
        <p:spPr bwMode="auto">
          <a:xfrm>
            <a:off x="9258300" y="457200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70" name="Line 46"/>
          <p:cNvSpPr>
            <a:spLocks noChangeShapeType="1"/>
          </p:cNvSpPr>
          <p:nvPr/>
        </p:nvSpPr>
        <p:spPr bwMode="auto">
          <a:xfrm>
            <a:off x="9258300" y="1052513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71" name="Line 47"/>
          <p:cNvSpPr>
            <a:spLocks noChangeShapeType="1"/>
          </p:cNvSpPr>
          <p:nvPr/>
        </p:nvSpPr>
        <p:spPr bwMode="auto">
          <a:xfrm>
            <a:off x="9258300" y="3041650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72" name="Line 48"/>
          <p:cNvSpPr>
            <a:spLocks noChangeShapeType="1"/>
          </p:cNvSpPr>
          <p:nvPr/>
        </p:nvSpPr>
        <p:spPr bwMode="auto">
          <a:xfrm>
            <a:off x="9258300" y="6318250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-9525" y="-4763"/>
            <a:ext cx="719138" cy="447676"/>
          </a:xfrm>
          <a:prstGeom prst="rect">
            <a:avLst/>
          </a:prstGeom>
          <a:solidFill>
            <a:srgbClr val="C00000"/>
          </a:solidFill>
          <a:ln w="952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b-NO"/>
          </a:p>
        </p:txBody>
      </p:sp>
      <p:sp>
        <p:nvSpPr>
          <p:cNvPr id="1035" name="Line 11"/>
          <p:cNvSpPr>
            <a:spLocks noChangeShapeType="1"/>
          </p:cNvSpPr>
          <p:nvPr/>
        </p:nvSpPr>
        <p:spPr bwMode="auto">
          <a:xfrm>
            <a:off x="704850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45" name="Rectangle 21"/>
          <p:cNvSpPr>
            <a:spLocks noChangeArrowheads="1"/>
          </p:cNvSpPr>
          <p:nvPr/>
        </p:nvSpPr>
        <p:spPr bwMode="auto">
          <a:xfrm>
            <a:off x="708025" y="441325"/>
            <a:ext cx="539750" cy="84138"/>
          </a:xfrm>
          <a:prstGeom prst="rect">
            <a:avLst/>
          </a:prstGeom>
          <a:solidFill>
            <a:srgbClr val="C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b-NO"/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0" y="43815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37" name="Line 13"/>
          <p:cNvSpPr>
            <a:spLocks noChangeShapeType="1"/>
          </p:cNvSpPr>
          <p:nvPr/>
        </p:nvSpPr>
        <p:spPr bwMode="auto">
          <a:xfrm flipH="1">
            <a:off x="0" y="6353175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pic>
        <p:nvPicPr>
          <p:cNvPr id="35" name="Bilde 62" descr="FagerbergSOL1.jpg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097736" y="6469292"/>
            <a:ext cx="1219338" cy="388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Verdana" pitchFamily="34" charset="0"/>
        </a:defRPr>
      </a:lvl9pPr>
    </p:titleStyle>
    <p:bodyStyle>
      <a:lvl1pPr marL="314325" indent="-314325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000066"/>
          </a:solidFill>
          <a:latin typeface="+mn-lt"/>
          <a:ea typeface="+mn-ea"/>
          <a:cs typeface="+mn-cs"/>
        </a:defRPr>
      </a:lvl1pPr>
      <a:lvl2pPr marL="666750" indent="-333375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000066"/>
          </a:solidFill>
          <a:latin typeface="+mn-lt"/>
        </a:defRPr>
      </a:lvl2pPr>
      <a:lvl3pPr marL="1038225" indent="-352425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000066"/>
          </a:solidFill>
          <a:latin typeface="+mn-lt"/>
        </a:defRPr>
      </a:lvl3pPr>
      <a:lvl4pPr marL="1524000" indent="-3048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000066"/>
          </a:solidFill>
          <a:latin typeface="+mn-lt"/>
        </a:defRPr>
      </a:lvl4pPr>
      <a:lvl5pPr marL="1847850" indent="-295275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</a:defRPr>
      </a:lvl5pPr>
      <a:lvl6pPr marL="2305050" indent="-295275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</a:defRPr>
      </a:lvl6pPr>
      <a:lvl7pPr marL="2762250" indent="-295275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</a:defRPr>
      </a:lvl7pPr>
      <a:lvl8pPr marL="3219450" indent="-295275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</a:defRPr>
      </a:lvl8pPr>
      <a:lvl9pPr marL="3676650" indent="-295275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E6A5A0-5BAA-4741-98A6-5D7463D12BEC}" type="datetimeFigureOut">
              <a:rPr lang="nb-NO" smtClean="0"/>
              <a:pPr/>
              <a:t>10.12.2010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C71812-0A0B-4847-B202-B83D9A5BE565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47F6C-7EB1-47FB-982B-6F9C8C95FDBD}" type="datetimeFigureOut">
              <a:rPr lang="nb-NO" smtClean="0"/>
              <a:pPr/>
              <a:t>10.12.2010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96E08F-D85A-484E-9E6A-9BEA8CDAC5A0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dertittel 4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endParaRPr lang="nb-NO" dirty="0" smtClean="0"/>
          </a:p>
          <a:p>
            <a:r>
              <a:rPr lang="nb-NO" dirty="0" smtClean="0"/>
              <a:t>Geir Arnulf</a:t>
            </a:r>
          </a:p>
        </p:txBody>
      </p:sp>
      <p:sp>
        <p:nvSpPr>
          <p:cNvPr id="4" name="Tittel 3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nb-NO" dirty="0" smtClean="0"/>
              <a:t>Sak </a:t>
            </a:r>
            <a:r>
              <a:rPr lang="nb-NO" dirty="0" smtClean="0"/>
              <a:t>44-45 10 </a:t>
            </a:r>
            <a:r>
              <a:rPr lang="nb-NO" dirty="0" smtClean="0"/>
              <a:t>Utkast til </a:t>
            </a:r>
            <a:r>
              <a:rPr lang="nb-NO" dirty="0" err="1" smtClean="0"/>
              <a:t>kap</a:t>
            </a:r>
            <a:r>
              <a:rPr lang="nb-NO" dirty="0" smtClean="0"/>
              <a:t> 2 Et velfungerende </a:t>
            </a:r>
            <a:r>
              <a:rPr lang="nb-NO" dirty="0" smtClean="0"/>
              <a:t>forskningssystem</a:t>
            </a:r>
            <a:br>
              <a:rPr lang="nb-NO" dirty="0" smtClean="0"/>
            </a:br>
            <a:r>
              <a:rPr lang="nb-NO" dirty="0" smtClean="0"/>
              <a:t>og disposisjon</a:t>
            </a:r>
            <a:endParaRPr lang="nb-NO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Sentrale problemstillinger III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i="1" dirty="0" smtClean="0"/>
          </a:p>
          <a:p>
            <a:r>
              <a:rPr lang="nb-NO" i="1" dirty="0" smtClean="0"/>
              <a:t>Neste hovedspørsmål:</a:t>
            </a:r>
            <a:endParaRPr lang="nb-NO" i="1" dirty="0" smtClean="0"/>
          </a:p>
          <a:p>
            <a:pPr>
              <a:buNone/>
            </a:pPr>
            <a:r>
              <a:rPr lang="nb-NO" i="1" dirty="0" smtClean="0"/>
              <a:t>	</a:t>
            </a:r>
            <a:r>
              <a:rPr lang="nb-NO" dirty="0" smtClean="0"/>
              <a:t>Gitt </a:t>
            </a:r>
            <a:r>
              <a:rPr lang="nb-NO" dirty="0" smtClean="0"/>
              <a:t>at resultatene (og sammenhengen mellom innsats og resultater) ikke er god </a:t>
            </a:r>
            <a:r>
              <a:rPr lang="nb-NO" dirty="0" smtClean="0"/>
              <a:t>nok, hva </a:t>
            </a:r>
            <a:r>
              <a:rPr lang="nb-NO" dirty="0" smtClean="0"/>
              <a:t>kan forklaringen være? 	</a:t>
            </a:r>
            <a:endParaRPr lang="nb-NO" dirty="0" smtClean="0"/>
          </a:p>
          <a:p>
            <a:pPr lvl="1"/>
            <a:r>
              <a:rPr lang="nb-NO" sz="1800" dirty="0" smtClean="0"/>
              <a:t>Hvordan balansere sentrale hensyn?</a:t>
            </a:r>
          </a:p>
          <a:p>
            <a:pPr lvl="1"/>
            <a:r>
              <a:rPr lang="nb-NO" sz="1800" dirty="0" smtClean="0"/>
              <a:t>Hvordan </a:t>
            </a:r>
            <a:r>
              <a:rPr lang="nb-NO" sz="1800" dirty="0" smtClean="0"/>
              <a:t>kan ressursene fordeles og virkemidlene utformes </a:t>
            </a:r>
            <a:r>
              <a:rPr lang="nb-NO" sz="1800" dirty="0" smtClean="0"/>
              <a:t>med </a:t>
            </a:r>
            <a:r>
              <a:rPr lang="nb-NO" sz="1800" dirty="0" smtClean="0"/>
              <a:t>sikte på bedre måloppnåelse</a:t>
            </a:r>
            <a:r>
              <a:rPr lang="nb-NO" sz="1800" dirty="0" smtClean="0"/>
              <a:t>?</a:t>
            </a:r>
          </a:p>
          <a:p>
            <a:pPr>
              <a:buNone/>
            </a:pPr>
            <a:endParaRPr lang="nb-NO" dirty="0" smtClean="0"/>
          </a:p>
          <a:p>
            <a:r>
              <a:rPr lang="nb-NO" dirty="0" smtClean="0"/>
              <a:t>Analyseres i del III av utredningen</a:t>
            </a:r>
            <a:endParaRPr lang="nb-NO" dirty="0" smtClean="0"/>
          </a:p>
          <a:p>
            <a:pPr>
              <a:buNone/>
            </a:pPr>
            <a:r>
              <a:rPr lang="nb-NO" dirty="0" smtClean="0"/>
              <a:t> </a:t>
            </a:r>
            <a:endParaRPr lang="nb-NO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1800" b="0" dirty="0" smtClean="0"/>
              <a:t/>
            </a:r>
            <a:br>
              <a:rPr lang="nb-NO" sz="1800" b="0" dirty="0" smtClean="0"/>
            </a:br>
            <a:r>
              <a:rPr lang="nb-NO" sz="2000" dirty="0" smtClean="0"/>
              <a:t>God nok måloppnåelse </a:t>
            </a:r>
            <a:r>
              <a:rPr lang="nb-NO" sz="2000" dirty="0" smtClean="0"/>
              <a:t>i </a:t>
            </a:r>
            <a:r>
              <a:rPr lang="nb-NO" sz="2000" dirty="0" err="1" smtClean="0"/>
              <a:t>UH-sektoren</a:t>
            </a:r>
            <a:r>
              <a:rPr lang="nb-NO" sz="2000" dirty="0" smtClean="0"/>
              <a:t>?</a:t>
            </a:r>
            <a:r>
              <a:rPr lang="nb-NO" sz="2000" b="0" dirty="0" smtClean="0"/>
              <a:t/>
            </a:r>
            <a:br>
              <a:rPr lang="nb-NO" sz="2000" b="0" dirty="0" smtClean="0"/>
            </a:br>
            <a:endParaRPr lang="nb-NO" sz="2000" b="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i="1" dirty="0" smtClean="0"/>
              <a:t>Momenter – (jf også sak 41-10):</a:t>
            </a:r>
          </a:p>
          <a:p>
            <a:pPr lvl="1"/>
            <a:r>
              <a:rPr lang="nb-NO" sz="1800" i="1" dirty="0" smtClean="0"/>
              <a:t>Halvparten av offentlige FoU-midler</a:t>
            </a:r>
          </a:p>
          <a:p>
            <a:pPr lvl="1"/>
            <a:r>
              <a:rPr lang="nb-NO" sz="1800" i="1" dirty="0" smtClean="0"/>
              <a:t>Ekstern og intern autonomi </a:t>
            </a:r>
          </a:p>
          <a:p>
            <a:pPr lvl="1"/>
            <a:r>
              <a:rPr lang="nb-NO" sz="1800" i="1" dirty="0" smtClean="0"/>
              <a:t>Forsker- og institusjonsperspektiv</a:t>
            </a:r>
          </a:p>
          <a:p>
            <a:pPr lvl="1"/>
            <a:r>
              <a:rPr lang="nb-NO" sz="1800" i="1" dirty="0" smtClean="0"/>
              <a:t>For svake resultater?</a:t>
            </a:r>
          </a:p>
          <a:p>
            <a:pPr lvl="2"/>
            <a:r>
              <a:rPr lang="nb-NO" sz="1600" i="1" dirty="0" smtClean="0"/>
              <a:t>Variasjoner i publisering per ressurs</a:t>
            </a:r>
          </a:p>
          <a:p>
            <a:pPr lvl="2"/>
            <a:r>
              <a:rPr lang="nb-NO" sz="1600" i="1" dirty="0" smtClean="0"/>
              <a:t>Internasjonale rangeringer</a:t>
            </a:r>
          </a:p>
          <a:p>
            <a:pPr lvl="2"/>
            <a:r>
              <a:rPr lang="nb-NO" sz="1600" i="1" dirty="0" smtClean="0"/>
              <a:t>Internasjonale inntekter</a:t>
            </a:r>
          </a:p>
          <a:p>
            <a:r>
              <a:rPr lang="nb-NO" i="1" dirty="0" smtClean="0"/>
              <a:t>Aktuelle tiltak?</a:t>
            </a:r>
          </a:p>
          <a:p>
            <a:pPr lvl="1"/>
            <a:r>
              <a:rPr lang="nb-NO" sz="1800" i="1" dirty="0" smtClean="0"/>
              <a:t>Institusjonenes egne – fordeling av midler og forskningstid, ledelse</a:t>
            </a:r>
          </a:p>
          <a:p>
            <a:pPr lvl="1"/>
            <a:r>
              <a:rPr lang="nb-NO" sz="1800" i="1" dirty="0" smtClean="0"/>
              <a:t>Forskningsrådet som alternativ (driftsmidler, rekruttering m.m.)</a:t>
            </a:r>
          </a:p>
          <a:p>
            <a:pPr>
              <a:buNone/>
            </a:pPr>
            <a:endParaRPr lang="nb-NO" i="1" dirty="0" smtClean="0"/>
          </a:p>
          <a:p>
            <a:pPr>
              <a:buNone/>
            </a:pPr>
            <a:endParaRPr lang="nb-NO" i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2000" dirty="0" smtClean="0"/>
              <a:t>God nok måloppnåelse i andre sektorer?</a:t>
            </a:r>
            <a:endParaRPr lang="nb-NO" sz="20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Størstedelen av øvrige offentlige midler kanaliseres i form av støtte til instituttene, helseforetakene og næringslivet. </a:t>
            </a:r>
          </a:p>
          <a:p>
            <a:r>
              <a:rPr lang="nb-NO" dirty="0" smtClean="0"/>
              <a:t>O</a:t>
            </a:r>
            <a:r>
              <a:rPr lang="nb-NO" dirty="0" smtClean="0"/>
              <a:t>mtalen primært basert på ’sektornotater til </a:t>
            </a:r>
            <a:r>
              <a:rPr lang="nb-NO" dirty="0" err="1" smtClean="0"/>
              <a:t>mai-møtet</a:t>
            </a:r>
            <a:r>
              <a:rPr lang="nb-NO" dirty="0" smtClean="0"/>
              <a:t>’.</a:t>
            </a:r>
          </a:p>
          <a:p>
            <a:endParaRPr lang="nb-NO" dirty="0" smtClean="0"/>
          </a:p>
          <a:p>
            <a:r>
              <a:rPr lang="nb-NO" dirty="0" smtClean="0"/>
              <a:t>Viktig spørsmål nå: </a:t>
            </a:r>
          </a:p>
          <a:p>
            <a:pPr>
              <a:buNone/>
            </a:pPr>
            <a:r>
              <a:rPr lang="nb-NO" dirty="0" smtClean="0"/>
              <a:t>	</a:t>
            </a:r>
            <a:r>
              <a:rPr lang="nb-NO" dirty="0" smtClean="0"/>
              <a:t>Drøfte og ta stilling til om vi skal ha egne ’sektoranalyser’ eller om vi kun skal ta fram noen problemstillinger (avgrense oss) – for eksempel ’konkurranse’.</a:t>
            </a:r>
            <a:endParaRPr lang="nb-NO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Fornyelse (</a:t>
            </a:r>
            <a:r>
              <a:rPr lang="nb-NO" dirty="0" err="1" smtClean="0"/>
              <a:t>vs</a:t>
            </a:r>
            <a:r>
              <a:rPr lang="nb-NO" dirty="0" smtClean="0"/>
              <a:t> status quo)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Foreslått belyst gjennom tre mekanismer:</a:t>
            </a:r>
          </a:p>
          <a:p>
            <a:pPr lvl="1"/>
            <a:r>
              <a:rPr lang="nb-NO" dirty="0" smtClean="0"/>
              <a:t>Forskningsrådet (jf sak 46-10).</a:t>
            </a:r>
          </a:p>
          <a:p>
            <a:pPr lvl="1"/>
            <a:r>
              <a:rPr lang="nb-NO" dirty="0" smtClean="0"/>
              <a:t>Rekruttering (jf sak 43-10).</a:t>
            </a:r>
          </a:p>
          <a:p>
            <a:pPr lvl="1"/>
            <a:r>
              <a:rPr lang="nb-NO" dirty="0" smtClean="0"/>
              <a:t>Internasjonalisering (jf forrige møte og sak 47-10).</a:t>
            </a:r>
          </a:p>
          <a:p>
            <a:pPr lvl="1"/>
            <a:endParaRPr lang="nb-NO" dirty="0" smtClean="0"/>
          </a:p>
          <a:p>
            <a:r>
              <a:rPr lang="nb-NO" dirty="0" smtClean="0"/>
              <a:t>Noen spørsmål:</a:t>
            </a:r>
          </a:p>
          <a:p>
            <a:pPr lvl="1"/>
            <a:r>
              <a:rPr lang="nb-NO" dirty="0" smtClean="0"/>
              <a:t>Er det fornuftig å plassere ’rekruttering’ og ’internasjonalisering’ under ’fornyelse’?</a:t>
            </a:r>
          </a:p>
          <a:p>
            <a:pPr lvl="1"/>
            <a:r>
              <a:rPr lang="nb-NO" dirty="0" smtClean="0"/>
              <a:t>Skal vi får fram materiale om ’mobilitet’?</a:t>
            </a:r>
          </a:p>
          <a:p>
            <a:endParaRPr lang="nb-NO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2000" dirty="0" smtClean="0"/>
              <a:t>Forskerinitiert </a:t>
            </a:r>
            <a:r>
              <a:rPr lang="nb-NO" sz="2000" dirty="0" err="1" smtClean="0"/>
              <a:t>vs</a:t>
            </a:r>
            <a:r>
              <a:rPr lang="nb-NO" sz="2000" dirty="0" smtClean="0"/>
              <a:t> strategisk forskning</a:t>
            </a:r>
            <a:endParaRPr lang="nb-NO" sz="20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Analyseres med utgangspunkt i Forskningsrådets virkemiddelportefølje – både balanse mellom hovedvirkemidler og innen rammen av noen større satsinger.</a:t>
            </a:r>
          </a:p>
          <a:p>
            <a:endParaRPr lang="nb-NO" dirty="0" smtClean="0"/>
          </a:p>
          <a:p>
            <a:r>
              <a:rPr lang="nb-NO" dirty="0" smtClean="0"/>
              <a:t>Hovedvurdering: For lite rom for forskerinitiert forskning?</a:t>
            </a:r>
          </a:p>
          <a:p>
            <a:endParaRPr lang="nb-NO" dirty="0" smtClean="0"/>
          </a:p>
          <a:p>
            <a:r>
              <a:rPr lang="nb-NO" dirty="0" smtClean="0"/>
              <a:t>Mulige tiltak: styrke frie arenaer – ulike alternativer (bestemt prosentandel, Forskningsfond m.m.)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Mangfold </a:t>
            </a:r>
            <a:r>
              <a:rPr lang="nb-NO" dirty="0" err="1" smtClean="0"/>
              <a:t>vs</a:t>
            </a:r>
            <a:r>
              <a:rPr lang="nb-NO" dirty="0" smtClean="0"/>
              <a:t> konsentrasjon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Vurderinger:</a:t>
            </a:r>
          </a:p>
          <a:p>
            <a:pPr lvl="1"/>
            <a:r>
              <a:rPr lang="nb-NO" dirty="0" smtClean="0"/>
              <a:t>På forskernivå: For lite konsentrasjon, jf fagevalueringene.</a:t>
            </a:r>
          </a:p>
          <a:p>
            <a:pPr lvl="1"/>
            <a:r>
              <a:rPr lang="nb-NO" dirty="0" smtClean="0"/>
              <a:t>På institusjonsnivå: Mange institusjoner, men forholdsvis få institusjoner står for en stor andel av den offentlig finansierte forskningen</a:t>
            </a:r>
          </a:p>
          <a:p>
            <a:pPr lvl="1"/>
            <a:r>
              <a:rPr lang="nb-NO" dirty="0" smtClean="0"/>
              <a:t>På </a:t>
            </a:r>
            <a:r>
              <a:rPr lang="nb-NO" dirty="0" err="1" smtClean="0"/>
              <a:t>forskningsrådsnivå</a:t>
            </a:r>
            <a:r>
              <a:rPr lang="nb-NO" dirty="0" smtClean="0"/>
              <a:t>: Ett Forskningsråd</a:t>
            </a:r>
          </a:p>
          <a:p>
            <a:endParaRPr lang="nb-NO" dirty="0" smtClean="0"/>
          </a:p>
          <a:p>
            <a:r>
              <a:rPr lang="nb-NO" dirty="0" err="1" smtClean="0"/>
              <a:t>Tiltak-anbefalinger</a:t>
            </a:r>
            <a:r>
              <a:rPr lang="nb-NO" dirty="0" smtClean="0"/>
              <a:t>? </a:t>
            </a:r>
          </a:p>
          <a:p>
            <a:pPr>
              <a:buNone/>
            </a:pPr>
            <a:endParaRPr lang="nb-NO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 Konkurranse vs. samarbeid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z="1800" dirty="0" smtClean="0"/>
              <a:t>Trend – offentlige midler tildeles i økende grad gjennom konkurranse.</a:t>
            </a:r>
          </a:p>
          <a:p>
            <a:endParaRPr lang="nb-NO" sz="1800" dirty="0" smtClean="0"/>
          </a:p>
          <a:p>
            <a:r>
              <a:rPr lang="nb-NO" sz="1800" dirty="0" smtClean="0"/>
              <a:t>Noen områder der konkurransen kanskje er for svak:</a:t>
            </a:r>
          </a:p>
          <a:p>
            <a:pPr lvl="1"/>
            <a:r>
              <a:rPr lang="nb-NO" sz="1600" dirty="0" smtClean="0"/>
              <a:t>Rekrutteringsstillinger </a:t>
            </a:r>
          </a:p>
          <a:p>
            <a:pPr lvl="1"/>
            <a:r>
              <a:rPr lang="nb-NO" sz="1600" dirty="0" smtClean="0"/>
              <a:t>Helseforetakene</a:t>
            </a:r>
          </a:p>
          <a:p>
            <a:pPr lvl="1"/>
            <a:r>
              <a:rPr lang="nb-NO" sz="1600" dirty="0" smtClean="0"/>
              <a:t>Instituttsektoren – de store statlige </a:t>
            </a:r>
            <a:r>
              <a:rPr lang="nb-NO" sz="1600" dirty="0" err="1" smtClean="0"/>
              <a:t>insituttene</a:t>
            </a:r>
            <a:endParaRPr lang="nb-NO" sz="1600" dirty="0" smtClean="0"/>
          </a:p>
          <a:p>
            <a:pPr lvl="1"/>
            <a:r>
              <a:rPr lang="nb-NO" sz="1600" dirty="0" err="1" smtClean="0"/>
              <a:t>Forskningsrådsnivået</a:t>
            </a:r>
            <a:endParaRPr lang="nb-NO" sz="1600" dirty="0" smtClean="0"/>
          </a:p>
          <a:p>
            <a:pPr lvl="1"/>
            <a:endParaRPr lang="nb-NO" sz="1600" dirty="0" smtClean="0"/>
          </a:p>
          <a:p>
            <a:r>
              <a:rPr lang="nb-NO" sz="1800" dirty="0" smtClean="0"/>
              <a:t>Samarbeid – tekst lite utviklet</a:t>
            </a:r>
            <a:endParaRPr lang="nb-NO" sz="1800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Myndighetenes roller og ansvar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Mål og prioriteringer</a:t>
            </a:r>
          </a:p>
          <a:p>
            <a:pPr lvl="1"/>
            <a:r>
              <a:rPr lang="nb-NO" sz="1800" dirty="0" smtClean="0"/>
              <a:t>s</a:t>
            </a:r>
            <a:r>
              <a:rPr lang="nb-NO" sz="1800" dirty="0" smtClean="0"/>
              <a:t>tår sektorprinsippet for sterkt?</a:t>
            </a:r>
          </a:p>
          <a:p>
            <a:r>
              <a:rPr lang="nb-NO" dirty="0" smtClean="0"/>
              <a:t>Mål og resultatstyring</a:t>
            </a:r>
          </a:p>
          <a:p>
            <a:pPr lvl="1"/>
            <a:r>
              <a:rPr lang="nb-NO" sz="1800" dirty="0" smtClean="0"/>
              <a:t>for komplekst og for lite delegering (KD </a:t>
            </a:r>
            <a:r>
              <a:rPr lang="nb-NO" sz="1800" dirty="0" err="1" smtClean="0"/>
              <a:t>ift</a:t>
            </a:r>
            <a:r>
              <a:rPr lang="nb-NO" sz="1800" dirty="0" smtClean="0"/>
              <a:t> NFR og UH)? </a:t>
            </a:r>
          </a:p>
          <a:p>
            <a:r>
              <a:rPr lang="nb-NO" dirty="0" smtClean="0"/>
              <a:t>Resultatbaserte finansieringssystemer</a:t>
            </a:r>
          </a:p>
          <a:p>
            <a:pPr lvl="1"/>
            <a:r>
              <a:rPr lang="nb-NO" sz="1800" dirty="0" smtClean="0"/>
              <a:t>p</a:t>
            </a:r>
            <a:r>
              <a:rPr lang="nb-NO" sz="1800" dirty="0" smtClean="0"/>
              <a:t>roblematisere sider/foreslå endringer ved disse?</a:t>
            </a:r>
          </a:p>
          <a:p>
            <a:r>
              <a:rPr lang="nb-NO" dirty="0" smtClean="0"/>
              <a:t>Forskningsfondet</a:t>
            </a:r>
          </a:p>
          <a:p>
            <a:r>
              <a:rPr lang="nb-NO" dirty="0" smtClean="0"/>
              <a:t>Utvikle kunnskapsgrunnlaget</a:t>
            </a:r>
          </a:p>
          <a:p>
            <a:pPr lvl="1"/>
            <a:r>
              <a:rPr lang="nb-NO" sz="1800" dirty="0" smtClean="0"/>
              <a:t>styrke kunnskapen om forskningens samfunnseffekter? </a:t>
            </a:r>
          </a:p>
          <a:p>
            <a:endParaRPr lang="nb-NO" dirty="0" smtClean="0"/>
          </a:p>
          <a:p>
            <a:endParaRPr lang="nb-NO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nb-NO" sz="1800" dirty="0" smtClean="0"/>
          </a:p>
          <a:p>
            <a:pPr lvl="0"/>
            <a:r>
              <a:rPr lang="nb-NO" sz="1800" dirty="0" smtClean="0"/>
              <a:t>Har </a:t>
            </a:r>
            <a:r>
              <a:rPr lang="nb-NO" sz="1800" dirty="0" smtClean="0"/>
              <a:t>vi identifisert de viktigste problemstillingene for utvalgets arbeid? </a:t>
            </a:r>
            <a:endParaRPr lang="nb-NO" sz="1800" dirty="0" smtClean="0"/>
          </a:p>
          <a:p>
            <a:r>
              <a:rPr lang="nb-NO" sz="1800" dirty="0" smtClean="0"/>
              <a:t>Er beskrivelsene treffende</a:t>
            </a:r>
            <a:r>
              <a:rPr lang="nb-NO" sz="1800" dirty="0" smtClean="0"/>
              <a:t>?</a:t>
            </a:r>
            <a:endParaRPr lang="nb-NO" sz="1800" dirty="0" smtClean="0"/>
          </a:p>
          <a:p>
            <a:pPr lvl="0"/>
            <a:r>
              <a:rPr lang="nb-NO" sz="1800" dirty="0" smtClean="0"/>
              <a:t>Sektor </a:t>
            </a:r>
            <a:r>
              <a:rPr lang="nb-NO" sz="1800" dirty="0" err="1" smtClean="0"/>
              <a:t>vs</a:t>
            </a:r>
            <a:r>
              <a:rPr lang="nb-NO" sz="1800" dirty="0" smtClean="0"/>
              <a:t> problemtilnærming?</a:t>
            </a:r>
          </a:p>
          <a:p>
            <a:pPr lvl="0"/>
            <a:r>
              <a:rPr lang="nb-NO" sz="1800" dirty="0" smtClean="0"/>
              <a:t>Fungerer </a:t>
            </a:r>
            <a:r>
              <a:rPr lang="nb-NO" sz="1800" dirty="0" err="1" smtClean="0"/>
              <a:t>balanse-dikotomi-tilnærmingen</a:t>
            </a:r>
            <a:r>
              <a:rPr lang="nb-NO" sz="1800" dirty="0" smtClean="0"/>
              <a:t>?</a:t>
            </a:r>
          </a:p>
          <a:p>
            <a:pPr lvl="1"/>
            <a:r>
              <a:rPr lang="nb-NO" sz="1800" dirty="0" smtClean="0"/>
              <a:t>For eksempel </a:t>
            </a:r>
            <a:r>
              <a:rPr lang="nb-NO" sz="1800" dirty="0" err="1" smtClean="0"/>
              <a:t>mangfold-konsentrasjon/konkurranse-samarbeid</a:t>
            </a:r>
            <a:r>
              <a:rPr lang="nb-NO" sz="1800" dirty="0" smtClean="0"/>
              <a:t>? </a:t>
            </a:r>
          </a:p>
          <a:p>
            <a:pPr lvl="0"/>
            <a:endParaRPr lang="nb-NO" sz="1800" dirty="0" smtClean="0"/>
          </a:p>
          <a:p>
            <a:r>
              <a:rPr lang="nb-NO" sz="1800" dirty="0" smtClean="0"/>
              <a:t>Forslag </a:t>
            </a:r>
            <a:r>
              <a:rPr lang="nb-NO" sz="1800" dirty="0" smtClean="0"/>
              <a:t>til forbedringer – form og innhold?</a:t>
            </a:r>
          </a:p>
        </p:txBody>
      </p:sp>
      <p:sp>
        <p:nvSpPr>
          <p:cNvPr id="4" name="Tit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/>
            </a:r>
            <a:br>
              <a:rPr lang="nb-NO" dirty="0" smtClean="0"/>
            </a:br>
            <a:r>
              <a:rPr lang="nb-NO" dirty="0" smtClean="0"/>
              <a:t>Diskusjonspunkter</a:t>
            </a:r>
            <a:br>
              <a:rPr lang="nb-NO" dirty="0" smtClean="0"/>
            </a:br>
            <a:endParaRPr lang="nb-NO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Disposisjon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b="1" i="1" dirty="0" smtClean="0"/>
          </a:p>
          <a:p>
            <a:r>
              <a:rPr lang="nb-NO" b="1" i="1" dirty="0" smtClean="0"/>
              <a:t>Del </a:t>
            </a:r>
            <a:r>
              <a:rPr lang="nb-NO" b="1" i="1" dirty="0" smtClean="0"/>
              <a:t>I 	</a:t>
            </a:r>
            <a:r>
              <a:rPr lang="nb-NO" b="1" i="1" dirty="0" smtClean="0"/>
              <a:t>Innledning </a:t>
            </a:r>
            <a:endParaRPr lang="nb-NO" sz="2400" dirty="0" smtClean="0"/>
          </a:p>
          <a:p>
            <a:r>
              <a:rPr lang="nb-NO" b="1" i="1" dirty="0" smtClean="0"/>
              <a:t>Del II	Om </a:t>
            </a:r>
            <a:r>
              <a:rPr lang="nb-NO" b="1" i="1" dirty="0" smtClean="0"/>
              <a:t>måling av innsats, </a:t>
            </a:r>
            <a:r>
              <a:rPr lang="nb-NO" b="1" i="1" dirty="0" smtClean="0"/>
              <a:t>			resultater </a:t>
            </a:r>
            <a:r>
              <a:rPr lang="nb-NO" b="1" i="1" dirty="0" smtClean="0"/>
              <a:t>og </a:t>
            </a:r>
            <a:r>
              <a:rPr lang="nb-NO" b="1" i="1" dirty="0" smtClean="0"/>
              <a:t>samfunnseffekter</a:t>
            </a:r>
          </a:p>
          <a:p>
            <a:r>
              <a:rPr lang="nb-NO" b="1" i="1" dirty="0" smtClean="0"/>
              <a:t>Del III </a:t>
            </a:r>
            <a:r>
              <a:rPr lang="nb-NO" b="1" i="1" dirty="0" smtClean="0"/>
              <a:t>	Sentrale </a:t>
            </a:r>
            <a:r>
              <a:rPr lang="nb-NO" b="1" i="1" dirty="0" smtClean="0"/>
              <a:t>problemstillinger</a:t>
            </a:r>
            <a:endParaRPr lang="nb-NO" sz="2400" dirty="0" smtClean="0"/>
          </a:p>
          <a:p>
            <a:r>
              <a:rPr lang="nb-NO" b="1" i="1" dirty="0" smtClean="0"/>
              <a:t>Del IV	Sammenfatning/konklusjoner?</a:t>
            </a:r>
          </a:p>
          <a:p>
            <a:endParaRPr lang="nb-NO" b="1" i="1" dirty="0" smtClean="0"/>
          </a:p>
          <a:p>
            <a:r>
              <a:rPr lang="nb-NO" b="1" i="1" dirty="0" smtClean="0"/>
              <a:t>Vedlegg	Hvilke?</a:t>
            </a:r>
          </a:p>
          <a:p>
            <a:pPr lvl="4"/>
            <a:r>
              <a:rPr lang="nb-NO" sz="1600" b="1" i="1" dirty="0" smtClean="0"/>
              <a:t>T-rapport</a:t>
            </a:r>
          </a:p>
          <a:p>
            <a:pPr lvl="4"/>
            <a:r>
              <a:rPr lang="nb-NO" sz="1600" b="1" i="1" dirty="0" err="1" smtClean="0"/>
              <a:t>Forskningsbaromter</a:t>
            </a:r>
            <a:r>
              <a:rPr lang="nb-NO" sz="1600" b="1" i="1" dirty="0" smtClean="0"/>
              <a:t>?</a:t>
            </a:r>
          </a:p>
          <a:p>
            <a:pPr lvl="4"/>
            <a:r>
              <a:rPr lang="nb-NO" sz="1600" b="1" i="1" dirty="0" smtClean="0"/>
              <a:t>Mandat?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Introduksjon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 smtClean="0"/>
          </a:p>
          <a:p>
            <a:r>
              <a:rPr lang="nb-NO" dirty="0" smtClean="0"/>
              <a:t>Kapittelet </a:t>
            </a:r>
            <a:r>
              <a:rPr lang="nb-NO" dirty="0" smtClean="0"/>
              <a:t>skal gi en analytisk ramme og omtale sentrale problemstillinger for utvalgets arbeid. </a:t>
            </a:r>
          </a:p>
          <a:p>
            <a:r>
              <a:rPr lang="nb-NO" dirty="0" smtClean="0"/>
              <a:t>Henger tett sammen med </a:t>
            </a:r>
            <a:r>
              <a:rPr lang="nb-NO" dirty="0" smtClean="0"/>
              <a:t>neste sak (</a:t>
            </a:r>
            <a:r>
              <a:rPr lang="nb-NO" dirty="0" smtClean="0"/>
              <a:t>disposisjon</a:t>
            </a:r>
            <a:r>
              <a:rPr lang="nb-NO" dirty="0" smtClean="0"/>
              <a:t>).</a:t>
            </a:r>
          </a:p>
          <a:p>
            <a:endParaRPr lang="nb-NO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i="1" dirty="0" smtClean="0"/>
              <a:t/>
            </a:r>
            <a:br>
              <a:rPr lang="nb-NO" i="1" dirty="0" smtClean="0"/>
            </a:br>
            <a:r>
              <a:rPr lang="nb-NO" i="1" dirty="0" smtClean="0"/>
              <a:t>Del </a:t>
            </a:r>
            <a:r>
              <a:rPr lang="nb-NO" i="1" dirty="0" smtClean="0"/>
              <a:t>I 	Innledning </a:t>
            </a:r>
            <a:r>
              <a:rPr lang="nb-NO" sz="2800" dirty="0" smtClean="0"/>
              <a:t/>
            </a:r>
            <a:br>
              <a:rPr lang="nb-NO" sz="2800" dirty="0" smtClean="0"/>
            </a:b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b-NO" dirty="0" smtClean="0"/>
              <a:t> </a:t>
            </a:r>
            <a:endParaRPr lang="nb-NO" sz="2400" dirty="0" smtClean="0"/>
          </a:p>
          <a:p>
            <a:pPr marL="457200" lvl="0" indent="-457200">
              <a:buFont typeface="+mj-lt"/>
              <a:buAutoNum type="arabicPeriod"/>
            </a:pPr>
            <a:r>
              <a:rPr lang="nb-NO" dirty="0" smtClean="0"/>
              <a:t>Innledning og sammendrag</a:t>
            </a:r>
            <a:endParaRPr lang="nb-NO" sz="2400" dirty="0" smtClean="0"/>
          </a:p>
          <a:p>
            <a:pPr marL="457200" lvl="0" indent="-457200">
              <a:buFont typeface="+mj-lt"/>
              <a:buAutoNum type="arabicPeriod"/>
            </a:pPr>
            <a:r>
              <a:rPr lang="nb-NO" dirty="0" smtClean="0"/>
              <a:t>Et velfungerende forskningssystem (p.t. ca 20 </a:t>
            </a:r>
            <a:r>
              <a:rPr lang="nb-NO" dirty="0" err="1" smtClean="0"/>
              <a:t>word-sider</a:t>
            </a:r>
            <a:r>
              <a:rPr lang="nb-NO" dirty="0" smtClean="0"/>
              <a:t> = ca 10 utredningssider)</a:t>
            </a:r>
            <a:endParaRPr lang="nb-NO" sz="2400" dirty="0" smtClean="0"/>
          </a:p>
          <a:p>
            <a:pPr marL="457200" lvl="0" indent="-457200">
              <a:buFont typeface="+mj-lt"/>
              <a:buAutoNum type="arabicPeriod"/>
            </a:pPr>
            <a:r>
              <a:rPr lang="nb-NO" dirty="0" smtClean="0"/>
              <a:t>Offentlig finansiert forskning: hovedstrømmer og mekanismer</a:t>
            </a:r>
            <a:endParaRPr lang="nb-NO" sz="2400" dirty="0" smtClean="0"/>
          </a:p>
          <a:p>
            <a:pPr marL="457200" lvl="0" indent="-457200">
              <a:buFont typeface="+mj-lt"/>
              <a:buAutoNum type="arabicPeriod"/>
            </a:pPr>
            <a:r>
              <a:rPr lang="nb-NO" dirty="0" smtClean="0"/>
              <a:t>Hvordan organiserer andre land sitt forskningssystem og offentlig finansiering (</a:t>
            </a:r>
            <a:r>
              <a:rPr lang="nb-NO" dirty="0" err="1" smtClean="0"/>
              <a:t>Technopolis</a:t>
            </a:r>
            <a:r>
              <a:rPr lang="nb-NO" dirty="0" smtClean="0"/>
              <a:t>)?</a:t>
            </a:r>
            <a:endParaRPr lang="nb-NO" sz="2400" dirty="0" smtClean="0"/>
          </a:p>
          <a:p>
            <a:pPr>
              <a:buNone/>
            </a:pPr>
            <a:endParaRPr lang="nb-NO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1800" i="1" dirty="0" smtClean="0"/>
              <a:t/>
            </a:r>
            <a:br>
              <a:rPr lang="nb-NO" sz="1800" i="1" dirty="0" smtClean="0"/>
            </a:br>
            <a:r>
              <a:rPr lang="nb-NO" sz="1800" i="1" dirty="0" smtClean="0"/>
              <a:t>Del </a:t>
            </a:r>
            <a:r>
              <a:rPr lang="nb-NO" sz="1800" i="1" dirty="0" smtClean="0"/>
              <a:t>II 	Om måling av innsats, resultater og samfunnseffekter </a:t>
            </a:r>
            <a:r>
              <a:rPr lang="nb-NO" sz="2800" dirty="0" smtClean="0"/>
              <a:t/>
            </a:r>
            <a:br>
              <a:rPr lang="nb-NO" sz="2800" dirty="0" smtClean="0"/>
            </a:br>
            <a:r>
              <a:rPr lang="nb-NO" dirty="0" smtClean="0"/>
              <a:t> 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sz="2400" dirty="0" smtClean="0"/>
          </a:p>
          <a:p>
            <a:pPr lvl="0"/>
            <a:endParaRPr lang="nb-NO" dirty="0" smtClean="0"/>
          </a:p>
          <a:p>
            <a:pPr marL="457200" lvl="0" indent="-457200">
              <a:buAutoNum type="arabicPeriod" startAt="5"/>
            </a:pPr>
            <a:r>
              <a:rPr lang="nb-NO" dirty="0" smtClean="0"/>
              <a:t>Forskningens resultater</a:t>
            </a:r>
            <a:endParaRPr lang="nb-NO" sz="2400" dirty="0" smtClean="0"/>
          </a:p>
          <a:p>
            <a:pPr marL="457200" lvl="0" indent="-457200">
              <a:buNone/>
            </a:pPr>
            <a:r>
              <a:rPr lang="nb-NO" dirty="0" smtClean="0"/>
              <a:t>6.	Forskningens </a:t>
            </a:r>
            <a:r>
              <a:rPr lang="nb-NO" dirty="0" smtClean="0"/>
              <a:t>effekter på samfunns- og næringsliv</a:t>
            </a:r>
            <a:endParaRPr lang="nb-NO" sz="2400" dirty="0" smtClean="0"/>
          </a:p>
          <a:p>
            <a:pPr marL="457200" lvl="0" indent="-457200">
              <a:buNone/>
            </a:pPr>
            <a:r>
              <a:rPr lang="nb-NO" dirty="0" smtClean="0"/>
              <a:t>7.	Norsk </a:t>
            </a:r>
            <a:r>
              <a:rPr lang="nb-NO" dirty="0" smtClean="0"/>
              <a:t>forskningsbarometer</a:t>
            </a:r>
            <a:endParaRPr lang="nb-NO" sz="2400" dirty="0" smtClean="0"/>
          </a:p>
          <a:p>
            <a:pPr>
              <a:buNone/>
            </a:pPr>
            <a:r>
              <a:rPr lang="nb-NO" dirty="0" smtClean="0"/>
              <a:t> </a:t>
            </a:r>
            <a:endParaRPr lang="nb-NO" sz="2400" dirty="0" smtClean="0"/>
          </a:p>
          <a:p>
            <a:endParaRPr lang="nb-NO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i="1" dirty="0" smtClean="0"/>
              <a:t/>
            </a:r>
            <a:br>
              <a:rPr lang="nb-NO" i="1" dirty="0" smtClean="0"/>
            </a:br>
            <a:r>
              <a:rPr lang="nb-NO" i="1" dirty="0" smtClean="0"/>
              <a:t>Del </a:t>
            </a:r>
            <a:r>
              <a:rPr lang="nb-NO" i="1" dirty="0" smtClean="0"/>
              <a:t>III Sentrale problemstillinger</a:t>
            </a:r>
            <a:r>
              <a:rPr lang="nb-NO" sz="2800" dirty="0" smtClean="0"/>
              <a:t/>
            </a:r>
            <a:br>
              <a:rPr lang="nb-NO" sz="2800" dirty="0" smtClean="0"/>
            </a:b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buFont typeface="+mj-lt"/>
              <a:buAutoNum type="arabicPeriod"/>
            </a:pPr>
            <a:r>
              <a:rPr lang="nb-NO" sz="1600" dirty="0" smtClean="0"/>
              <a:t>G</a:t>
            </a:r>
            <a:r>
              <a:rPr lang="nb-NO" sz="1600" dirty="0" smtClean="0"/>
              <a:t>od </a:t>
            </a:r>
            <a:r>
              <a:rPr lang="nb-NO" sz="1600" dirty="0" smtClean="0"/>
              <a:t>måloppnåelse i universitets- og høgskolesektoren?</a:t>
            </a:r>
          </a:p>
          <a:p>
            <a:pPr marL="342900" lvl="0" indent="-342900">
              <a:buFont typeface="+mj-lt"/>
              <a:buAutoNum type="arabicPeriod"/>
            </a:pPr>
            <a:r>
              <a:rPr lang="nb-NO" sz="1600" dirty="0" smtClean="0"/>
              <a:t>G</a:t>
            </a:r>
            <a:r>
              <a:rPr lang="nb-NO" sz="1600" dirty="0" smtClean="0"/>
              <a:t>od </a:t>
            </a:r>
            <a:r>
              <a:rPr lang="nb-NO" sz="1600" dirty="0" smtClean="0"/>
              <a:t>måloppnåelse </a:t>
            </a:r>
            <a:r>
              <a:rPr lang="nb-NO" sz="1600" dirty="0" smtClean="0"/>
              <a:t>i </a:t>
            </a:r>
            <a:r>
              <a:rPr lang="nb-NO" sz="1600" dirty="0" err="1" smtClean="0"/>
              <a:t>I+H+Næringslivet</a:t>
            </a:r>
            <a:r>
              <a:rPr lang="nb-NO" sz="1600" dirty="0" smtClean="0"/>
              <a:t>?</a:t>
            </a:r>
          </a:p>
          <a:p>
            <a:pPr marL="695325" lvl="1" indent="-342900"/>
            <a:r>
              <a:rPr lang="nb-NO" sz="1400" dirty="0" smtClean="0"/>
              <a:t>E</a:t>
            </a:r>
            <a:r>
              <a:rPr lang="nb-NO" sz="1400" dirty="0" smtClean="0"/>
              <a:t>get </a:t>
            </a:r>
            <a:r>
              <a:rPr lang="nb-NO" sz="1400" dirty="0" smtClean="0"/>
              <a:t>kapittel </a:t>
            </a:r>
            <a:r>
              <a:rPr lang="nb-NO" sz="1400" dirty="0" smtClean="0"/>
              <a:t>eller </a:t>
            </a:r>
            <a:r>
              <a:rPr lang="nb-NO" sz="1400" dirty="0" smtClean="0"/>
              <a:t>behandle under utvalgte problemstillinger andre </a:t>
            </a:r>
            <a:r>
              <a:rPr lang="nb-NO" sz="1400" dirty="0" smtClean="0"/>
              <a:t>steder?</a:t>
            </a:r>
            <a:endParaRPr lang="nb-NO" sz="1400" dirty="0" smtClean="0"/>
          </a:p>
          <a:p>
            <a:pPr marL="342900" lvl="0" indent="-342900">
              <a:buFont typeface="+mj-lt"/>
              <a:buAutoNum type="arabicPeriod"/>
            </a:pPr>
            <a:r>
              <a:rPr lang="nb-NO" sz="1600" dirty="0" smtClean="0"/>
              <a:t>Er behovet for fornyelse godt nok ivaretatt i det norske forskningssystemet?</a:t>
            </a:r>
          </a:p>
          <a:p>
            <a:pPr marL="676275" lvl="1" indent="-342900"/>
            <a:r>
              <a:rPr lang="nb-NO" sz="1400" dirty="0" smtClean="0"/>
              <a:t>Forskningsrådets </a:t>
            </a:r>
            <a:r>
              <a:rPr lang="nb-NO" sz="1400" dirty="0" smtClean="0"/>
              <a:t>rolle/Rekruttering/Internasjonal kunnskapsutvikling</a:t>
            </a:r>
            <a:endParaRPr lang="nb-NO" sz="1400" dirty="0" smtClean="0"/>
          </a:p>
          <a:p>
            <a:pPr marL="342900" lvl="0" indent="-342900">
              <a:buFont typeface="+mj-lt"/>
              <a:buAutoNum type="arabicPeriod"/>
            </a:pPr>
            <a:r>
              <a:rPr lang="nb-NO" sz="1600" dirty="0" smtClean="0"/>
              <a:t>Ivaretar </a:t>
            </a:r>
            <a:r>
              <a:rPr lang="nb-NO" sz="1600" dirty="0" smtClean="0"/>
              <a:t>det norske forskningssystemet hensynet til balanse mellom</a:t>
            </a:r>
          </a:p>
          <a:p>
            <a:pPr marL="676275" lvl="1" indent="-342900"/>
            <a:r>
              <a:rPr lang="nb-NO" sz="1400" dirty="0" smtClean="0"/>
              <a:t>F</a:t>
            </a:r>
            <a:r>
              <a:rPr lang="nb-NO" sz="1400" dirty="0" smtClean="0"/>
              <a:t>orskerinitiert </a:t>
            </a:r>
            <a:r>
              <a:rPr lang="nb-NO" sz="1400" dirty="0" smtClean="0"/>
              <a:t>forskning </a:t>
            </a:r>
            <a:r>
              <a:rPr lang="nb-NO" sz="1400" dirty="0" smtClean="0"/>
              <a:t>vs. strategisk/Mangfold </a:t>
            </a:r>
            <a:r>
              <a:rPr lang="nb-NO" sz="1400" dirty="0" err="1" smtClean="0"/>
              <a:t>vs.konsentrasjon/Konkurranse</a:t>
            </a:r>
            <a:r>
              <a:rPr lang="nb-NO" sz="1400" dirty="0" smtClean="0"/>
              <a:t> vs</a:t>
            </a:r>
            <a:r>
              <a:rPr lang="nb-NO" sz="1400" dirty="0" smtClean="0"/>
              <a:t>.</a:t>
            </a:r>
            <a:r>
              <a:rPr lang="nb-NO" sz="1400" dirty="0" smtClean="0"/>
              <a:t> </a:t>
            </a:r>
            <a:r>
              <a:rPr lang="nb-NO" sz="1400" dirty="0" smtClean="0"/>
              <a:t>samarbeid</a:t>
            </a:r>
          </a:p>
          <a:p>
            <a:pPr marL="342900" lvl="0" indent="-342900">
              <a:buFont typeface="+mj-lt"/>
              <a:buAutoNum type="arabicPeriod"/>
            </a:pPr>
            <a:r>
              <a:rPr lang="nb-NO" sz="1600" dirty="0" smtClean="0"/>
              <a:t>Myndighetenes roller og ansvar</a:t>
            </a:r>
          </a:p>
          <a:p>
            <a:pPr marL="676275" lvl="1" indent="-342900"/>
            <a:r>
              <a:rPr lang="nb-NO" sz="1400" dirty="0" smtClean="0"/>
              <a:t>God mål og </a:t>
            </a:r>
            <a:r>
              <a:rPr lang="nb-NO" sz="1400" dirty="0" smtClean="0"/>
              <a:t>resultatstyring/Sektorprinsippet/Resultatbaserte finansieringssystemet/Forskningsfondet</a:t>
            </a:r>
            <a:endParaRPr lang="nb-NO" sz="1400" dirty="0" smtClean="0"/>
          </a:p>
          <a:p>
            <a:pPr marL="342900" indent="-342900">
              <a:buFont typeface="+mj-lt"/>
              <a:buAutoNum type="arabicPeriod"/>
            </a:pPr>
            <a:endParaRPr lang="nb-NO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2000" dirty="0" smtClean="0"/>
              <a:t> Et velfungerende forskningssystem </a:t>
            </a:r>
            <a:r>
              <a:rPr lang="nb-NO" sz="2000" dirty="0" smtClean="0"/>
              <a:t>I</a:t>
            </a:r>
            <a:endParaRPr lang="nb-NO" sz="20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b-NO" dirty="0" smtClean="0"/>
              <a:t>Det offentlige forskningssystemets funksjoner eller hovedoppgaver (’resultater og samfunnseffekter’) er å:</a:t>
            </a:r>
          </a:p>
          <a:p>
            <a:endParaRPr lang="nb-NO" dirty="0" smtClean="0"/>
          </a:p>
          <a:p>
            <a:r>
              <a:rPr lang="nb-NO" dirty="0" smtClean="0"/>
              <a:t>Levere kunnskap og kompetanse (</a:t>
            </a:r>
            <a:r>
              <a:rPr lang="nb-NO" dirty="0" err="1" smtClean="0"/>
              <a:t>KogK</a:t>
            </a:r>
            <a:r>
              <a:rPr lang="nb-NO" dirty="0" smtClean="0"/>
              <a:t>) om hvordan samfunnet kan utføre sine oppgaver </a:t>
            </a:r>
            <a:r>
              <a:rPr lang="nb-NO" dirty="0" smtClean="0"/>
              <a:t>b</a:t>
            </a:r>
            <a:r>
              <a:rPr lang="nb-NO" dirty="0" smtClean="0"/>
              <a:t>est mulig</a:t>
            </a:r>
          </a:p>
          <a:p>
            <a:r>
              <a:rPr lang="nb-NO" dirty="0" err="1" smtClean="0"/>
              <a:t>KogK</a:t>
            </a:r>
            <a:r>
              <a:rPr lang="nb-NO" dirty="0" smtClean="0"/>
              <a:t>: høy kvalitet og relevant</a:t>
            </a:r>
          </a:p>
          <a:p>
            <a:r>
              <a:rPr lang="nb-NO" dirty="0" err="1" smtClean="0"/>
              <a:t>KogK</a:t>
            </a:r>
            <a:r>
              <a:rPr lang="nb-NO" dirty="0" smtClean="0"/>
              <a:t>: utvikles og formidles gjennom ulike former for samarbeid og kanaler</a:t>
            </a:r>
          </a:p>
          <a:p>
            <a:pPr>
              <a:buNone/>
            </a:pPr>
            <a:endParaRPr lang="nb-NO" dirty="0" smtClean="0"/>
          </a:p>
          <a:p>
            <a:endParaRPr lang="nb-NO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2000" dirty="0" smtClean="0"/>
              <a:t>Et velfungerende forskningssystem </a:t>
            </a:r>
            <a:r>
              <a:rPr lang="nb-NO" sz="2000" dirty="0" smtClean="0"/>
              <a:t>II</a:t>
            </a:r>
            <a:endParaRPr lang="nb-NO" sz="20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b-NO" sz="1800" i="1" dirty="0" smtClean="0"/>
              <a:t>Egenskaper</a:t>
            </a:r>
            <a:r>
              <a:rPr lang="nb-NO" sz="1800" dirty="0" smtClean="0"/>
              <a:t> ved forskningssystemet vil påvirke hvordan det ivaretar sine funksjoner. Stor kompleksitet – ulike hensyn som står mot hverandre. Fem dikotomier som illustrerer sentrale dilemmaer:</a:t>
            </a:r>
          </a:p>
          <a:p>
            <a:pPr lvl="1"/>
            <a:r>
              <a:rPr lang="nb-NO" sz="1800" dirty="0" smtClean="0"/>
              <a:t>Nasjonal  </a:t>
            </a:r>
            <a:r>
              <a:rPr lang="nb-NO" sz="1800" dirty="0" err="1" smtClean="0"/>
              <a:t>vs</a:t>
            </a:r>
            <a:r>
              <a:rPr lang="nb-NO" sz="1800" dirty="0" smtClean="0"/>
              <a:t> internasjonal</a:t>
            </a:r>
          </a:p>
          <a:p>
            <a:pPr lvl="1"/>
            <a:r>
              <a:rPr lang="nb-NO" sz="1800" dirty="0" smtClean="0"/>
              <a:t>Fornyelse </a:t>
            </a:r>
            <a:r>
              <a:rPr lang="nb-NO" sz="1800" dirty="0" err="1" smtClean="0"/>
              <a:t>vs</a:t>
            </a:r>
            <a:r>
              <a:rPr lang="nb-NO" sz="1800" dirty="0" smtClean="0"/>
              <a:t> status quo</a:t>
            </a:r>
          </a:p>
          <a:p>
            <a:pPr lvl="1"/>
            <a:r>
              <a:rPr lang="nb-NO" sz="1800" dirty="0" smtClean="0"/>
              <a:t>Forskerinitiert </a:t>
            </a:r>
            <a:r>
              <a:rPr lang="nb-NO" sz="1800" dirty="0" err="1" smtClean="0"/>
              <a:t>vs</a:t>
            </a:r>
            <a:r>
              <a:rPr lang="nb-NO" sz="1800" dirty="0" smtClean="0"/>
              <a:t> strategisk</a:t>
            </a:r>
          </a:p>
          <a:p>
            <a:pPr lvl="1"/>
            <a:r>
              <a:rPr lang="nb-NO" sz="1800" dirty="0" smtClean="0"/>
              <a:t>Mangfold </a:t>
            </a:r>
            <a:r>
              <a:rPr lang="nb-NO" sz="1800" dirty="0" err="1" smtClean="0"/>
              <a:t>vs</a:t>
            </a:r>
            <a:r>
              <a:rPr lang="nb-NO" sz="1800" dirty="0" smtClean="0"/>
              <a:t> konsentrasjon</a:t>
            </a:r>
          </a:p>
          <a:p>
            <a:pPr lvl="1"/>
            <a:r>
              <a:rPr lang="nb-NO" sz="1800" dirty="0" smtClean="0"/>
              <a:t>Konkurranse </a:t>
            </a:r>
            <a:r>
              <a:rPr lang="nb-NO" sz="1800" dirty="0" err="1" smtClean="0"/>
              <a:t>vs</a:t>
            </a:r>
            <a:r>
              <a:rPr lang="nb-NO" sz="1800" dirty="0" smtClean="0"/>
              <a:t> samarbeid</a:t>
            </a:r>
          </a:p>
          <a:p>
            <a:pPr>
              <a:buNone/>
            </a:pPr>
            <a:endParaRPr lang="nb-NO" sz="1800" dirty="0" smtClean="0"/>
          </a:p>
          <a:p>
            <a:pPr>
              <a:buNone/>
            </a:pPr>
            <a:r>
              <a:rPr lang="nb-NO" sz="1800" dirty="0" smtClean="0"/>
              <a:t>Hvilke balansepunkter er særlig viktige – og hvor er det behov for endringer?</a:t>
            </a:r>
          </a:p>
          <a:p>
            <a:pPr>
              <a:buNone/>
            </a:pPr>
            <a:endParaRPr lang="nb-NO" dirty="0" smtClean="0"/>
          </a:p>
          <a:p>
            <a:pPr>
              <a:buNone/>
            </a:pPr>
            <a:endParaRPr lang="nb-NO" dirty="0" smtClean="0"/>
          </a:p>
          <a:p>
            <a:pPr>
              <a:buNone/>
            </a:pPr>
            <a:endParaRPr lang="nb-NO" sz="1800" dirty="0" smtClean="0"/>
          </a:p>
          <a:p>
            <a:endParaRPr lang="nb-NO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2000" dirty="0" smtClean="0"/>
              <a:t>Et velfungerende forskningssystem </a:t>
            </a:r>
            <a:r>
              <a:rPr lang="nb-NO" sz="2000" dirty="0" smtClean="0"/>
              <a:t>III</a:t>
            </a:r>
            <a:endParaRPr lang="nb-NO" sz="20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b-NO" i="1" dirty="0" smtClean="0"/>
              <a:t>Egenskaper</a:t>
            </a:r>
            <a:r>
              <a:rPr lang="nb-NO" dirty="0" smtClean="0"/>
              <a:t> ved hvordan ressursene fordeles og hvordan institusjonene på ulike nivåer virker (bl.a. ledelse) vil igjen påvirke balansepunktene:</a:t>
            </a:r>
          </a:p>
          <a:p>
            <a:pPr lvl="1"/>
            <a:r>
              <a:rPr lang="nb-NO" sz="1800" dirty="0" smtClean="0"/>
              <a:t>Er virkemidlene utformet på en måte som understøtter balansepunktene og slik at de bidrar til god måloppnåelse i offentlig finansiert forskning? </a:t>
            </a:r>
          </a:p>
          <a:p>
            <a:pPr>
              <a:buNone/>
            </a:pPr>
            <a:endParaRPr lang="nb-NO" dirty="0" smtClean="0"/>
          </a:p>
          <a:p>
            <a:pPr>
              <a:buNone/>
            </a:pPr>
            <a:r>
              <a:rPr lang="nb-NO" dirty="0" smtClean="0"/>
              <a:t>Dessuten: Krav om effektiv ressursutnyttelse og dokumentasjon av resultater og effekter.</a:t>
            </a:r>
            <a:endParaRPr lang="nb-NO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2000" dirty="0" smtClean="0"/>
              <a:t>Et velfungerende forskningssystem </a:t>
            </a:r>
            <a:r>
              <a:rPr lang="nb-NO" sz="2000" dirty="0" smtClean="0"/>
              <a:t>IV</a:t>
            </a:r>
            <a:endParaRPr lang="nb-NO" sz="20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z="1800" i="1" dirty="0" smtClean="0"/>
              <a:t>Et velfungerende forskningssystem</a:t>
            </a:r>
            <a:r>
              <a:rPr lang="nb-NO" sz="1800" dirty="0" smtClean="0"/>
              <a:t> er et system som på en </a:t>
            </a:r>
            <a:r>
              <a:rPr lang="nb-NO" sz="1800" i="1" dirty="0" smtClean="0"/>
              <a:t>effektiv</a:t>
            </a:r>
            <a:r>
              <a:rPr lang="nb-NO" sz="1800" dirty="0" smtClean="0"/>
              <a:t> måte fyller sine </a:t>
            </a:r>
            <a:r>
              <a:rPr lang="nb-NO" sz="1800" i="1" dirty="0" smtClean="0"/>
              <a:t>funksjoner:</a:t>
            </a:r>
            <a:endParaRPr lang="nb-NO" sz="1800" dirty="0" smtClean="0"/>
          </a:p>
          <a:p>
            <a:endParaRPr lang="nb-NO" sz="1800" dirty="0" smtClean="0"/>
          </a:p>
          <a:p>
            <a:pPr lvl="1"/>
            <a:r>
              <a:rPr lang="da-DK" sz="1800" dirty="0" smtClean="0"/>
              <a:t>produserer og formidler forskning av høy kvalitet og er godt knyttet opp mot  forskningsfronten internasjonalt</a:t>
            </a:r>
            <a:endParaRPr lang="nb-NO" sz="1800" dirty="0" smtClean="0"/>
          </a:p>
          <a:p>
            <a:pPr lvl="1"/>
            <a:r>
              <a:rPr lang="da-DK" sz="1800" dirty="0" smtClean="0"/>
              <a:t>bidrar til fornyelse og innovasjon i samfunn og næringsliv</a:t>
            </a:r>
            <a:endParaRPr lang="nb-NO" sz="1800" dirty="0" smtClean="0"/>
          </a:p>
          <a:p>
            <a:pPr lvl="1"/>
            <a:r>
              <a:rPr lang="da-DK" sz="1800" dirty="0" smtClean="0"/>
              <a:t>bidrar til at spesifikke samfunnsmessige mål realiseres (helse, miljø etc)</a:t>
            </a:r>
            <a:endParaRPr lang="nb-NO" sz="1800" dirty="0" smtClean="0"/>
          </a:p>
          <a:p>
            <a:pPr lvl="1"/>
            <a:r>
              <a:rPr lang="da-DK" sz="1800" dirty="0" smtClean="0"/>
              <a:t>reproduserer og fornyer seg selv bl.a. gjennom rekruttering.</a:t>
            </a:r>
            <a:endParaRPr lang="nb-NO" sz="1800" dirty="0" smtClean="0"/>
          </a:p>
          <a:p>
            <a:endParaRPr lang="nb-NO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 </a:t>
            </a:r>
            <a:r>
              <a:rPr lang="nb-NO" sz="2000" dirty="0" smtClean="0"/>
              <a:t>Et velfungerende forskningssystem V</a:t>
            </a:r>
            <a:endParaRPr lang="nb-NO" sz="20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nb-NO" dirty="0" smtClean="0"/>
          </a:p>
          <a:p>
            <a:pPr lvl="0"/>
            <a:r>
              <a:rPr lang="nb-NO" dirty="0" smtClean="0"/>
              <a:t>Fungerer </a:t>
            </a:r>
            <a:r>
              <a:rPr lang="nb-NO" dirty="0" smtClean="0"/>
              <a:t>det analytiske utgangspunktet – ’et velfungerende forskningssystem</a:t>
            </a:r>
            <a:r>
              <a:rPr lang="nb-NO" dirty="0" smtClean="0"/>
              <a:t>’?</a:t>
            </a:r>
          </a:p>
          <a:p>
            <a:pPr lvl="0"/>
            <a:endParaRPr lang="nb-NO" dirty="0" smtClean="0"/>
          </a:p>
          <a:p>
            <a:pPr lvl="0"/>
            <a:r>
              <a:rPr lang="nb-NO" dirty="0" smtClean="0"/>
              <a:t>Forslag til presiseringer – tydeliggjøring - endringer?</a:t>
            </a:r>
            <a:endParaRPr lang="nb-NO" dirty="0" smtClean="0"/>
          </a:p>
          <a:p>
            <a:endParaRPr lang="nb-NO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 Sentrale </a:t>
            </a:r>
            <a:r>
              <a:rPr lang="nb-NO" dirty="0" smtClean="0"/>
              <a:t>problemstillinger I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 smtClean="0"/>
          </a:p>
          <a:p>
            <a:r>
              <a:rPr lang="nb-NO" i="1" dirty="0" smtClean="0"/>
              <a:t>Hva begrunner offentlig forskningsinnsats?</a:t>
            </a:r>
          </a:p>
          <a:p>
            <a:r>
              <a:rPr lang="nb-NO" dirty="0" smtClean="0"/>
              <a:t>Hovedbudskap:</a:t>
            </a:r>
          </a:p>
          <a:p>
            <a:pPr>
              <a:buNone/>
            </a:pPr>
            <a:r>
              <a:rPr lang="nb-NO" dirty="0" smtClean="0"/>
              <a:t>	Få fram at offentlig finansiert forskning har et bredt sett av begrunnelser – og at vurderinger av samfunnsøkonomisk avkastning må ha et tilsvarende bredt  </a:t>
            </a:r>
            <a:r>
              <a:rPr lang="nb-NO" dirty="0" smtClean="0"/>
              <a:t>p</a:t>
            </a:r>
            <a:r>
              <a:rPr lang="nb-NO" dirty="0" smtClean="0"/>
              <a:t>erspektiv.</a:t>
            </a:r>
          </a:p>
          <a:p>
            <a:endParaRPr lang="nb-NO" dirty="0" smtClean="0"/>
          </a:p>
          <a:p>
            <a:r>
              <a:rPr lang="nb-NO" dirty="0" smtClean="0"/>
              <a:t>På hvilket grunnlag vurdere (offentlig) ressurstilgang?</a:t>
            </a:r>
            <a:endParaRPr lang="nb-NO" dirty="0" smtClean="0"/>
          </a:p>
          <a:p>
            <a:endParaRPr lang="nb-NO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Sentrale problemstillinger </a:t>
            </a:r>
            <a:r>
              <a:rPr lang="nb-NO" dirty="0" smtClean="0"/>
              <a:t>II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i="1" dirty="0" smtClean="0"/>
              <a:t>Om måling av innsats, resultater og samfunnseffekter</a:t>
            </a:r>
          </a:p>
          <a:p>
            <a:r>
              <a:rPr lang="nb-NO" dirty="0" smtClean="0"/>
              <a:t>Hovedproblemstilling:</a:t>
            </a:r>
          </a:p>
          <a:p>
            <a:pPr>
              <a:buNone/>
            </a:pPr>
            <a:r>
              <a:rPr lang="nb-NO" dirty="0" smtClean="0"/>
              <a:t>	</a:t>
            </a:r>
            <a:r>
              <a:rPr lang="nb-NO" dirty="0" smtClean="0"/>
              <a:t>Hvordan kan vi identifisere resultater og effekter av offentlig finansiert forskning som tar hensyn til kompleksiteten i funksjonene forskningssystemet skal ivareta</a:t>
            </a:r>
            <a:r>
              <a:rPr lang="nb-NO" dirty="0" smtClean="0"/>
              <a:t>?</a:t>
            </a:r>
          </a:p>
          <a:p>
            <a:pPr>
              <a:buNone/>
            </a:pPr>
            <a:endParaRPr lang="nb-NO" dirty="0" smtClean="0"/>
          </a:p>
          <a:p>
            <a:r>
              <a:rPr lang="nb-NO" dirty="0" smtClean="0"/>
              <a:t>Tiltak: </a:t>
            </a:r>
          </a:p>
          <a:p>
            <a:pPr>
              <a:buNone/>
            </a:pPr>
            <a:r>
              <a:rPr lang="nb-NO" dirty="0" smtClean="0"/>
              <a:t>	Etablering av et norsk forskningsbarometer – del II av utredningen.</a:t>
            </a:r>
            <a:endParaRPr lang="nb-NO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gerberg_mal ">
  <a:themeElements>
    <a:clrScheme name="KD_1_no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FF"/>
      </a:hlink>
      <a:folHlink>
        <a:srgbClr val="B2B2B2"/>
      </a:folHlink>
    </a:clrScheme>
    <a:fontScheme name="KD_1_no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D_1_n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D_1_n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D_1_n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D_1_n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D_1_n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D_1_n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D_1_n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D_1_no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Egendefinert utform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Egendefinert utform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Fagerberg_mal </Template>
  <TotalTime>2830</TotalTime>
  <Words>754</Words>
  <Application>Microsoft Office PowerPoint</Application>
  <PresentationFormat>Skjermfremvisning (4:3)</PresentationFormat>
  <Paragraphs>167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Lysbildetitler</vt:lpstr>
      </vt:variant>
      <vt:variant>
        <vt:i4>22</vt:i4>
      </vt:variant>
    </vt:vector>
  </HeadingPairs>
  <TitlesOfParts>
    <vt:vector size="25" baseType="lpstr">
      <vt:lpstr>Fagerberg_mal </vt:lpstr>
      <vt:lpstr>1_Egendefinert utforming</vt:lpstr>
      <vt:lpstr>Egendefinert utforming</vt:lpstr>
      <vt:lpstr>Sak 44-45 10 Utkast til kap 2 Et velfungerende forskningssystem og disposisjon</vt:lpstr>
      <vt:lpstr>Introduksjon</vt:lpstr>
      <vt:lpstr> Et velfungerende forskningssystem I</vt:lpstr>
      <vt:lpstr>Et velfungerende forskningssystem II</vt:lpstr>
      <vt:lpstr>Et velfungerende forskningssystem III</vt:lpstr>
      <vt:lpstr>Et velfungerende forskningssystem IV</vt:lpstr>
      <vt:lpstr> Et velfungerende forskningssystem V</vt:lpstr>
      <vt:lpstr> Sentrale problemstillinger I</vt:lpstr>
      <vt:lpstr>Sentrale problemstillinger II</vt:lpstr>
      <vt:lpstr>Sentrale problemstillinger III</vt:lpstr>
      <vt:lpstr> God nok måloppnåelse i UH-sektoren? </vt:lpstr>
      <vt:lpstr>God nok måloppnåelse i andre sektorer?</vt:lpstr>
      <vt:lpstr>Fornyelse (vs status quo)</vt:lpstr>
      <vt:lpstr>Forskerinitiert vs strategisk forskning</vt:lpstr>
      <vt:lpstr>Mangfold vs konsentrasjon</vt:lpstr>
      <vt:lpstr> Konkurranse vs. samarbeid</vt:lpstr>
      <vt:lpstr>Myndighetenes roller og ansvar</vt:lpstr>
      <vt:lpstr> Diskusjonspunkter </vt:lpstr>
      <vt:lpstr>Disposisjon</vt:lpstr>
      <vt:lpstr> Del I  Innledning  </vt:lpstr>
      <vt:lpstr> Del II  Om måling av innsats, resultater og samfunnseffekter   </vt:lpstr>
      <vt:lpstr> Del III Sentrale problemstillinger </vt:lpstr>
    </vt:vector>
  </TitlesOfParts>
  <Company>STATEN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Lysbilde 1</dc:title>
  <dc:creator>kd11084</dc:creator>
  <cp:lastModifiedBy>KD10422</cp:lastModifiedBy>
  <cp:revision>421</cp:revision>
  <cp:lastPrinted>2003-11-05T13:01:31Z</cp:lastPrinted>
  <dcterms:created xsi:type="dcterms:W3CDTF">2010-03-26T08:37:46Z</dcterms:created>
  <dcterms:modified xsi:type="dcterms:W3CDTF">2010-12-10T13:57:05Z</dcterms:modified>
</cp:coreProperties>
</file>