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72" r:id="rId3"/>
  </p:sldMasterIdLst>
  <p:notesMasterIdLst>
    <p:notesMasterId r:id="rId16"/>
  </p:notesMasterIdLst>
  <p:handoutMasterIdLst>
    <p:handoutMasterId r:id="rId17"/>
  </p:handoutMasterIdLst>
  <p:sldIdLst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3" r:id="rId14"/>
    <p:sldId id="272" r:id="rId15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F"/>
    <a:srgbClr val="FF0011"/>
    <a:srgbClr val="A6DDFD"/>
    <a:srgbClr val="D2EEFE"/>
    <a:srgbClr val="20AAFB"/>
    <a:srgbClr val="BBE1F5"/>
    <a:srgbClr val="000066"/>
    <a:srgbClr val="63C4F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497" autoAdjust="0"/>
  </p:normalViewPr>
  <p:slideViewPr>
    <p:cSldViewPr snapToGrid="0">
      <p:cViewPr varScale="1">
        <p:scale>
          <a:sx n="75" d="100"/>
          <a:sy n="75" d="100"/>
        </p:scale>
        <p:origin x="-20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537" y="0"/>
            <a:ext cx="2945139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73"/>
            <a:ext cx="2945140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537" y="9430873"/>
            <a:ext cx="2945139" cy="4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6557644-8CF8-4428-8A26-455128A7D5C4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976" y="0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221"/>
            <a:ext cx="5438140" cy="446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976" y="9429304"/>
            <a:ext cx="2945140" cy="4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132" tIns="45066" rIns="90132" bIns="4506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6EDAC5-8DFB-4379-9D54-C485EB6999D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1650"/>
            <a:ext cx="9145588" cy="330993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351588"/>
            <a:ext cx="9144000" cy="506412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9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2" name="Bilde 62" descr="FagerbergSOL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574" y="1264482"/>
            <a:ext cx="2982912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800"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nn-NO" dirty="0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480924"/>
            <a:ext cx="6400800" cy="1317625"/>
          </a:xfrm>
        </p:spPr>
        <p:txBody>
          <a:bodyPr anchor="b" anchorCtr="1"/>
          <a:lstStyle>
            <a:lvl1pPr algn="ctr">
              <a:defRPr i="1">
                <a:solidFill>
                  <a:schemeClr val="tx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88050" y="1066800"/>
            <a:ext cx="1620838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22363" y="1066800"/>
            <a:ext cx="4713287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22363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4182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364288"/>
            <a:ext cx="704850" cy="503237"/>
          </a:xfrm>
          <a:prstGeom prst="rect">
            <a:avLst/>
          </a:prstGeom>
          <a:solidFill>
            <a:srgbClr val="C00000">
              <a:alpha val="4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07088"/>
          </a:xfrm>
          <a:prstGeom prst="rect">
            <a:avLst/>
          </a:prstGeom>
          <a:solidFill>
            <a:schemeClr val="bg1">
              <a:lumMod val="65000"/>
              <a:alpha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22363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tekststiler i malen</a:t>
            </a:r>
          </a:p>
          <a:p>
            <a:pPr lvl="1"/>
            <a:r>
              <a:rPr lang="en-GB" smtClean="0"/>
              <a:t>Andre nivå</a:t>
            </a:r>
          </a:p>
          <a:p>
            <a:pPr lvl="2"/>
            <a:r>
              <a:rPr lang="en-GB" smtClean="0"/>
              <a:t>Tredje nivå</a:t>
            </a:r>
          </a:p>
          <a:p>
            <a:pPr lvl="3"/>
            <a:r>
              <a:rPr lang="en-GB" smtClean="0"/>
              <a:t>Fjerde nivå</a:t>
            </a:r>
          </a:p>
          <a:p>
            <a:pPr lvl="4"/>
            <a:r>
              <a:rPr lang="en-GB" smtClean="0"/>
              <a:t>Femte nivå</a:t>
            </a: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386513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6CBB3DD1-00DC-4CCA-B68D-0C9C938C365A}" type="slidenum">
              <a:rPr lang="en-US" sz="1800">
                <a:solidFill>
                  <a:schemeClr val="bg1"/>
                </a:solidFill>
                <a:latin typeface="Arial Bold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 dirty="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Klikk for å redigere tittelstil</a:t>
            </a:r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-9525" y="-4763"/>
            <a:ext cx="719138" cy="447676"/>
          </a:xfrm>
          <a:prstGeom prst="rect">
            <a:avLst/>
          </a:prstGeom>
          <a:solidFill>
            <a:srgbClr val="C00000"/>
          </a:solidFill>
          <a:ln w="952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08025" y="441325"/>
            <a:ext cx="539750" cy="84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5" name="Bilde 62" descr="FagerbergSOL1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7736" y="6469292"/>
            <a:ext cx="1219338" cy="388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14325" indent="-3143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666750" indent="-333375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038225" indent="-352425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0066"/>
          </a:solidFill>
          <a:latin typeface="+mn-lt"/>
        </a:defRPr>
      </a:lvl3pPr>
      <a:lvl4pPr marL="1524000" indent="-3048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18478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6A5A0-5BAA-4741-98A6-5D7463D12BEC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71812-0A0B-4847-B202-B83D9A5BE56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47F6C-7EB1-47FB-982B-6F9C8C95FDBD}" type="datetimeFigureOut">
              <a:rPr lang="nb-NO" smtClean="0"/>
              <a:pPr/>
              <a:t>10.12.2010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6E08F-D85A-484E-9E6A-9BEA8CDAC5A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Geir Arnulf</a:t>
            </a:r>
          </a:p>
        </p:txBody>
      </p:sp>
      <p:sp>
        <p:nvSpPr>
          <p:cNvPr id="4" name="Tittel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b-NO" sz="2000" dirty="0" smtClean="0"/>
              <a:t>Sak 47-10 Om konsekvenser av internasjonalisering for ressurssituasjonen i norsk forskning</a:t>
            </a:r>
            <a:endParaRPr lang="nb-NO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Hvor mye får norske forskere igjen?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Kombinasjonen økt andel av offentlige FoU-midler til EU, med eventuelt fallende retur vil relativt sett svekke ressurssituasjonen for norsk forskning*.</a:t>
            </a:r>
          </a:p>
          <a:p>
            <a:r>
              <a:rPr lang="nb-NO" dirty="0" smtClean="0"/>
              <a:t>Konkurransen kan bli hardere dersom andre land kutter i sine nasjonale FoU-budsjetter.</a:t>
            </a:r>
          </a:p>
          <a:p>
            <a:endParaRPr lang="nb-NO" dirty="0" smtClean="0"/>
          </a:p>
          <a:p>
            <a:r>
              <a:rPr lang="nb-NO" dirty="0" smtClean="0"/>
              <a:t>Bør utvalget si noe om at god måloppnåelse av offentlig finansiert krever at vi følger med (måler) og utformer strategier &amp; tiltak (i større grad enn tilfellet er i dag)?</a:t>
            </a:r>
          </a:p>
          <a:p>
            <a:pPr>
              <a:buNone/>
            </a:pPr>
            <a:r>
              <a:rPr lang="nb-NO" dirty="0" smtClean="0"/>
              <a:t>* </a:t>
            </a:r>
            <a:r>
              <a:rPr lang="nb-NO" sz="1200" dirty="0" smtClean="0"/>
              <a:t>Forutsatt at FoU-midlene alternativt ville gått til norsk FoU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Virker virkemidlene – bør de forsterkes?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Vi har virkemidler som belønner deltagelse, stimulerer og belønner søknader og som bidrar med informasjon og kompetanse</a:t>
            </a:r>
          </a:p>
          <a:p>
            <a:r>
              <a:rPr lang="nb-NO" dirty="0" smtClean="0"/>
              <a:t>Virker virkemidlene? To eksempler:</a:t>
            </a:r>
          </a:p>
          <a:p>
            <a:pPr lvl="1"/>
            <a:r>
              <a:rPr lang="nb-NO" sz="1800" dirty="0" smtClean="0"/>
              <a:t>RBO-UH gir 1,7-1,8 kroner per mottatt EU-kroner, men når de fram til de aktive forskningsmiljøene?</a:t>
            </a:r>
          </a:p>
          <a:p>
            <a:pPr lvl="1"/>
            <a:r>
              <a:rPr lang="nb-NO" sz="1800" dirty="0" err="1" smtClean="0"/>
              <a:t>RBO-institutter</a:t>
            </a:r>
            <a:r>
              <a:rPr lang="nb-NO" sz="1800" dirty="0" smtClean="0"/>
              <a:t> gir 16 øre per </a:t>
            </a:r>
            <a:r>
              <a:rPr lang="nb-NO" sz="1800" dirty="0" err="1" smtClean="0"/>
              <a:t>motatt</a:t>
            </a:r>
            <a:r>
              <a:rPr lang="nb-NO" sz="1800" dirty="0" smtClean="0"/>
              <a:t> EU-kroner,  for svakt insentiv?</a:t>
            </a:r>
          </a:p>
          <a:p>
            <a:pPr lvl="1"/>
            <a:endParaRPr lang="nb-NO" sz="1800" dirty="0" smtClean="0"/>
          </a:p>
          <a:p>
            <a:r>
              <a:rPr lang="nb-NO" dirty="0" smtClean="0"/>
              <a:t>Utvalget kan si noe om virkemidlene – og om de bør endres eller forsterkes.</a:t>
            </a:r>
            <a:endParaRPr lang="nb-N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Deltagelse i EU har konsekvenser for ressurssituasjonen i norsk forskning gjennom:</a:t>
            </a:r>
          </a:p>
          <a:p>
            <a:pPr lvl="1"/>
            <a:r>
              <a:rPr lang="nb-NO" dirty="0" smtClean="0"/>
              <a:t>måten økt kontingent finansieres på</a:t>
            </a:r>
          </a:p>
          <a:p>
            <a:pPr lvl="1"/>
            <a:r>
              <a:rPr lang="nb-NO" dirty="0" smtClean="0"/>
              <a:t>finansiering av deltagelser utenfor rammeprogrammet</a:t>
            </a:r>
          </a:p>
          <a:p>
            <a:pPr lvl="1"/>
            <a:r>
              <a:rPr lang="nb-NO" dirty="0" smtClean="0"/>
              <a:t>(eventuelt) fallende retur</a:t>
            </a:r>
          </a:p>
          <a:p>
            <a:pPr lvl="1"/>
            <a:r>
              <a:rPr lang="nb-NO" dirty="0" smtClean="0"/>
              <a:t>at nasjonale virkemidler utformes slik at de gir insentiver for deltagelse i EU-forskningen – i dag og kanskje enda sterkere framover</a:t>
            </a:r>
          </a:p>
          <a:p>
            <a:r>
              <a:rPr lang="nb-NO" i="1" dirty="0" smtClean="0"/>
              <a:t>Hva er det aktuelt for utvalget å gå videre med?</a:t>
            </a:r>
          </a:p>
          <a:p>
            <a:pPr lvl="1">
              <a:buNone/>
            </a:pPr>
            <a:endParaRPr lang="nb-NO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nb-NO" dirty="0" smtClean="0"/>
          </a:p>
          <a:p>
            <a:pPr lvl="0"/>
            <a:r>
              <a:rPr lang="nb-NO" dirty="0" smtClean="0"/>
              <a:t>Måten norske midler bevilges til EU-forskningen</a:t>
            </a:r>
          </a:p>
          <a:p>
            <a:pPr lvl="1"/>
            <a:r>
              <a:rPr lang="nb-NO" dirty="0" smtClean="0"/>
              <a:t>Kontingent</a:t>
            </a:r>
          </a:p>
          <a:p>
            <a:pPr lvl="1"/>
            <a:r>
              <a:rPr lang="nb-NO" dirty="0" smtClean="0"/>
              <a:t>Andre deltagelser</a:t>
            </a:r>
          </a:p>
          <a:p>
            <a:pPr lvl="0"/>
            <a:r>
              <a:rPr lang="nb-NO" dirty="0" smtClean="0"/>
              <a:t>Hvor mye får norske forskere igjen?</a:t>
            </a:r>
          </a:p>
          <a:p>
            <a:pPr lvl="0"/>
            <a:r>
              <a:rPr lang="nb-NO" dirty="0" smtClean="0"/>
              <a:t>Virker virkemidlene som skal stimulere til økt norsk deltagelse – bør disse forsterkes?</a:t>
            </a:r>
          </a:p>
          <a:p>
            <a:endParaRPr lang="nb-NO" sz="1800" dirty="0" smtClean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Mulige innfallsvinkler</a:t>
            </a:r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Kontingent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EUs 7. RP – sterk vekst i årlige budsjetter</a:t>
            </a:r>
          </a:p>
          <a:p>
            <a:endParaRPr lang="nb-NO" dirty="0" smtClean="0"/>
          </a:p>
          <a:p>
            <a:r>
              <a:rPr lang="nb-NO" dirty="0" smtClean="0"/>
              <a:t>For EU-landene: Omprioriteringer fra landbruk til forskning innen rammen for medlemslandenes kontingent til EU</a:t>
            </a:r>
          </a:p>
          <a:p>
            <a:r>
              <a:rPr lang="nb-NO" dirty="0" smtClean="0"/>
              <a:t>For Norge: Omprioritering fra vekst i nasjonale forskningsbevilgninger (fondsavkastningen – ca 700 mill i 2010) til europeisk forskning </a:t>
            </a:r>
          </a:p>
          <a:p>
            <a:endParaRPr lang="nb-NO" dirty="0" smtClean="0"/>
          </a:p>
          <a:p>
            <a:r>
              <a:rPr lang="nb-NO" dirty="0" smtClean="0"/>
              <a:t>Problemstilling for utvalget?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 Andre deltagelser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ERA-visjonen</a:t>
            </a:r>
            <a:r>
              <a:rPr lang="nb-NO" dirty="0" smtClean="0"/>
              <a:t> om et felles europeisk forskningsmarked fortsatt lang unna, men allerede nå eksempler på økte nasjonale FoU-bidrag til felles tiltak utenfor rammeprogramkontingenten:</a:t>
            </a:r>
          </a:p>
          <a:p>
            <a:endParaRPr lang="nb-NO" dirty="0" smtClean="0"/>
          </a:p>
          <a:p>
            <a:pPr lvl="1"/>
            <a:r>
              <a:rPr lang="nb-NO" dirty="0" err="1" smtClean="0"/>
              <a:t>EiT</a:t>
            </a:r>
            <a:endParaRPr lang="nb-NO" dirty="0" smtClean="0"/>
          </a:p>
          <a:p>
            <a:pPr lvl="1"/>
            <a:r>
              <a:rPr lang="nb-NO" dirty="0" smtClean="0"/>
              <a:t>ESFRI</a:t>
            </a:r>
          </a:p>
          <a:p>
            <a:pPr lvl="1"/>
            <a:r>
              <a:rPr lang="nb-NO" dirty="0" smtClean="0"/>
              <a:t>Andre tiltak (primært næringsrettede)</a:t>
            </a:r>
          </a:p>
          <a:p>
            <a:pPr lvl="1"/>
            <a:r>
              <a:rPr lang="nb-NO" dirty="0" smtClean="0"/>
              <a:t>Joint </a:t>
            </a:r>
            <a:r>
              <a:rPr lang="nb-NO" dirty="0" err="1" smtClean="0"/>
              <a:t>Programming</a:t>
            </a:r>
            <a:r>
              <a:rPr lang="nb-NO" dirty="0" smtClean="0"/>
              <a:t> </a:t>
            </a:r>
            <a:r>
              <a:rPr lang="nb-NO" dirty="0" err="1" smtClean="0"/>
              <a:t>Initiatives</a:t>
            </a:r>
            <a:endParaRPr lang="nb-N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Det europeiske instituttet for teknologi - EIT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Norge medlem fra 2008</a:t>
            </a:r>
          </a:p>
          <a:p>
            <a:r>
              <a:rPr lang="nb-NO" dirty="0" smtClean="0"/>
              <a:t>Norsk kontingent 2011 = 8,6 mill kr</a:t>
            </a:r>
          </a:p>
          <a:p>
            <a:r>
              <a:rPr lang="nb-NO" dirty="0" smtClean="0"/>
              <a:t>Norske miljøer vant ikke fram i konkurransen </a:t>
            </a:r>
          </a:p>
          <a:p>
            <a:endParaRPr lang="nb-NO" dirty="0" smtClean="0"/>
          </a:p>
          <a:p>
            <a:r>
              <a:rPr lang="nb-NO" dirty="0" smtClean="0"/>
              <a:t>Konkurransearena omtrent som rammeprogrammet, men mye mindre. Foreløpig uten norsk deltagelse.</a:t>
            </a:r>
            <a:endParaRPr lang="nb-N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Felleseuropeisk forskningsinfrastruktur – ESFRI 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Handler om å ruste opp eksisterende int. infrastrukturorganisasjoner og etablere nye.</a:t>
            </a:r>
          </a:p>
          <a:p>
            <a:r>
              <a:rPr lang="nb-NO" dirty="0" smtClean="0"/>
              <a:t>Forhandlinger mellom (interesserte) medlemsland, med utgangspunkt i prosjekter på </a:t>
            </a:r>
            <a:r>
              <a:rPr lang="nb-NO" dirty="0" err="1" smtClean="0"/>
              <a:t>ESFRIs</a:t>
            </a:r>
            <a:r>
              <a:rPr lang="nb-NO" dirty="0" smtClean="0"/>
              <a:t> veikart (2010: 50 prosjekter).</a:t>
            </a:r>
          </a:p>
          <a:p>
            <a:r>
              <a:rPr lang="nb-NO" dirty="0" smtClean="0"/>
              <a:t>Mål: 60 pst av prosjektene skal starte opp innen 2015.</a:t>
            </a:r>
          </a:p>
          <a:p>
            <a:r>
              <a:rPr lang="nb-NO" dirty="0" smtClean="0"/>
              <a:t>Norske fagmiljøer deltar i over 20 forberedende prosjekter.</a:t>
            </a:r>
          </a:p>
          <a:p>
            <a:r>
              <a:rPr lang="nb-NO" dirty="0" smtClean="0"/>
              <a:t>Det er fra norsk side gitt forpliktende eller tydelige signaler om deltagelse i 6 av prosjektene </a:t>
            </a:r>
            <a:endParaRPr lang="nb-N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Felleseuropeisk forskningsinfrastruktur – ESFRI 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Hvordan ta stilling til norsk deltagelse – og hvordan finansiere?</a:t>
            </a:r>
          </a:p>
          <a:p>
            <a:endParaRPr lang="nb-NO" dirty="0" smtClean="0"/>
          </a:p>
          <a:p>
            <a:r>
              <a:rPr lang="nb-NO" dirty="0" smtClean="0"/>
              <a:t>Forskningsrådet har utarbeidet retningslinjer med utgangspunkt i finansieringsordningen ”Nasjonal satsing på forskningsinfrastruktur</a:t>
            </a:r>
            <a:r>
              <a:rPr lang="nb-NO" dirty="0" smtClean="0"/>
              <a:t>”:</a:t>
            </a:r>
          </a:p>
          <a:p>
            <a:endParaRPr lang="nb-NO" dirty="0" smtClean="0"/>
          </a:p>
          <a:p>
            <a:pPr lvl="1"/>
            <a:r>
              <a:rPr lang="nb-NO" sz="1400" dirty="0" smtClean="0"/>
              <a:t>I langtidsbudsjettet er det satt av en økonomisk ramme på 1,1 mrd kroner for framtidig norsk </a:t>
            </a:r>
            <a:r>
              <a:rPr lang="nb-NO" sz="1400" dirty="0" err="1" smtClean="0"/>
              <a:t>delfinansiering</a:t>
            </a:r>
            <a:r>
              <a:rPr lang="nb-NO" sz="1400" dirty="0" smtClean="0"/>
              <a:t> av de 6 prosjektene der vi så langt har signalisert at vi vil gå </a:t>
            </a:r>
            <a:r>
              <a:rPr lang="nb-NO" sz="1400" dirty="0" smtClean="0"/>
              <a:t>inn (fortsatt usikkerhet knyttet til realisering og kostnader).</a:t>
            </a:r>
            <a:endParaRPr lang="nb-NO" sz="1400" dirty="0" smtClean="0"/>
          </a:p>
          <a:p>
            <a:pPr lvl="1"/>
            <a:r>
              <a:rPr lang="nb-NO" sz="1400" dirty="0" smtClean="0"/>
              <a:t>For øvrige </a:t>
            </a:r>
            <a:r>
              <a:rPr lang="nb-NO" sz="1400" dirty="0" err="1" smtClean="0"/>
              <a:t>ESFRI-prosjekter</a:t>
            </a:r>
            <a:r>
              <a:rPr lang="nb-NO" sz="1400" dirty="0" smtClean="0"/>
              <a:t> må norske miljøer som ønsker å delta konkurrere på lik linje med andre norske (nasjonale) søknader om støtte til infrastruktur. </a:t>
            </a:r>
          </a:p>
          <a:p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2000" dirty="0" smtClean="0"/>
              <a:t>Felleseuropeisk forskningsinfrastruktur – ESFRI III</a:t>
            </a:r>
            <a:endParaRPr lang="nb-NO" sz="2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ESFRI eksemplifiserer hvordan nasjonale FoU-midler i sterkere grad vil bli knyttet opp mot overnasjonale ordninger.</a:t>
            </a:r>
          </a:p>
          <a:p>
            <a:r>
              <a:rPr lang="nb-NO" dirty="0" smtClean="0"/>
              <a:t>’God måloppnåelse - retur’ vil i stor grad handle om man velger de riktige prosjektene for norsk forskning og om man forhandler fram gode vilkår (andel av kostnader, vilkår for norsk deltagelse).</a:t>
            </a:r>
          </a:p>
          <a:p>
            <a:r>
              <a:rPr lang="nb-NO" dirty="0" smtClean="0"/>
              <a:t>Nasjonale mål realiseres gjennom både nasjonale og internasjonale virkemidler – og krever omlegging av nasjonale virkemidler.</a:t>
            </a:r>
            <a:endParaRPr lang="nb-N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Joint </a:t>
            </a:r>
            <a:r>
              <a:rPr lang="nb-NO" dirty="0" err="1" smtClean="0"/>
              <a:t>Programming</a:t>
            </a:r>
            <a:r>
              <a:rPr lang="nb-NO" dirty="0" smtClean="0"/>
              <a:t> </a:t>
            </a:r>
            <a:r>
              <a:rPr lang="nb-NO" dirty="0" err="1" smtClean="0"/>
              <a:t>Initiatives</a:t>
            </a:r>
            <a:r>
              <a:rPr lang="nb-NO" dirty="0" smtClean="0"/>
              <a:t> - JPI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Viktig prosess for å realisere felles europeisk forskningsområde</a:t>
            </a:r>
          </a:p>
          <a:p>
            <a:r>
              <a:rPr lang="nb-NO" dirty="0" smtClean="0"/>
              <a:t>Ti forslag til programmer på ’veikartet’ så langt</a:t>
            </a:r>
          </a:p>
          <a:p>
            <a:r>
              <a:rPr lang="nb-NO" dirty="0" smtClean="0"/>
              <a:t>Foreløpig uklart hvordan disse skal finansieres – for eksempel om det vil innebære åpning av nasjonale programmer – grunn til å forvente at realiseringen vil innebære at nasjonale FoU-midler knyttes opp mot felles europeisk programmer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gerberg_mal ">
  <a:themeElements>
    <a:clrScheme name="KD_1_no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KD_1_no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D_1_n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D_1_n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D_1_no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Fagerberg_mal </Template>
  <TotalTime>2559</TotalTime>
  <Words>699</Words>
  <Application>Microsoft Office PowerPoint</Application>
  <PresentationFormat>Skjermfremvisning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12</vt:i4>
      </vt:variant>
    </vt:vector>
  </HeadingPairs>
  <TitlesOfParts>
    <vt:vector size="15" baseType="lpstr">
      <vt:lpstr>Fagerberg_mal </vt:lpstr>
      <vt:lpstr>1_Egendefinert utforming</vt:lpstr>
      <vt:lpstr>Egendefinert utforming</vt:lpstr>
      <vt:lpstr>Sak 47-10 Om konsekvenser av internasjonalisering for ressurssituasjonen i norsk forskning</vt:lpstr>
      <vt:lpstr> Mulige innfallsvinkler</vt:lpstr>
      <vt:lpstr> Kontingent</vt:lpstr>
      <vt:lpstr> Andre deltagelser</vt:lpstr>
      <vt:lpstr>Det europeiske instituttet for teknologi - EIT</vt:lpstr>
      <vt:lpstr>Felleseuropeisk forskningsinfrastruktur – ESFRI I</vt:lpstr>
      <vt:lpstr>Felleseuropeisk forskningsinfrastruktur – ESFRI II</vt:lpstr>
      <vt:lpstr>Felleseuropeisk forskningsinfrastruktur – ESFRI III</vt:lpstr>
      <vt:lpstr>Joint Programming Initiatives - JPI</vt:lpstr>
      <vt:lpstr>Hvor mye får norske forskere igjen?</vt:lpstr>
      <vt:lpstr>Virker virkemidlene – bør de forsterkes?</vt:lpstr>
      <vt:lpstr>Oppsummering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kd11084</dc:creator>
  <cp:lastModifiedBy>KD10422</cp:lastModifiedBy>
  <cp:revision>387</cp:revision>
  <cp:lastPrinted>2003-11-05T13:01:31Z</cp:lastPrinted>
  <dcterms:created xsi:type="dcterms:W3CDTF">2010-03-26T08:37:46Z</dcterms:created>
  <dcterms:modified xsi:type="dcterms:W3CDTF">2010-12-10T06:56:17Z</dcterms:modified>
</cp:coreProperties>
</file>