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6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1.xml" ContentType="application/vnd.openxmlformats-officedocument.drawingml.chart+xml"/>
  <Override PartName="/ppt/drawings/drawing2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22.xml" ContentType="application/vnd.openxmlformats-officedocument.drawingml.chart+xml"/>
  <Override PartName="/ppt/drawings/drawing3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23.xml" ContentType="application/vnd.openxmlformats-officedocument.drawingml.chart+xml"/>
  <Override PartName="/ppt/drawings/drawing4.xml" ContentType="application/vnd.openxmlformats-officedocument.drawingml.chartshape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72" r:id="rId2"/>
    <p:sldId id="836" r:id="rId3"/>
    <p:sldId id="847" r:id="rId4"/>
    <p:sldId id="841" r:id="rId5"/>
    <p:sldId id="843" r:id="rId6"/>
    <p:sldId id="844" r:id="rId7"/>
    <p:sldId id="846" r:id="rId8"/>
    <p:sldId id="849" r:id="rId9"/>
    <p:sldId id="850" r:id="rId10"/>
    <p:sldId id="851" r:id="rId11"/>
    <p:sldId id="852" r:id="rId12"/>
    <p:sldId id="853" r:id="rId13"/>
    <p:sldId id="854" r:id="rId14"/>
    <p:sldId id="848" r:id="rId15"/>
    <p:sldId id="855" r:id="rId16"/>
    <p:sldId id="856" r:id="rId17"/>
    <p:sldId id="842" r:id="rId18"/>
    <p:sldId id="857" r:id="rId19"/>
    <p:sldId id="858" r:id="rId20"/>
    <p:sldId id="860" r:id="rId21"/>
    <p:sldId id="861" r:id="rId22"/>
    <p:sldId id="862" r:id="rId23"/>
    <p:sldId id="863" r:id="rId24"/>
    <p:sldId id="864" r:id="rId25"/>
    <p:sldId id="869" r:id="rId26"/>
    <p:sldId id="870" r:id="rId27"/>
    <p:sldId id="859" r:id="rId28"/>
    <p:sldId id="871" r:id="rId29"/>
    <p:sldId id="875" r:id="rId30"/>
    <p:sldId id="876" r:id="rId31"/>
    <p:sldId id="874" r:id="rId32"/>
    <p:sldId id="872" r:id="rId33"/>
    <p:sldId id="873" r:id="rId34"/>
    <p:sldId id="877" r:id="rId35"/>
    <p:sldId id="837" r:id="rId36"/>
    <p:sldId id="838" r:id="rId37"/>
    <p:sldId id="881" r:id="rId38"/>
    <p:sldId id="839" r:id="rId39"/>
    <p:sldId id="866" r:id="rId40"/>
    <p:sldId id="878" r:id="rId41"/>
    <p:sldId id="867" r:id="rId42"/>
    <p:sldId id="879" r:id="rId43"/>
    <p:sldId id="882" r:id="rId44"/>
    <p:sldId id="883" r:id="rId45"/>
    <p:sldId id="884" r:id="rId46"/>
    <p:sldId id="885" r:id="rId47"/>
    <p:sldId id="886" r:id="rId48"/>
    <p:sldId id="887" r:id="rId49"/>
    <p:sldId id="868" r:id="rId50"/>
    <p:sldId id="890" r:id="rId51"/>
    <p:sldId id="892" r:id="rId52"/>
    <p:sldId id="891" r:id="rId53"/>
    <p:sldId id="893" r:id="rId54"/>
    <p:sldId id="888" r:id="rId55"/>
    <p:sldId id="889" r:id="rId56"/>
    <p:sldId id="894" r:id="rId57"/>
    <p:sldId id="895" r:id="rId58"/>
    <p:sldId id="896" r:id="rId59"/>
    <p:sldId id="899" r:id="rId60"/>
    <p:sldId id="897" r:id="rId61"/>
    <p:sldId id="898" r:id="rId62"/>
    <p:sldId id="900" r:id="rId63"/>
    <p:sldId id="901" r:id="rId64"/>
    <p:sldId id="903" r:id="rId65"/>
  </p:sldIdLst>
  <p:sldSz cx="9144000" cy="6858000" type="screen4x3"/>
  <p:notesSz cx="6735763" cy="9866313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3E0A"/>
    <a:srgbClr val="FFFF99"/>
    <a:srgbClr val="4D4D4D"/>
    <a:srgbClr val="CC0000"/>
    <a:srgbClr val="ED751B"/>
    <a:srgbClr val="FF3300"/>
    <a:srgbClr val="FC3000"/>
    <a:srgbClr val="5F5F5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1" autoAdjust="0"/>
    <p:restoredTop sz="85882" autoAdjust="0"/>
  </p:normalViewPr>
  <p:slideViewPr>
    <p:cSldViewPr snapToGrid="0">
      <p:cViewPr>
        <p:scale>
          <a:sx n="86" d="100"/>
          <a:sy n="86" d="100"/>
        </p:scale>
        <p:origin x="564" y="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regneark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-regneark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-regneark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-regneark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2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Befolkning</c:v>
                </c:pt>
              </c:strCache>
            </c:strRef>
          </c:tx>
          <c:invertIfNegative val="0"/>
          <c:cat>
            <c:strRef>
              <c:f>'Ark1'!$A$2:$A$8</c:f>
              <c:strCache>
                <c:ptCount val="7"/>
                <c:pt idx="0">
                  <c:v>Canada</c:v>
                </c:pt>
                <c:pt idx="1">
                  <c:v>Danmark</c:v>
                </c:pt>
                <c:pt idx="2">
                  <c:v>Finland</c:v>
                </c:pt>
                <c:pt idx="3">
                  <c:v>Nederland</c:v>
                </c:pt>
                <c:pt idx="4">
                  <c:v>New Zealand</c:v>
                </c:pt>
                <c:pt idx="5">
                  <c:v>Norge</c:v>
                </c:pt>
                <c:pt idx="6">
                  <c:v>Sverige</c:v>
                </c:pt>
              </c:strCache>
            </c:strRef>
          </c:cat>
          <c:val>
            <c:numRef>
              <c:f>'Ark1'!$B$2:$B$8</c:f>
              <c:numCache>
                <c:formatCode>0%</c:formatCode>
                <c:ptCount val="7"/>
                <c:pt idx="0">
                  <c:v>0.42473239138644181</c:v>
                </c:pt>
                <c:pt idx="1">
                  <c:v>6.9391625078807584E-2</c:v>
                </c:pt>
                <c:pt idx="2">
                  <c:v>6.611417819894376E-2</c:v>
                </c:pt>
                <c:pt idx="3">
                  <c:v>0.21114861600597126</c:v>
                </c:pt>
                <c:pt idx="4">
                  <c:v>5.3498032628553988E-2</c:v>
                </c:pt>
                <c:pt idx="5">
                  <c:v>6.0954181190209906E-2</c:v>
                </c:pt>
                <c:pt idx="6">
                  <c:v>0.11416097551107171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208384"/>
        <c:axId val="76234752"/>
      </c:barChart>
      <c:catAx>
        <c:axId val="76208384"/>
        <c:scaling>
          <c:orientation val="minMax"/>
        </c:scaling>
        <c:delete val="0"/>
        <c:axPos val="b"/>
        <c:majorTickMark val="out"/>
        <c:minorTickMark val="none"/>
        <c:tickLblPos val="nextTo"/>
        <c:crossAx val="76234752"/>
        <c:crosses val="autoZero"/>
        <c:auto val="1"/>
        <c:lblAlgn val="ctr"/>
        <c:lblOffset val="100"/>
        <c:noMultiLvlLbl val="0"/>
      </c:catAx>
      <c:valAx>
        <c:axId val="762347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b-NO"/>
          </a:p>
        </c:txPr>
        <c:crossAx val="76208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29378970725438"/>
          <c:y val="3.8692320203595428E-2"/>
          <c:w val="0.20654445486124581"/>
          <c:h val="6.7208312205202778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Kolonne1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'Ark1'!$A$2:$A$5</c:f>
              <c:strCache>
                <c:ptCount val="4"/>
                <c:pt idx="0">
                  <c:v>Oslo</c:v>
                </c:pt>
                <c:pt idx="1">
                  <c:v>Bergen</c:v>
                </c:pt>
                <c:pt idx="2">
                  <c:v>Trondheim</c:v>
                </c:pt>
                <c:pt idx="3">
                  <c:v>Tromsø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2.5135004532483975</c:v>
                </c:pt>
                <c:pt idx="1">
                  <c:v>2.753238892651785</c:v>
                </c:pt>
                <c:pt idx="2">
                  <c:v>2.4183586333828004</c:v>
                </c:pt>
                <c:pt idx="3">
                  <c:v>2.6263259481663561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44864"/>
        <c:axId val="103446784"/>
      </c:barChart>
      <c:catAx>
        <c:axId val="1034448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nb-NO"/>
          </a:p>
        </c:txPr>
        <c:crossAx val="103446784"/>
        <c:crosses val="autoZero"/>
        <c:auto val="1"/>
        <c:lblAlgn val="ctr"/>
        <c:lblOffset val="100"/>
        <c:noMultiLvlLbl val="0"/>
      </c:catAx>
      <c:valAx>
        <c:axId val="103446784"/>
        <c:scaling>
          <c:orientation val="minMax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nb-NO"/>
          </a:p>
        </c:txPr>
        <c:crossAx val="10344486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Kolonne1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'Ark1'!$A$2:$A$5</c:f>
              <c:strCache>
                <c:ptCount val="4"/>
                <c:pt idx="0">
                  <c:v>Oslo</c:v>
                </c:pt>
                <c:pt idx="1">
                  <c:v>Bergen</c:v>
                </c:pt>
                <c:pt idx="2">
                  <c:v>Trondheim</c:v>
                </c:pt>
                <c:pt idx="3">
                  <c:v>Tromsø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2.0036585250267755</c:v>
                </c:pt>
                <c:pt idx="1">
                  <c:v>2.6166287929421199</c:v>
                </c:pt>
                <c:pt idx="2">
                  <c:v>2.1994071445571977</c:v>
                </c:pt>
                <c:pt idx="3">
                  <c:v>1.3360196085713225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839232"/>
        <c:axId val="103840768"/>
      </c:barChart>
      <c:catAx>
        <c:axId val="1038392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nb-NO"/>
          </a:p>
        </c:txPr>
        <c:crossAx val="103840768"/>
        <c:crosses val="autoZero"/>
        <c:auto val="1"/>
        <c:lblAlgn val="ctr"/>
        <c:lblOffset val="100"/>
        <c:noMultiLvlLbl val="0"/>
      </c:catAx>
      <c:valAx>
        <c:axId val="103840768"/>
        <c:scaling>
          <c:orientation val="minMax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nb-NO"/>
          </a:p>
        </c:txPr>
        <c:crossAx val="10383923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Kolonne1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'Ark1'!$A$2:$A$4</c:f>
              <c:strCache>
                <c:ptCount val="3"/>
                <c:pt idx="0">
                  <c:v>Oslo</c:v>
                </c:pt>
                <c:pt idx="1">
                  <c:v>Bergen</c:v>
                </c:pt>
                <c:pt idx="2">
                  <c:v>Tromsø</c:v>
                </c:pt>
              </c:strCache>
            </c:strRef>
          </c:cat>
          <c:val>
            <c:numRef>
              <c:f>'Ark1'!$B$2:$B$4</c:f>
              <c:numCache>
                <c:formatCode>General</c:formatCode>
                <c:ptCount val="3"/>
                <c:pt idx="0">
                  <c:v>2.059658153500957</c:v>
                </c:pt>
                <c:pt idx="1">
                  <c:v>2.1259996099083285</c:v>
                </c:pt>
                <c:pt idx="2">
                  <c:v>2.9884009522362356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197120"/>
        <c:axId val="104338176"/>
      </c:barChart>
      <c:catAx>
        <c:axId val="1041971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nb-NO"/>
          </a:p>
        </c:txPr>
        <c:crossAx val="104338176"/>
        <c:crosses val="autoZero"/>
        <c:auto val="1"/>
        <c:lblAlgn val="ctr"/>
        <c:lblOffset val="100"/>
        <c:noMultiLvlLbl val="0"/>
      </c:catAx>
      <c:valAx>
        <c:axId val="104338176"/>
        <c:scaling>
          <c:orientation val="minMax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nb-NO"/>
          </a:p>
        </c:txPr>
        <c:crossAx val="10419712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Kolonne1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'Ark1'!$A$2:$A$5</c:f>
              <c:strCache>
                <c:ptCount val="4"/>
                <c:pt idx="0">
                  <c:v>Oslo</c:v>
                </c:pt>
                <c:pt idx="1">
                  <c:v>Bergen</c:v>
                </c:pt>
                <c:pt idx="2">
                  <c:v>Trondheim</c:v>
                </c:pt>
                <c:pt idx="3">
                  <c:v>Tromsø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1.3281465659854303</c:v>
                </c:pt>
                <c:pt idx="1">
                  <c:v>1.2849442998226022</c:v>
                </c:pt>
                <c:pt idx="2">
                  <c:v>1.0059797508796926</c:v>
                </c:pt>
                <c:pt idx="3">
                  <c:v>1.0945618861159987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625088"/>
        <c:axId val="105626624"/>
      </c:barChart>
      <c:catAx>
        <c:axId val="1056250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nb-NO"/>
          </a:p>
        </c:txPr>
        <c:crossAx val="105626624"/>
        <c:crosses val="autoZero"/>
        <c:auto val="1"/>
        <c:lblAlgn val="ctr"/>
        <c:lblOffset val="100"/>
        <c:noMultiLvlLbl val="0"/>
      </c:catAx>
      <c:valAx>
        <c:axId val="105626624"/>
        <c:scaling>
          <c:orientation val="minMax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nb-NO"/>
          </a:p>
        </c:txPr>
        <c:crossAx val="10562508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Kolonne1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'Ark1'!$A$2:$A$5</c:f>
              <c:strCache>
                <c:ptCount val="4"/>
                <c:pt idx="0">
                  <c:v>Oslo</c:v>
                </c:pt>
                <c:pt idx="1">
                  <c:v>Bergen</c:v>
                </c:pt>
                <c:pt idx="2">
                  <c:v>Trondheim</c:v>
                </c:pt>
                <c:pt idx="3">
                  <c:v>Tromsø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1.3257466683560051</c:v>
                </c:pt>
                <c:pt idx="1">
                  <c:v>1.3524255907828582</c:v>
                </c:pt>
                <c:pt idx="2">
                  <c:v>1.5349679496392539</c:v>
                </c:pt>
                <c:pt idx="3">
                  <c:v>1.1720151740400881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218752"/>
        <c:axId val="118220288"/>
      </c:barChart>
      <c:catAx>
        <c:axId val="1182187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nb-NO"/>
          </a:p>
        </c:txPr>
        <c:crossAx val="118220288"/>
        <c:crosses val="autoZero"/>
        <c:auto val="1"/>
        <c:lblAlgn val="ctr"/>
        <c:lblOffset val="100"/>
        <c:noMultiLvlLbl val="0"/>
      </c:catAx>
      <c:valAx>
        <c:axId val="118220288"/>
        <c:scaling>
          <c:orientation val="minMax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nb-NO"/>
          </a:p>
        </c:txPr>
        <c:crossAx val="11821875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830857729270651"/>
          <c:y val="2.6731470230862697E-2"/>
          <c:w val="0.65030381769918622"/>
          <c:h val="0.87499794299710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NTNU</c:v>
                </c:pt>
              </c:strCache>
            </c:strRef>
          </c:tx>
          <c:invertIfNegative val="0"/>
          <c:cat>
            <c:strRef>
              <c:f>'Ark1'!$A$2:$A$5</c:f>
              <c:strCache>
                <c:ptCount val="4"/>
                <c:pt idx="0">
                  <c:v>BIOCHEM &amp; MOL BIOL</c:v>
                </c:pt>
                <c:pt idx="1">
                  <c:v>MEDICINE</c:v>
                </c:pt>
                <c:pt idx="2">
                  <c:v>ENVIRONMENTAL SCI</c:v>
                </c:pt>
                <c:pt idx="3">
                  <c:v>ECONOMICS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9</c:v>
                </c:pt>
                <c:pt idx="1">
                  <c:v>8.1</c:v>
                </c:pt>
                <c:pt idx="2">
                  <c:v>9.3432835820895495</c:v>
                </c:pt>
                <c:pt idx="3">
                  <c:v>13.153846153846199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UiB</c:v>
                </c:pt>
              </c:strCache>
            </c:strRef>
          </c:tx>
          <c:invertIfNegative val="0"/>
          <c:cat>
            <c:strRef>
              <c:f>'Ark1'!$A$2:$A$5</c:f>
              <c:strCache>
                <c:ptCount val="4"/>
                <c:pt idx="0">
                  <c:v>BIOCHEM &amp; MOL BIOL</c:v>
                </c:pt>
                <c:pt idx="1">
                  <c:v>MEDICINE</c:v>
                </c:pt>
                <c:pt idx="2">
                  <c:v>ENVIRONMENTAL SCI</c:v>
                </c:pt>
                <c:pt idx="3">
                  <c:v>ECONOMICS</c:v>
                </c:pt>
              </c:strCache>
            </c:strRef>
          </c:cat>
          <c:val>
            <c:numRef>
              <c:f>'Ark1'!$C$2:$C$5</c:f>
              <c:numCache>
                <c:formatCode>General</c:formatCode>
                <c:ptCount val="4"/>
                <c:pt idx="0">
                  <c:v>9.1739130434782599</c:v>
                </c:pt>
                <c:pt idx="1">
                  <c:v>6.2</c:v>
                </c:pt>
                <c:pt idx="2">
                  <c:v>12.318181818181801</c:v>
                </c:pt>
                <c:pt idx="3">
                  <c:v>17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UiO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'Ark1'!$A$2:$A$5</c:f>
              <c:strCache>
                <c:ptCount val="4"/>
                <c:pt idx="0">
                  <c:v>BIOCHEM &amp; MOL BIOL</c:v>
                </c:pt>
                <c:pt idx="1">
                  <c:v>MEDICINE</c:v>
                </c:pt>
                <c:pt idx="2">
                  <c:v>ENVIRONMENTAL SCI</c:v>
                </c:pt>
                <c:pt idx="3">
                  <c:v>ECONOMICS</c:v>
                </c:pt>
              </c:strCache>
            </c:strRef>
          </c:cat>
          <c:val>
            <c:numRef>
              <c:f>'Ark1'!$D$2:$D$5</c:f>
              <c:numCache>
                <c:formatCode>General</c:formatCode>
                <c:ptCount val="4"/>
                <c:pt idx="0">
                  <c:v>9</c:v>
                </c:pt>
                <c:pt idx="1">
                  <c:v>7.5</c:v>
                </c:pt>
                <c:pt idx="2">
                  <c:v>13.0322580645161</c:v>
                </c:pt>
                <c:pt idx="3">
                  <c:v>16.961538461538499</c:v>
                </c:pt>
              </c:numCache>
            </c:numRef>
          </c:val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UiT</c:v>
                </c:pt>
              </c:strCache>
            </c:strRef>
          </c:tx>
          <c:invertIfNegative val="0"/>
          <c:cat>
            <c:strRef>
              <c:f>'Ark1'!$A$2:$A$5</c:f>
              <c:strCache>
                <c:ptCount val="4"/>
                <c:pt idx="0">
                  <c:v>BIOCHEM &amp; MOL BIOL</c:v>
                </c:pt>
                <c:pt idx="1">
                  <c:v>MEDICINE</c:v>
                </c:pt>
                <c:pt idx="2">
                  <c:v>ENVIRONMENTAL SCI</c:v>
                </c:pt>
                <c:pt idx="3">
                  <c:v>ECONOMICS</c:v>
                </c:pt>
              </c:strCache>
            </c:strRef>
          </c:cat>
          <c:val>
            <c:numRef>
              <c:f>'Ark1'!$E$2:$E$5</c:f>
              <c:numCache>
                <c:formatCode>General</c:formatCode>
                <c:ptCount val="4"/>
                <c:pt idx="0">
                  <c:v>9.6571428571428601</c:v>
                </c:pt>
                <c:pt idx="1">
                  <c:v>7</c:v>
                </c:pt>
                <c:pt idx="2">
                  <c:v>8.1199999999999992</c:v>
                </c:pt>
                <c:pt idx="3">
                  <c:v>15.285714285714301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282880"/>
        <c:axId val="118284672"/>
      </c:barChart>
      <c:catAx>
        <c:axId val="1182828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b-NO"/>
          </a:p>
        </c:txPr>
        <c:crossAx val="118284672"/>
        <c:crosses val="autoZero"/>
        <c:auto val="1"/>
        <c:lblAlgn val="ctr"/>
        <c:lblOffset val="100"/>
        <c:noMultiLvlLbl val="0"/>
      </c:catAx>
      <c:valAx>
        <c:axId val="1182846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18282880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83487312387060686"/>
          <c:y val="0.55224557744376723"/>
          <c:w val="0.12256177865074834"/>
          <c:h val="0.26883324882081111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800"/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Canada</c:v>
                </c:pt>
              </c:strCache>
            </c:strRef>
          </c:tx>
          <c:marker>
            <c:symbol val="none"/>
          </c:marker>
          <c:cat>
            <c:numRef>
              <c:f>'Ark1'!$A$2:$A$5</c:f>
              <c:numCache>
                <c:formatCode>General</c:formatCode>
                <c:ptCount val="4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</c:numCache>
            </c:numRef>
          </c:cat>
          <c:val>
            <c:numRef>
              <c:f>'Ark1'!$B$2:$B$5</c:f>
              <c:numCache>
                <c:formatCode>General</c:formatCode>
                <c:ptCount val="4"/>
                <c:pt idx="0">
                  <c:v>1.03</c:v>
                </c:pt>
                <c:pt idx="1">
                  <c:v>1.04</c:v>
                </c:pt>
                <c:pt idx="2">
                  <c:v>1.1599999999999999</c:v>
                </c:pt>
                <c:pt idx="3">
                  <c:v>1.25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Danmark</c:v>
                </c:pt>
              </c:strCache>
            </c:strRef>
          </c:tx>
          <c:marker>
            <c:symbol val="none"/>
          </c:marker>
          <c:cat>
            <c:numRef>
              <c:f>'Ark1'!$A$2:$A$5</c:f>
              <c:numCache>
                <c:formatCode>General</c:formatCode>
                <c:ptCount val="4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</c:numCache>
            </c:numRef>
          </c:cat>
          <c:val>
            <c:numRef>
              <c:f>'Ark1'!$C$2:$C$5</c:f>
              <c:numCache>
                <c:formatCode>General</c:formatCode>
                <c:ptCount val="4"/>
                <c:pt idx="0">
                  <c:v>0.97</c:v>
                </c:pt>
                <c:pt idx="1">
                  <c:v>1.0900000000000001</c:v>
                </c:pt>
                <c:pt idx="2">
                  <c:v>1.35</c:v>
                </c:pt>
                <c:pt idx="3">
                  <c:v>1.47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Finland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'Ark1'!$A$2:$A$5</c:f>
              <c:numCache>
                <c:formatCode>General</c:formatCode>
                <c:ptCount val="4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</c:numCache>
            </c:numRef>
          </c:cat>
          <c:val>
            <c:numRef>
              <c:f>'Ark1'!$D$2:$D$5</c:f>
              <c:numCache>
                <c:formatCode>General</c:formatCode>
                <c:ptCount val="4"/>
                <c:pt idx="0">
                  <c:v>1.02</c:v>
                </c:pt>
                <c:pt idx="1">
                  <c:v>1.07</c:v>
                </c:pt>
                <c:pt idx="2">
                  <c:v>1.2</c:v>
                </c:pt>
                <c:pt idx="3">
                  <c:v>1.26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Nederland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'Ark1'!$A$2:$A$5</c:f>
              <c:numCache>
                <c:formatCode>General</c:formatCode>
                <c:ptCount val="4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</c:numCache>
            </c:numRef>
          </c:cat>
          <c:val>
            <c:numRef>
              <c:f>'Ark1'!$E$2:$E$5</c:f>
              <c:numCache>
                <c:formatCode>General</c:formatCode>
                <c:ptCount val="4"/>
                <c:pt idx="0">
                  <c:v>1.0900000000000001</c:v>
                </c:pt>
                <c:pt idx="1">
                  <c:v>1.0900000000000001</c:v>
                </c:pt>
                <c:pt idx="2">
                  <c:v>1.32</c:v>
                </c:pt>
                <c:pt idx="3">
                  <c:v>1.44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New Zealand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'Ark1'!$A$2:$A$5</c:f>
              <c:numCache>
                <c:formatCode>General</c:formatCode>
                <c:ptCount val="4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</c:numCache>
            </c:numRef>
          </c:cat>
          <c:val>
            <c:numRef>
              <c:f>'Ark1'!$F$2:$F$5</c:f>
              <c:numCache>
                <c:formatCode>General</c:formatCode>
                <c:ptCount val="4"/>
                <c:pt idx="0">
                  <c:v>0.79</c:v>
                </c:pt>
                <c:pt idx="1">
                  <c:v>0.87</c:v>
                </c:pt>
                <c:pt idx="2">
                  <c:v>0.99</c:v>
                </c:pt>
                <c:pt idx="3">
                  <c:v>1.1100000000000001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Norge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'Ark1'!$A$2:$A$5</c:f>
              <c:numCache>
                <c:formatCode>General</c:formatCode>
                <c:ptCount val="4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</c:numCache>
            </c:numRef>
          </c:cat>
          <c:val>
            <c:numRef>
              <c:f>'Ark1'!$G$2:$G$5</c:f>
              <c:numCache>
                <c:formatCode>General</c:formatCode>
                <c:ptCount val="4"/>
                <c:pt idx="0">
                  <c:v>0.81</c:v>
                </c:pt>
                <c:pt idx="1">
                  <c:v>0.98</c:v>
                </c:pt>
                <c:pt idx="2">
                  <c:v>1.18</c:v>
                </c:pt>
                <c:pt idx="3">
                  <c:v>1.23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'Ark1'!$H$1</c:f>
              <c:strCache>
                <c:ptCount val="1"/>
                <c:pt idx="0">
                  <c:v>Sverige</c:v>
                </c:pt>
              </c:strCache>
            </c:strRef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'Ark1'!$A$2:$A$5</c:f>
              <c:numCache>
                <c:formatCode>General</c:formatCode>
                <c:ptCount val="4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</c:numCache>
            </c:numRef>
          </c:cat>
          <c:val>
            <c:numRef>
              <c:f>'Ark1'!$H$2:$H$5</c:f>
              <c:numCache>
                <c:formatCode>General</c:formatCode>
                <c:ptCount val="4"/>
                <c:pt idx="0">
                  <c:v>1.05</c:v>
                </c:pt>
                <c:pt idx="1">
                  <c:v>1.08</c:v>
                </c:pt>
                <c:pt idx="2">
                  <c:v>1.23</c:v>
                </c:pt>
                <c:pt idx="3">
                  <c:v>1.3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'Ark1'!$I$1</c:f>
              <c:strCache>
                <c:ptCount val="1"/>
                <c:pt idx="0">
                  <c:v>Verden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'Ark1'!$A$2:$A$5</c:f>
              <c:numCache>
                <c:formatCode>General</c:formatCode>
                <c:ptCount val="4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</c:numCache>
            </c:numRef>
          </c:cat>
          <c:val>
            <c:numRef>
              <c:f>'Ark1'!$I$2:$I$5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799936"/>
        <c:axId val="118489472"/>
      </c:lineChart>
      <c:catAx>
        <c:axId val="115799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8489472"/>
        <c:crosses val="autoZero"/>
        <c:auto val="1"/>
        <c:lblAlgn val="ctr"/>
        <c:lblOffset val="100"/>
        <c:noMultiLvlLbl val="0"/>
      </c:catAx>
      <c:valAx>
        <c:axId val="118489472"/>
        <c:scaling>
          <c:orientation val="minMax"/>
          <c:max val="1.5"/>
          <c:min val="0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799936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79738414520861023"/>
          <c:y val="4.7073602433960637E-2"/>
          <c:w val="0.1918269459511259"/>
          <c:h val="0.84995972101300221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70874447880923"/>
          <c:y val="3.8730207326757304E-2"/>
          <c:w val="0.82666929829976488"/>
          <c:h val="0.65660776303326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Norge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'Ark1'!$A$2:$A$9</c:f>
              <c:strCache>
                <c:ptCount val="8"/>
                <c:pt idx="0">
                  <c:v>Bioproduksjon</c:v>
                </c:pt>
                <c:pt idx="1">
                  <c:v>Biologiske fag</c:v>
                </c:pt>
                <c:pt idx="2">
                  <c:v>Biomedisin</c:v>
                </c:pt>
                <c:pt idx="3">
                  <c:v>Medisin</c:v>
                </c:pt>
                <c:pt idx="4">
                  <c:v>Kjemi</c:v>
                </c:pt>
                <c:pt idx="5">
                  <c:v>Fysikk</c:v>
                </c:pt>
                <c:pt idx="6">
                  <c:v>Geovitenskap</c:v>
                </c:pt>
                <c:pt idx="7">
                  <c:v>Matematikk</c:v>
                </c:pt>
              </c:strCache>
            </c:strRef>
          </c:cat>
          <c:val>
            <c:numRef>
              <c:f>'Ark1'!$B$2:$B$9</c:f>
              <c:numCache>
                <c:formatCode>General</c:formatCode>
                <c:ptCount val="8"/>
                <c:pt idx="0">
                  <c:v>1.34</c:v>
                </c:pt>
                <c:pt idx="1">
                  <c:v>1.01</c:v>
                </c:pt>
                <c:pt idx="2">
                  <c:v>1.04</c:v>
                </c:pt>
                <c:pt idx="3">
                  <c:v>1.41</c:v>
                </c:pt>
                <c:pt idx="4">
                  <c:v>0.99</c:v>
                </c:pt>
                <c:pt idx="5">
                  <c:v>1.5</c:v>
                </c:pt>
                <c:pt idx="6">
                  <c:v>1.26</c:v>
                </c:pt>
                <c:pt idx="7">
                  <c:v>1.36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Sverige</c:v>
                </c:pt>
              </c:strCache>
            </c:strRef>
          </c:tx>
          <c:invertIfNegative val="0"/>
          <c:cat>
            <c:strRef>
              <c:f>'Ark1'!$A$2:$A$9</c:f>
              <c:strCache>
                <c:ptCount val="8"/>
                <c:pt idx="0">
                  <c:v>Bioproduksjon</c:v>
                </c:pt>
                <c:pt idx="1">
                  <c:v>Biologiske fag</c:v>
                </c:pt>
                <c:pt idx="2">
                  <c:v>Biomedisin</c:v>
                </c:pt>
                <c:pt idx="3">
                  <c:v>Medisin</c:v>
                </c:pt>
                <c:pt idx="4">
                  <c:v>Kjemi</c:v>
                </c:pt>
                <c:pt idx="5">
                  <c:v>Fysikk</c:v>
                </c:pt>
                <c:pt idx="6">
                  <c:v>Geovitenskap</c:v>
                </c:pt>
                <c:pt idx="7">
                  <c:v>Matematikk</c:v>
                </c:pt>
              </c:strCache>
            </c:strRef>
          </c:cat>
          <c:val>
            <c:numRef>
              <c:f>'Ark1'!$C$2:$C$9</c:f>
              <c:numCache>
                <c:formatCode>General</c:formatCode>
                <c:ptCount val="8"/>
                <c:pt idx="0">
                  <c:v>1.54</c:v>
                </c:pt>
                <c:pt idx="1">
                  <c:v>1.17</c:v>
                </c:pt>
                <c:pt idx="2">
                  <c:v>1.2</c:v>
                </c:pt>
                <c:pt idx="3">
                  <c:v>1.48</c:v>
                </c:pt>
                <c:pt idx="4">
                  <c:v>1.29</c:v>
                </c:pt>
                <c:pt idx="5">
                  <c:v>1.37</c:v>
                </c:pt>
                <c:pt idx="6">
                  <c:v>1.32</c:v>
                </c:pt>
                <c:pt idx="7">
                  <c:v>1.23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Nederland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'Ark1'!$A$2:$A$9</c:f>
              <c:strCache>
                <c:ptCount val="8"/>
                <c:pt idx="0">
                  <c:v>Bioproduksjon</c:v>
                </c:pt>
                <c:pt idx="1">
                  <c:v>Biologiske fag</c:v>
                </c:pt>
                <c:pt idx="2">
                  <c:v>Biomedisin</c:v>
                </c:pt>
                <c:pt idx="3">
                  <c:v>Medisin</c:v>
                </c:pt>
                <c:pt idx="4">
                  <c:v>Kjemi</c:v>
                </c:pt>
                <c:pt idx="5">
                  <c:v>Fysikk</c:v>
                </c:pt>
                <c:pt idx="6">
                  <c:v>Geovitenskap</c:v>
                </c:pt>
                <c:pt idx="7">
                  <c:v>Matematikk</c:v>
                </c:pt>
              </c:strCache>
            </c:strRef>
          </c:cat>
          <c:val>
            <c:numRef>
              <c:f>'Ark1'!$D$2:$D$9</c:f>
              <c:numCache>
                <c:formatCode>General</c:formatCode>
                <c:ptCount val="8"/>
                <c:pt idx="0">
                  <c:v>1.67</c:v>
                </c:pt>
                <c:pt idx="1">
                  <c:v>1.22</c:v>
                </c:pt>
                <c:pt idx="2">
                  <c:v>1.2</c:v>
                </c:pt>
                <c:pt idx="3">
                  <c:v>1.52</c:v>
                </c:pt>
                <c:pt idx="4">
                  <c:v>1.59</c:v>
                </c:pt>
                <c:pt idx="5">
                  <c:v>1.76</c:v>
                </c:pt>
                <c:pt idx="6">
                  <c:v>1.59</c:v>
                </c:pt>
                <c:pt idx="7">
                  <c:v>1.25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026816"/>
        <c:axId val="119029120"/>
      </c:barChart>
      <c:catAx>
        <c:axId val="119026816"/>
        <c:scaling>
          <c:orientation val="minMax"/>
        </c:scaling>
        <c:delete val="0"/>
        <c:axPos val="b"/>
        <c:majorTickMark val="out"/>
        <c:minorTickMark val="none"/>
        <c:tickLblPos val="nextTo"/>
        <c:crossAx val="119029120"/>
        <c:crosses val="autoZero"/>
        <c:auto val="1"/>
        <c:lblAlgn val="ctr"/>
        <c:lblOffset val="100"/>
        <c:noMultiLvlLbl val="0"/>
      </c:catAx>
      <c:valAx>
        <c:axId val="119029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026816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83264440535456641"/>
          <c:y val="2.2789678629174997E-4"/>
          <c:w val="0.16668023608294524"/>
          <c:h val="0.14763406396800641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817139882378275"/>
          <c:y val="0"/>
          <c:w val="0.60454101128336291"/>
          <c:h val="0.87499794299710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Expected</c:v>
                </c:pt>
              </c:strCache>
            </c:strRef>
          </c:tx>
          <c:invertIfNegative val="0"/>
          <c:cat>
            <c:strRef>
              <c:f>'Ark1'!$A$2:$A$10</c:f>
              <c:strCache>
                <c:ptCount val="9"/>
                <c:pt idx="0">
                  <c:v>Statl høgsk</c:v>
                </c:pt>
                <c:pt idx="1">
                  <c:v>UiS</c:v>
                </c:pt>
                <c:pt idx="2">
                  <c:v>NHH</c:v>
                </c:pt>
                <c:pt idx="3">
                  <c:v>NTNU</c:v>
                </c:pt>
                <c:pt idx="4">
                  <c:v>UMB</c:v>
                </c:pt>
                <c:pt idx="5">
                  <c:v>NVH</c:v>
                </c:pt>
                <c:pt idx="6">
                  <c:v>UiT</c:v>
                </c:pt>
                <c:pt idx="7">
                  <c:v>UiO</c:v>
                </c:pt>
                <c:pt idx="8">
                  <c:v>UiB</c:v>
                </c:pt>
              </c:strCache>
            </c:strRef>
          </c:cat>
          <c:val>
            <c:numRef>
              <c:f>'Ark1'!$B$2:$B$10</c:f>
              <c:numCache>
                <c:formatCode>General</c:formatCode>
                <c:ptCount val="9"/>
                <c:pt idx="0">
                  <c:v>3.1667385444743901</c:v>
                </c:pt>
                <c:pt idx="1">
                  <c:v>3.42097087378641</c:v>
                </c:pt>
                <c:pt idx="2">
                  <c:v>4.5549999999999997</c:v>
                </c:pt>
                <c:pt idx="3">
                  <c:v>4.0843626448534502</c:v>
                </c:pt>
                <c:pt idx="4">
                  <c:v>4.2357908163265297</c:v>
                </c:pt>
                <c:pt idx="5">
                  <c:v>4.2037414965986404</c:v>
                </c:pt>
                <c:pt idx="6">
                  <c:v>5.0158149171270701</c:v>
                </c:pt>
                <c:pt idx="7">
                  <c:v>5.0059678832116896</c:v>
                </c:pt>
                <c:pt idx="8">
                  <c:v>5.12467790487658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Observed</c:v>
                </c:pt>
              </c:strCache>
            </c:strRef>
          </c:tx>
          <c:invertIfNegative val="0"/>
          <c:cat>
            <c:strRef>
              <c:f>'Ark1'!$A$2:$A$10</c:f>
              <c:strCache>
                <c:ptCount val="9"/>
                <c:pt idx="0">
                  <c:v>Statl høgsk</c:v>
                </c:pt>
                <c:pt idx="1">
                  <c:v>UiS</c:v>
                </c:pt>
                <c:pt idx="2">
                  <c:v>NHH</c:v>
                </c:pt>
                <c:pt idx="3">
                  <c:v>NTNU</c:v>
                </c:pt>
                <c:pt idx="4">
                  <c:v>UMB</c:v>
                </c:pt>
                <c:pt idx="5">
                  <c:v>NVH</c:v>
                </c:pt>
                <c:pt idx="6">
                  <c:v>UiT</c:v>
                </c:pt>
                <c:pt idx="7">
                  <c:v>UiO</c:v>
                </c:pt>
                <c:pt idx="8">
                  <c:v>UiB</c:v>
                </c:pt>
              </c:strCache>
            </c:strRef>
          </c:cat>
          <c:val>
            <c:numRef>
              <c:f>'Ark1'!$C$2:$C$10</c:f>
              <c:numCache>
                <c:formatCode>General</c:formatCode>
                <c:ptCount val="9"/>
                <c:pt idx="0">
                  <c:v>2.7897574123989202</c:v>
                </c:pt>
                <c:pt idx="1">
                  <c:v>3.2038834951456301</c:v>
                </c:pt>
                <c:pt idx="2">
                  <c:v>3.8</c:v>
                </c:pt>
                <c:pt idx="3">
                  <c:v>4.5037491479209297</c:v>
                </c:pt>
                <c:pt idx="4">
                  <c:v>4.6581632653061202</c:v>
                </c:pt>
                <c:pt idx="5">
                  <c:v>4.83673469387755</c:v>
                </c:pt>
                <c:pt idx="6">
                  <c:v>5.3453038674033104</c:v>
                </c:pt>
                <c:pt idx="7">
                  <c:v>5.5465693430656904</c:v>
                </c:pt>
                <c:pt idx="8">
                  <c:v>6.0463576158940402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09024"/>
        <c:axId val="23814912"/>
      </c:barChart>
      <c:catAx>
        <c:axId val="23809024"/>
        <c:scaling>
          <c:orientation val="minMax"/>
        </c:scaling>
        <c:delete val="0"/>
        <c:axPos val="l"/>
        <c:majorTickMark val="out"/>
        <c:minorTickMark val="none"/>
        <c:tickLblPos val="nextTo"/>
        <c:crossAx val="23814912"/>
        <c:crosses val="autoZero"/>
        <c:auto val="1"/>
        <c:lblAlgn val="ctr"/>
        <c:lblOffset val="100"/>
        <c:noMultiLvlLbl val="0"/>
      </c:catAx>
      <c:valAx>
        <c:axId val="238149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3809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872252883376164"/>
          <c:y val="0.70253652376077524"/>
          <c:w val="0.16216428682451819"/>
          <c:h val="0.1227240458855158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'Ark1'!$A$2:$A$18</c:f>
              <c:strCache>
                <c:ptCount val="17"/>
                <c:pt idx="0">
                  <c:v>Aalborg University</c:v>
                </c:pt>
                <c:pt idx="1">
                  <c:v>University of Tromsø</c:v>
                </c:pt>
                <c:pt idx="2">
                  <c:v>Norwegian University of Science and Technology</c:v>
                </c:pt>
                <c:pt idx="3">
                  <c:v>Royal Institute of Technology</c:v>
                </c:pt>
                <c:pt idx="4">
                  <c:v>Uppsala University</c:v>
                </c:pt>
                <c:pt idx="5">
                  <c:v>Norwegian University of Life Sciences</c:v>
                </c:pt>
                <c:pt idx="6">
                  <c:v>University of Bergen</c:v>
                </c:pt>
                <c:pt idx="7">
                  <c:v>University of Oslo</c:v>
                </c:pt>
                <c:pt idx="8">
                  <c:v>University of Gothenburg</c:v>
                </c:pt>
                <c:pt idx="9">
                  <c:v>University of Helsinki</c:v>
                </c:pt>
                <c:pt idx="10">
                  <c:v>Lund University</c:v>
                </c:pt>
                <c:pt idx="11">
                  <c:v>Karolinska Institutet</c:v>
                </c:pt>
                <c:pt idx="12">
                  <c:v>University of Southern Denmark</c:v>
                </c:pt>
                <c:pt idx="13">
                  <c:v>University of Copenhagen</c:v>
                </c:pt>
                <c:pt idx="14">
                  <c:v>Stockholm University</c:v>
                </c:pt>
                <c:pt idx="15">
                  <c:v>Aarhus University</c:v>
                </c:pt>
                <c:pt idx="16">
                  <c:v>Technical University of Denmark</c:v>
                </c:pt>
              </c:strCache>
            </c:strRef>
          </c:cat>
          <c:val>
            <c:numRef>
              <c:f>'Ark1'!$B$2:$B$18</c:f>
              <c:numCache>
                <c:formatCode>General</c:formatCode>
                <c:ptCount val="17"/>
                <c:pt idx="0">
                  <c:v>1.03</c:v>
                </c:pt>
                <c:pt idx="1">
                  <c:v>1.04</c:v>
                </c:pt>
                <c:pt idx="2">
                  <c:v>1.07</c:v>
                </c:pt>
                <c:pt idx="3">
                  <c:v>1.08</c:v>
                </c:pt>
                <c:pt idx="4">
                  <c:v>1.08</c:v>
                </c:pt>
                <c:pt idx="5">
                  <c:v>1.0900000000000001</c:v>
                </c:pt>
                <c:pt idx="6">
                  <c:v>1.1100000000000001</c:v>
                </c:pt>
                <c:pt idx="7">
                  <c:v>1.1100000000000001</c:v>
                </c:pt>
                <c:pt idx="8">
                  <c:v>1.1100000000000001</c:v>
                </c:pt>
                <c:pt idx="9">
                  <c:v>1.18</c:v>
                </c:pt>
                <c:pt idx="10">
                  <c:v>1.18</c:v>
                </c:pt>
                <c:pt idx="11">
                  <c:v>1.21</c:v>
                </c:pt>
                <c:pt idx="12">
                  <c:v>1.22</c:v>
                </c:pt>
                <c:pt idx="13">
                  <c:v>1.23</c:v>
                </c:pt>
                <c:pt idx="14">
                  <c:v>1.36</c:v>
                </c:pt>
                <c:pt idx="15">
                  <c:v>1.38</c:v>
                </c:pt>
                <c:pt idx="16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44352"/>
        <c:axId val="23845888"/>
      </c:barChart>
      <c:catAx>
        <c:axId val="238443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b-NO"/>
          </a:p>
        </c:txPr>
        <c:crossAx val="23845888"/>
        <c:crosses val="autoZero"/>
        <c:auto val="1"/>
        <c:lblAlgn val="ctr"/>
        <c:lblOffset val="100"/>
        <c:tickLblSkip val="1"/>
        <c:noMultiLvlLbl val="0"/>
      </c:catAx>
      <c:valAx>
        <c:axId val="238458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384435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Befolkning</c:v>
                </c:pt>
              </c:strCache>
            </c:strRef>
          </c:tx>
          <c:invertIfNegative val="0"/>
          <c:cat>
            <c:strRef>
              <c:f>'Ark1'!$A$2:$A$8</c:f>
              <c:strCache>
                <c:ptCount val="7"/>
                <c:pt idx="0">
                  <c:v>Canada</c:v>
                </c:pt>
                <c:pt idx="1">
                  <c:v>Danmark</c:v>
                </c:pt>
                <c:pt idx="2">
                  <c:v>Finland</c:v>
                </c:pt>
                <c:pt idx="3">
                  <c:v>Nederland</c:v>
                </c:pt>
                <c:pt idx="4">
                  <c:v>New Zealand</c:v>
                </c:pt>
                <c:pt idx="5">
                  <c:v>Norge</c:v>
                </c:pt>
                <c:pt idx="6">
                  <c:v>Sverige</c:v>
                </c:pt>
              </c:strCache>
            </c:strRef>
          </c:cat>
          <c:val>
            <c:numRef>
              <c:f>'Ark1'!$B$2:$B$8</c:f>
              <c:numCache>
                <c:formatCode>0%</c:formatCode>
                <c:ptCount val="7"/>
                <c:pt idx="0">
                  <c:v>0.42473239138644181</c:v>
                </c:pt>
                <c:pt idx="1">
                  <c:v>6.9391625078807584E-2</c:v>
                </c:pt>
                <c:pt idx="2">
                  <c:v>6.611417819894376E-2</c:v>
                </c:pt>
                <c:pt idx="3">
                  <c:v>0.21114861600597126</c:v>
                </c:pt>
                <c:pt idx="4">
                  <c:v>5.3498032628553988E-2</c:v>
                </c:pt>
                <c:pt idx="5">
                  <c:v>6.0954181190209906E-2</c:v>
                </c:pt>
                <c:pt idx="6">
                  <c:v>0.11416097551107171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ISI-publ.</c:v>
                </c:pt>
              </c:strCache>
            </c:strRef>
          </c:tx>
          <c:invertIfNegative val="0"/>
          <c:cat>
            <c:strRef>
              <c:f>'Ark1'!$A$2:$A$8</c:f>
              <c:strCache>
                <c:ptCount val="7"/>
                <c:pt idx="0">
                  <c:v>Canada</c:v>
                </c:pt>
                <c:pt idx="1">
                  <c:v>Danmark</c:v>
                </c:pt>
                <c:pt idx="2">
                  <c:v>Finland</c:v>
                </c:pt>
                <c:pt idx="3">
                  <c:v>Nederland</c:v>
                </c:pt>
                <c:pt idx="4">
                  <c:v>New Zealand</c:v>
                </c:pt>
                <c:pt idx="5">
                  <c:v>Norge</c:v>
                </c:pt>
                <c:pt idx="6">
                  <c:v>Sverige</c:v>
                </c:pt>
              </c:strCache>
            </c:strRef>
          </c:cat>
          <c:val>
            <c:numRef>
              <c:f>'Ark1'!$C$2:$C$8</c:f>
              <c:numCache>
                <c:formatCode>0%</c:formatCode>
                <c:ptCount val="7"/>
                <c:pt idx="0">
                  <c:v>0.38965212388262865</c:v>
                </c:pt>
                <c:pt idx="1">
                  <c:v>7.8584358905993454E-2</c:v>
                </c:pt>
                <c:pt idx="2">
                  <c:v>6.9961128808184003E-2</c:v>
                </c:pt>
                <c:pt idx="3">
                  <c:v>0.21192517646398451</c:v>
                </c:pt>
                <c:pt idx="4">
                  <c:v>4.7501438374426407E-2</c:v>
                </c:pt>
                <c:pt idx="5">
                  <c:v>6.4775964412511752E-2</c:v>
                </c:pt>
                <c:pt idx="6">
                  <c:v>0.13759980915227124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272768"/>
        <c:axId val="76274304"/>
      </c:barChart>
      <c:catAx>
        <c:axId val="76272768"/>
        <c:scaling>
          <c:orientation val="minMax"/>
        </c:scaling>
        <c:delete val="0"/>
        <c:axPos val="b"/>
        <c:majorTickMark val="out"/>
        <c:minorTickMark val="none"/>
        <c:tickLblPos val="nextTo"/>
        <c:crossAx val="76274304"/>
        <c:crosses val="autoZero"/>
        <c:auto val="1"/>
        <c:lblAlgn val="ctr"/>
        <c:lblOffset val="100"/>
        <c:noMultiLvlLbl val="0"/>
      </c:catAx>
      <c:valAx>
        <c:axId val="762743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b-NO"/>
          </a:p>
        </c:txPr>
        <c:crossAx val="76272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388832619746862"/>
          <c:y val="3.8692320203595428E-2"/>
          <c:w val="0.20494991837103158"/>
          <c:h val="0.13441662441040556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TOT_CITES</c:v>
                </c:pt>
              </c:strCache>
            </c:strRef>
          </c:tx>
          <c:spPr>
            <a:ln w="41275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'Ark1'!$A$2:$A$394</c:f>
              <c:numCache>
                <c:formatCode>General</c:formatCode>
                <c:ptCount val="39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</c:numCache>
            </c:numRef>
          </c:cat>
          <c:val>
            <c:numRef>
              <c:f>'Ark1'!$B$2:$B$394</c:f>
              <c:numCache>
                <c:formatCode>General</c:formatCode>
                <c:ptCount val="393"/>
                <c:pt idx="0">
                  <c:v>146</c:v>
                </c:pt>
                <c:pt idx="1">
                  <c:v>64</c:v>
                </c:pt>
                <c:pt idx="2">
                  <c:v>46</c:v>
                </c:pt>
                <c:pt idx="3">
                  <c:v>39</c:v>
                </c:pt>
                <c:pt idx="4">
                  <c:v>39</c:v>
                </c:pt>
                <c:pt idx="5">
                  <c:v>37</c:v>
                </c:pt>
                <c:pt idx="6">
                  <c:v>31</c:v>
                </c:pt>
                <c:pt idx="7">
                  <c:v>31</c:v>
                </c:pt>
                <c:pt idx="8">
                  <c:v>29</c:v>
                </c:pt>
                <c:pt idx="9">
                  <c:v>28</c:v>
                </c:pt>
                <c:pt idx="10">
                  <c:v>26</c:v>
                </c:pt>
                <c:pt idx="11">
                  <c:v>26</c:v>
                </c:pt>
                <c:pt idx="12">
                  <c:v>24</c:v>
                </c:pt>
                <c:pt idx="13">
                  <c:v>24</c:v>
                </c:pt>
                <c:pt idx="14">
                  <c:v>23</c:v>
                </c:pt>
                <c:pt idx="15">
                  <c:v>22</c:v>
                </c:pt>
                <c:pt idx="16">
                  <c:v>21</c:v>
                </c:pt>
                <c:pt idx="17">
                  <c:v>21</c:v>
                </c:pt>
                <c:pt idx="18">
                  <c:v>20</c:v>
                </c:pt>
                <c:pt idx="19">
                  <c:v>19</c:v>
                </c:pt>
                <c:pt idx="20">
                  <c:v>19</c:v>
                </c:pt>
                <c:pt idx="21">
                  <c:v>18</c:v>
                </c:pt>
                <c:pt idx="22">
                  <c:v>18</c:v>
                </c:pt>
                <c:pt idx="23">
                  <c:v>18</c:v>
                </c:pt>
                <c:pt idx="24">
                  <c:v>18</c:v>
                </c:pt>
                <c:pt idx="25">
                  <c:v>17</c:v>
                </c:pt>
                <c:pt idx="26">
                  <c:v>17</c:v>
                </c:pt>
                <c:pt idx="27">
                  <c:v>17</c:v>
                </c:pt>
                <c:pt idx="28">
                  <c:v>16</c:v>
                </c:pt>
                <c:pt idx="29">
                  <c:v>15</c:v>
                </c:pt>
                <c:pt idx="30">
                  <c:v>15</c:v>
                </c:pt>
                <c:pt idx="31">
                  <c:v>15</c:v>
                </c:pt>
                <c:pt idx="32">
                  <c:v>15</c:v>
                </c:pt>
                <c:pt idx="33">
                  <c:v>15</c:v>
                </c:pt>
                <c:pt idx="34">
                  <c:v>14</c:v>
                </c:pt>
                <c:pt idx="35">
                  <c:v>14</c:v>
                </c:pt>
                <c:pt idx="36">
                  <c:v>14</c:v>
                </c:pt>
                <c:pt idx="37">
                  <c:v>14</c:v>
                </c:pt>
                <c:pt idx="38">
                  <c:v>14</c:v>
                </c:pt>
                <c:pt idx="39">
                  <c:v>14</c:v>
                </c:pt>
                <c:pt idx="40">
                  <c:v>14</c:v>
                </c:pt>
                <c:pt idx="41">
                  <c:v>13</c:v>
                </c:pt>
                <c:pt idx="42">
                  <c:v>13</c:v>
                </c:pt>
                <c:pt idx="43">
                  <c:v>13</c:v>
                </c:pt>
                <c:pt idx="44">
                  <c:v>13</c:v>
                </c:pt>
                <c:pt idx="45">
                  <c:v>13</c:v>
                </c:pt>
                <c:pt idx="46">
                  <c:v>13</c:v>
                </c:pt>
                <c:pt idx="47">
                  <c:v>13</c:v>
                </c:pt>
                <c:pt idx="48">
                  <c:v>12</c:v>
                </c:pt>
                <c:pt idx="49">
                  <c:v>12</c:v>
                </c:pt>
                <c:pt idx="50">
                  <c:v>12</c:v>
                </c:pt>
                <c:pt idx="51">
                  <c:v>11</c:v>
                </c:pt>
                <c:pt idx="52">
                  <c:v>11</c:v>
                </c:pt>
                <c:pt idx="53">
                  <c:v>11</c:v>
                </c:pt>
                <c:pt idx="54">
                  <c:v>11</c:v>
                </c:pt>
                <c:pt idx="55">
                  <c:v>11</c:v>
                </c:pt>
                <c:pt idx="56">
                  <c:v>11</c:v>
                </c:pt>
                <c:pt idx="57">
                  <c:v>11</c:v>
                </c:pt>
                <c:pt idx="58">
                  <c:v>11</c:v>
                </c:pt>
                <c:pt idx="59">
                  <c:v>11</c:v>
                </c:pt>
                <c:pt idx="60">
                  <c:v>11</c:v>
                </c:pt>
                <c:pt idx="61">
                  <c:v>10</c:v>
                </c:pt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  <c:pt idx="65">
                  <c:v>10</c:v>
                </c:pt>
                <c:pt idx="66">
                  <c:v>10</c:v>
                </c:pt>
                <c:pt idx="67">
                  <c:v>10</c:v>
                </c:pt>
                <c:pt idx="68">
                  <c:v>9</c:v>
                </c:pt>
                <c:pt idx="69">
                  <c:v>9</c:v>
                </c:pt>
                <c:pt idx="70">
                  <c:v>9</c:v>
                </c:pt>
                <c:pt idx="71">
                  <c:v>9</c:v>
                </c:pt>
                <c:pt idx="72">
                  <c:v>9</c:v>
                </c:pt>
                <c:pt idx="73">
                  <c:v>9</c:v>
                </c:pt>
                <c:pt idx="74">
                  <c:v>9</c:v>
                </c:pt>
                <c:pt idx="75">
                  <c:v>9</c:v>
                </c:pt>
                <c:pt idx="76">
                  <c:v>9</c:v>
                </c:pt>
                <c:pt idx="77">
                  <c:v>9</c:v>
                </c:pt>
                <c:pt idx="78">
                  <c:v>9</c:v>
                </c:pt>
                <c:pt idx="79">
                  <c:v>9</c:v>
                </c:pt>
                <c:pt idx="80">
                  <c:v>9</c:v>
                </c:pt>
                <c:pt idx="81">
                  <c:v>9</c:v>
                </c:pt>
                <c:pt idx="82">
                  <c:v>9</c:v>
                </c:pt>
                <c:pt idx="83">
                  <c:v>9</c:v>
                </c:pt>
                <c:pt idx="84">
                  <c:v>9</c:v>
                </c:pt>
                <c:pt idx="85">
                  <c:v>8</c:v>
                </c:pt>
                <c:pt idx="86">
                  <c:v>8</c:v>
                </c:pt>
                <c:pt idx="87">
                  <c:v>8</c:v>
                </c:pt>
                <c:pt idx="88">
                  <c:v>8</c:v>
                </c:pt>
                <c:pt idx="89">
                  <c:v>8</c:v>
                </c:pt>
                <c:pt idx="90">
                  <c:v>8</c:v>
                </c:pt>
                <c:pt idx="91">
                  <c:v>8</c:v>
                </c:pt>
                <c:pt idx="92">
                  <c:v>8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6</c:v>
                </c:pt>
                <c:pt idx="105">
                  <c:v>6</c:v>
                </c:pt>
                <c:pt idx="106">
                  <c:v>6</c:v>
                </c:pt>
                <c:pt idx="107">
                  <c:v>6</c:v>
                </c:pt>
                <c:pt idx="108">
                  <c:v>6</c:v>
                </c:pt>
                <c:pt idx="109">
                  <c:v>6</c:v>
                </c:pt>
                <c:pt idx="110">
                  <c:v>6</c:v>
                </c:pt>
                <c:pt idx="111">
                  <c:v>6</c:v>
                </c:pt>
                <c:pt idx="112">
                  <c:v>6</c:v>
                </c:pt>
                <c:pt idx="113">
                  <c:v>6</c:v>
                </c:pt>
                <c:pt idx="114">
                  <c:v>6</c:v>
                </c:pt>
                <c:pt idx="115">
                  <c:v>6</c:v>
                </c:pt>
                <c:pt idx="116">
                  <c:v>6</c:v>
                </c:pt>
                <c:pt idx="117">
                  <c:v>6</c:v>
                </c:pt>
                <c:pt idx="118">
                  <c:v>6</c:v>
                </c:pt>
                <c:pt idx="119">
                  <c:v>6</c:v>
                </c:pt>
                <c:pt idx="120">
                  <c:v>6</c:v>
                </c:pt>
                <c:pt idx="121">
                  <c:v>6</c:v>
                </c:pt>
                <c:pt idx="122">
                  <c:v>6</c:v>
                </c:pt>
                <c:pt idx="123">
                  <c:v>5</c:v>
                </c:pt>
                <c:pt idx="124">
                  <c:v>5</c:v>
                </c:pt>
                <c:pt idx="125">
                  <c:v>5</c:v>
                </c:pt>
                <c:pt idx="126">
                  <c:v>5</c:v>
                </c:pt>
                <c:pt idx="127">
                  <c:v>5</c:v>
                </c:pt>
                <c:pt idx="128">
                  <c:v>5</c:v>
                </c:pt>
                <c:pt idx="129">
                  <c:v>5</c:v>
                </c:pt>
                <c:pt idx="130">
                  <c:v>5</c:v>
                </c:pt>
                <c:pt idx="131">
                  <c:v>5</c:v>
                </c:pt>
                <c:pt idx="132">
                  <c:v>5</c:v>
                </c:pt>
                <c:pt idx="133">
                  <c:v>5</c:v>
                </c:pt>
                <c:pt idx="134">
                  <c:v>5</c:v>
                </c:pt>
                <c:pt idx="135">
                  <c:v>5</c:v>
                </c:pt>
                <c:pt idx="136">
                  <c:v>5</c:v>
                </c:pt>
                <c:pt idx="137">
                  <c:v>5</c:v>
                </c:pt>
                <c:pt idx="138">
                  <c:v>5</c:v>
                </c:pt>
                <c:pt idx="139">
                  <c:v>4</c:v>
                </c:pt>
                <c:pt idx="140">
                  <c:v>4</c:v>
                </c:pt>
                <c:pt idx="141">
                  <c:v>4</c:v>
                </c:pt>
                <c:pt idx="142">
                  <c:v>4</c:v>
                </c:pt>
                <c:pt idx="143">
                  <c:v>4</c:v>
                </c:pt>
                <c:pt idx="144">
                  <c:v>4</c:v>
                </c:pt>
                <c:pt idx="145">
                  <c:v>4</c:v>
                </c:pt>
                <c:pt idx="146">
                  <c:v>4</c:v>
                </c:pt>
                <c:pt idx="147">
                  <c:v>4</c:v>
                </c:pt>
                <c:pt idx="148">
                  <c:v>4</c:v>
                </c:pt>
                <c:pt idx="149">
                  <c:v>4</c:v>
                </c:pt>
                <c:pt idx="150">
                  <c:v>4</c:v>
                </c:pt>
                <c:pt idx="151">
                  <c:v>4</c:v>
                </c:pt>
                <c:pt idx="152">
                  <c:v>4</c:v>
                </c:pt>
                <c:pt idx="153">
                  <c:v>4</c:v>
                </c:pt>
                <c:pt idx="154">
                  <c:v>4</c:v>
                </c:pt>
                <c:pt idx="155">
                  <c:v>4</c:v>
                </c:pt>
                <c:pt idx="156">
                  <c:v>4</c:v>
                </c:pt>
                <c:pt idx="157">
                  <c:v>4</c:v>
                </c:pt>
                <c:pt idx="158">
                  <c:v>4</c:v>
                </c:pt>
                <c:pt idx="159">
                  <c:v>4</c:v>
                </c:pt>
                <c:pt idx="160">
                  <c:v>4</c:v>
                </c:pt>
                <c:pt idx="161">
                  <c:v>4</c:v>
                </c:pt>
                <c:pt idx="162">
                  <c:v>4</c:v>
                </c:pt>
                <c:pt idx="163">
                  <c:v>4</c:v>
                </c:pt>
                <c:pt idx="164">
                  <c:v>4</c:v>
                </c:pt>
                <c:pt idx="165">
                  <c:v>4</c:v>
                </c:pt>
                <c:pt idx="166">
                  <c:v>4</c:v>
                </c:pt>
                <c:pt idx="167">
                  <c:v>4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2</c:v>
                </c:pt>
                <c:pt idx="209">
                  <c:v>2</c:v>
                </c:pt>
                <c:pt idx="210">
                  <c:v>2</c:v>
                </c:pt>
                <c:pt idx="211">
                  <c:v>2</c:v>
                </c:pt>
                <c:pt idx="212">
                  <c:v>2</c:v>
                </c:pt>
                <c:pt idx="213">
                  <c:v>2</c:v>
                </c:pt>
                <c:pt idx="214">
                  <c:v>2</c:v>
                </c:pt>
                <c:pt idx="215">
                  <c:v>2</c:v>
                </c:pt>
                <c:pt idx="216">
                  <c:v>2</c:v>
                </c:pt>
                <c:pt idx="217">
                  <c:v>2</c:v>
                </c:pt>
                <c:pt idx="218">
                  <c:v>2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2</c:v>
                </c:pt>
                <c:pt idx="225">
                  <c:v>2</c:v>
                </c:pt>
                <c:pt idx="226">
                  <c:v>2</c:v>
                </c:pt>
                <c:pt idx="227">
                  <c:v>2</c:v>
                </c:pt>
                <c:pt idx="228">
                  <c:v>2</c:v>
                </c:pt>
                <c:pt idx="229">
                  <c:v>2</c:v>
                </c:pt>
                <c:pt idx="230">
                  <c:v>2</c:v>
                </c:pt>
                <c:pt idx="231">
                  <c:v>2</c:v>
                </c:pt>
                <c:pt idx="232">
                  <c:v>2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2</c:v>
                </c:pt>
                <c:pt idx="237">
                  <c:v>2</c:v>
                </c:pt>
                <c:pt idx="238">
                  <c:v>2</c:v>
                </c:pt>
                <c:pt idx="239">
                  <c:v>2</c:v>
                </c:pt>
                <c:pt idx="240">
                  <c:v>2</c:v>
                </c:pt>
                <c:pt idx="241">
                  <c:v>2</c:v>
                </c:pt>
                <c:pt idx="242">
                  <c:v>2</c:v>
                </c:pt>
                <c:pt idx="243">
                  <c:v>2</c:v>
                </c:pt>
                <c:pt idx="244">
                  <c:v>2</c:v>
                </c:pt>
                <c:pt idx="245">
                  <c:v>2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961472"/>
        <c:axId val="119963008"/>
      </c:lineChart>
      <c:catAx>
        <c:axId val="11996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nb-NO"/>
          </a:p>
        </c:txPr>
        <c:crossAx val="119963008"/>
        <c:crosses val="autoZero"/>
        <c:auto val="1"/>
        <c:lblAlgn val="ctr"/>
        <c:lblOffset val="100"/>
        <c:noMultiLvlLbl val="0"/>
      </c:catAx>
      <c:valAx>
        <c:axId val="119963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96147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nb-NO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TC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invertIfNegative val="0"/>
          <c:cat>
            <c:numRef>
              <c:f>'Ark1'!$A$2:$A$163</c:f>
              <c:numCache>
                <c:formatCode>General</c:formatCode>
                <c:ptCount val="162"/>
              </c:numCache>
            </c:numRef>
          </c:cat>
          <c:val>
            <c:numRef>
              <c:f>'Ark1'!$B$2:$B$163</c:f>
              <c:numCache>
                <c:formatCode>General</c:formatCode>
                <c:ptCount val="162"/>
                <c:pt idx="0">
                  <c:v>474</c:v>
                </c:pt>
                <c:pt idx="1">
                  <c:v>417</c:v>
                </c:pt>
                <c:pt idx="2">
                  <c:v>393</c:v>
                </c:pt>
                <c:pt idx="3">
                  <c:v>340</c:v>
                </c:pt>
                <c:pt idx="4">
                  <c:v>291</c:v>
                </c:pt>
                <c:pt idx="5">
                  <c:v>214</c:v>
                </c:pt>
                <c:pt idx="6">
                  <c:v>161</c:v>
                </c:pt>
                <c:pt idx="7">
                  <c:v>158</c:v>
                </c:pt>
                <c:pt idx="8">
                  <c:v>152</c:v>
                </c:pt>
                <c:pt idx="9">
                  <c:v>143</c:v>
                </c:pt>
                <c:pt idx="10">
                  <c:v>137</c:v>
                </c:pt>
                <c:pt idx="11">
                  <c:v>133</c:v>
                </c:pt>
                <c:pt idx="12">
                  <c:v>130</c:v>
                </c:pt>
                <c:pt idx="13">
                  <c:v>130</c:v>
                </c:pt>
                <c:pt idx="14">
                  <c:v>126</c:v>
                </c:pt>
                <c:pt idx="15">
                  <c:v>126</c:v>
                </c:pt>
                <c:pt idx="16">
                  <c:v>120</c:v>
                </c:pt>
                <c:pt idx="17">
                  <c:v>115</c:v>
                </c:pt>
                <c:pt idx="18">
                  <c:v>112</c:v>
                </c:pt>
                <c:pt idx="19">
                  <c:v>109</c:v>
                </c:pt>
                <c:pt idx="20">
                  <c:v>101</c:v>
                </c:pt>
                <c:pt idx="21">
                  <c:v>93</c:v>
                </c:pt>
                <c:pt idx="22">
                  <c:v>90</c:v>
                </c:pt>
                <c:pt idx="23">
                  <c:v>81</c:v>
                </c:pt>
                <c:pt idx="24">
                  <c:v>79</c:v>
                </c:pt>
                <c:pt idx="25">
                  <c:v>77</c:v>
                </c:pt>
                <c:pt idx="26">
                  <c:v>76</c:v>
                </c:pt>
                <c:pt idx="27">
                  <c:v>75</c:v>
                </c:pt>
                <c:pt idx="28">
                  <c:v>75</c:v>
                </c:pt>
                <c:pt idx="29">
                  <c:v>74</c:v>
                </c:pt>
                <c:pt idx="30">
                  <c:v>74</c:v>
                </c:pt>
                <c:pt idx="31">
                  <c:v>73</c:v>
                </c:pt>
                <c:pt idx="32">
                  <c:v>70</c:v>
                </c:pt>
                <c:pt idx="33">
                  <c:v>68</c:v>
                </c:pt>
                <c:pt idx="34">
                  <c:v>66</c:v>
                </c:pt>
                <c:pt idx="35">
                  <c:v>65</c:v>
                </c:pt>
                <c:pt idx="36">
                  <c:v>64</c:v>
                </c:pt>
                <c:pt idx="37">
                  <c:v>64</c:v>
                </c:pt>
                <c:pt idx="38">
                  <c:v>63</c:v>
                </c:pt>
                <c:pt idx="39">
                  <c:v>58</c:v>
                </c:pt>
                <c:pt idx="40">
                  <c:v>56</c:v>
                </c:pt>
                <c:pt idx="41">
                  <c:v>55</c:v>
                </c:pt>
                <c:pt idx="42">
                  <c:v>55</c:v>
                </c:pt>
                <c:pt idx="43">
                  <c:v>54</c:v>
                </c:pt>
                <c:pt idx="44">
                  <c:v>52</c:v>
                </c:pt>
                <c:pt idx="45">
                  <c:v>52</c:v>
                </c:pt>
                <c:pt idx="46">
                  <c:v>52</c:v>
                </c:pt>
                <c:pt idx="47">
                  <c:v>51</c:v>
                </c:pt>
                <c:pt idx="48">
                  <c:v>50</c:v>
                </c:pt>
                <c:pt idx="49">
                  <c:v>49</c:v>
                </c:pt>
                <c:pt idx="50">
                  <c:v>48</c:v>
                </c:pt>
                <c:pt idx="51">
                  <c:v>47</c:v>
                </c:pt>
                <c:pt idx="52">
                  <c:v>47</c:v>
                </c:pt>
                <c:pt idx="53">
                  <c:v>46</c:v>
                </c:pt>
                <c:pt idx="54">
                  <c:v>45</c:v>
                </c:pt>
                <c:pt idx="55">
                  <c:v>44</c:v>
                </c:pt>
                <c:pt idx="56">
                  <c:v>44</c:v>
                </c:pt>
                <c:pt idx="57">
                  <c:v>43</c:v>
                </c:pt>
                <c:pt idx="58">
                  <c:v>43</c:v>
                </c:pt>
                <c:pt idx="59">
                  <c:v>42</c:v>
                </c:pt>
                <c:pt idx="60">
                  <c:v>40</c:v>
                </c:pt>
                <c:pt idx="61">
                  <c:v>40</c:v>
                </c:pt>
                <c:pt idx="62">
                  <c:v>39</c:v>
                </c:pt>
                <c:pt idx="63">
                  <c:v>39</c:v>
                </c:pt>
                <c:pt idx="64">
                  <c:v>37</c:v>
                </c:pt>
                <c:pt idx="65">
                  <c:v>36</c:v>
                </c:pt>
                <c:pt idx="66">
                  <c:v>36</c:v>
                </c:pt>
                <c:pt idx="67">
                  <c:v>36</c:v>
                </c:pt>
                <c:pt idx="68">
                  <c:v>34</c:v>
                </c:pt>
                <c:pt idx="69">
                  <c:v>33</c:v>
                </c:pt>
                <c:pt idx="70">
                  <c:v>31</c:v>
                </c:pt>
                <c:pt idx="71">
                  <c:v>31</c:v>
                </c:pt>
                <c:pt idx="72">
                  <c:v>30</c:v>
                </c:pt>
                <c:pt idx="73">
                  <c:v>30</c:v>
                </c:pt>
                <c:pt idx="74">
                  <c:v>29</c:v>
                </c:pt>
                <c:pt idx="75">
                  <c:v>29</c:v>
                </c:pt>
                <c:pt idx="76">
                  <c:v>29</c:v>
                </c:pt>
                <c:pt idx="77">
                  <c:v>29</c:v>
                </c:pt>
                <c:pt idx="78">
                  <c:v>28</c:v>
                </c:pt>
                <c:pt idx="79">
                  <c:v>28</c:v>
                </c:pt>
                <c:pt idx="80">
                  <c:v>28</c:v>
                </c:pt>
                <c:pt idx="81">
                  <c:v>27</c:v>
                </c:pt>
                <c:pt idx="82">
                  <c:v>27</c:v>
                </c:pt>
                <c:pt idx="83">
                  <c:v>26</c:v>
                </c:pt>
                <c:pt idx="84">
                  <c:v>26</c:v>
                </c:pt>
                <c:pt idx="85">
                  <c:v>26</c:v>
                </c:pt>
                <c:pt idx="86">
                  <c:v>26</c:v>
                </c:pt>
                <c:pt idx="87">
                  <c:v>25</c:v>
                </c:pt>
                <c:pt idx="88">
                  <c:v>25</c:v>
                </c:pt>
                <c:pt idx="89">
                  <c:v>25</c:v>
                </c:pt>
                <c:pt idx="90">
                  <c:v>24</c:v>
                </c:pt>
                <c:pt idx="91">
                  <c:v>24</c:v>
                </c:pt>
                <c:pt idx="92">
                  <c:v>24</c:v>
                </c:pt>
                <c:pt idx="93">
                  <c:v>24</c:v>
                </c:pt>
                <c:pt idx="94">
                  <c:v>23</c:v>
                </c:pt>
                <c:pt idx="95">
                  <c:v>22</c:v>
                </c:pt>
                <c:pt idx="96">
                  <c:v>22</c:v>
                </c:pt>
                <c:pt idx="97">
                  <c:v>21</c:v>
                </c:pt>
                <c:pt idx="98">
                  <c:v>21</c:v>
                </c:pt>
                <c:pt idx="99">
                  <c:v>21</c:v>
                </c:pt>
                <c:pt idx="100">
                  <c:v>21</c:v>
                </c:pt>
                <c:pt idx="101">
                  <c:v>21</c:v>
                </c:pt>
                <c:pt idx="102">
                  <c:v>21</c:v>
                </c:pt>
                <c:pt idx="103">
                  <c:v>21</c:v>
                </c:pt>
                <c:pt idx="104">
                  <c:v>20</c:v>
                </c:pt>
                <c:pt idx="105">
                  <c:v>20</c:v>
                </c:pt>
                <c:pt idx="106">
                  <c:v>20</c:v>
                </c:pt>
                <c:pt idx="107">
                  <c:v>19</c:v>
                </c:pt>
                <c:pt idx="108">
                  <c:v>19</c:v>
                </c:pt>
                <c:pt idx="109">
                  <c:v>19</c:v>
                </c:pt>
                <c:pt idx="110">
                  <c:v>19</c:v>
                </c:pt>
                <c:pt idx="111">
                  <c:v>18</c:v>
                </c:pt>
                <c:pt idx="112">
                  <c:v>18</c:v>
                </c:pt>
                <c:pt idx="113">
                  <c:v>17</c:v>
                </c:pt>
                <c:pt idx="114">
                  <c:v>17</c:v>
                </c:pt>
                <c:pt idx="115">
                  <c:v>17</c:v>
                </c:pt>
                <c:pt idx="116">
                  <c:v>17</c:v>
                </c:pt>
                <c:pt idx="117">
                  <c:v>17</c:v>
                </c:pt>
                <c:pt idx="118">
                  <c:v>16</c:v>
                </c:pt>
                <c:pt idx="119">
                  <c:v>15</c:v>
                </c:pt>
                <c:pt idx="120">
                  <c:v>15</c:v>
                </c:pt>
                <c:pt idx="121">
                  <c:v>15</c:v>
                </c:pt>
                <c:pt idx="122">
                  <c:v>15</c:v>
                </c:pt>
                <c:pt idx="123">
                  <c:v>14</c:v>
                </c:pt>
                <c:pt idx="124">
                  <c:v>14</c:v>
                </c:pt>
                <c:pt idx="125">
                  <c:v>14</c:v>
                </c:pt>
                <c:pt idx="126">
                  <c:v>13</c:v>
                </c:pt>
                <c:pt idx="127">
                  <c:v>13</c:v>
                </c:pt>
                <c:pt idx="128">
                  <c:v>13</c:v>
                </c:pt>
                <c:pt idx="129">
                  <c:v>11</c:v>
                </c:pt>
                <c:pt idx="130">
                  <c:v>11</c:v>
                </c:pt>
                <c:pt idx="131">
                  <c:v>10</c:v>
                </c:pt>
                <c:pt idx="132">
                  <c:v>10</c:v>
                </c:pt>
                <c:pt idx="133">
                  <c:v>10</c:v>
                </c:pt>
                <c:pt idx="134">
                  <c:v>9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6</c:v>
                </c:pt>
                <c:pt idx="140">
                  <c:v>4</c:v>
                </c:pt>
                <c:pt idx="141">
                  <c:v>4</c:v>
                </c:pt>
                <c:pt idx="142">
                  <c:v>4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2</c:v>
                </c:pt>
                <c:pt idx="148">
                  <c:v>2</c:v>
                </c:pt>
                <c:pt idx="149">
                  <c:v>1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0"/>
        <c:axId val="24205952"/>
        <c:axId val="24207744"/>
      </c:barChart>
      <c:catAx>
        <c:axId val="24205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accent1">
              <a:lumMod val="25000"/>
            </a:schemeClr>
          </a:solidFill>
        </c:spPr>
        <c:crossAx val="24207744"/>
        <c:crosses val="autoZero"/>
        <c:auto val="1"/>
        <c:lblAlgn val="ctr"/>
        <c:lblOffset val="100"/>
        <c:noMultiLvlLbl val="0"/>
      </c:catAx>
      <c:valAx>
        <c:axId val="24207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nb-NO"/>
          </a:p>
        </c:txPr>
        <c:crossAx val="24205952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'Ark1'!$A$2:$A$24</c:f>
              <c:numCache>
                <c:formatCode>General</c:formatCode>
                <c:ptCount val="23"/>
              </c:numCache>
            </c:numRef>
          </c:cat>
          <c:val>
            <c:numRef>
              <c:f>'Ark1'!$B$2:$B$24</c:f>
              <c:numCache>
                <c:formatCode>General</c:formatCode>
                <c:ptCount val="23"/>
                <c:pt idx="0">
                  <c:v>145</c:v>
                </c:pt>
                <c:pt idx="1">
                  <c:v>96</c:v>
                </c:pt>
                <c:pt idx="2">
                  <c:v>71</c:v>
                </c:pt>
                <c:pt idx="3">
                  <c:v>71</c:v>
                </c:pt>
                <c:pt idx="4">
                  <c:v>39</c:v>
                </c:pt>
                <c:pt idx="5">
                  <c:v>34</c:v>
                </c:pt>
                <c:pt idx="6">
                  <c:v>29</c:v>
                </c:pt>
                <c:pt idx="7">
                  <c:v>27</c:v>
                </c:pt>
                <c:pt idx="8">
                  <c:v>25</c:v>
                </c:pt>
                <c:pt idx="9">
                  <c:v>24</c:v>
                </c:pt>
                <c:pt idx="10">
                  <c:v>7</c:v>
                </c:pt>
                <c:pt idx="11">
                  <c:v>5</c:v>
                </c:pt>
                <c:pt idx="12">
                  <c:v>3</c:v>
                </c:pt>
                <c:pt idx="13">
                  <c:v>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285184"/>
        <c:axId val="24286720"/>
      </c:barChart>
      <c:catAx>
        <c:axId val="24285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accent1">
              <a:lumMod val="25000"/>
            </a:schemeClr>
          </a:solidFill>
        </c:spPr>
        <c:crossAx val="24286720"/>
        <c:crosses val="autoZero"/>
        <c:auto val="1"/>
        <c:lblAlgn val="ctr"/>
        <c:lblOffset val="100"/>
        <c:noMultiLvlLbl val="0"/>
      </c:catAx>
      <c:valAx>
        <c:axId val="24286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nb-NO"/>
          </a:p>
        </c:txPr>
        <c:crossAx val="24285184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'Ark1'!$A$2:$A$5</c:f>
              <c:numCache>
                <c:formatCode>General</c:formatCode>
                <c:ptCount val="4"/>
              </c:numCache>
            </c:numRef>
          </c:cat>
          <c:val>
            <c:numRef>
              <c:f>'Ark1'!$B$2:$B$5</c:f>
              <c:numCache>
                <c:formatCode>General</c:formatCode>
                <c:ptCount val="4"/>
                <c:pt idx="0">
                  <c:v>119</c:v>
                </c:pt>
                <c:pt idx="1">
                  <c:v>72</c:v>
                </c:pt>
                <c:pt idx="2">
                  <c:v>16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25120"/>
        <c:axId val="24335104"/>
      </c:barChart>
      <c:catAx>
        <c:axId val="2432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accent1">
              <a:lumMod val="25000"/>
            </a:schemeClr>
          </a:solidFill>
        </c:spPr>
        <c:crossAx val="24335104"/>
        <c:crosses val="autoZero"/>
        <c:auto val="1"/>
        <c:lblAlgn val="ctr"/>
        <c:lblOffset val="100"/>
        <c:noMultiLvlLbl val="0"/>
      </c:catAx>
      <c:valAx>
        <c:axId val="24335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nb-NO"/>
          </a:p>
        </c:txPr>
        <c:crossAx val="24325120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Kolonne1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'Ark1'!$A$2:$A$4</c:f>
              <c:strCache>
                <c:ptCount val="3"/>
                <c:pt idx="0">
                  <c:v>Norge</c:v>
                </c:pt>
                <c:pt idx="1">
                  <c:v>Nederland</c:v>
                </c:pt>
                <c:pt idx="2">
                  <c:v>Finland</c:v>
                </c:pt>
              </c:strCache>
            </c:strRef>
          </c:cat>
          <c:val>
            <c:numRef>
              <c:f>'Ark1'!$B$2:$B$4</c:f>
              <c:numCache>
                <c:formatCode>0.00%</c:formatCode>
                <c:ptCount val="3"/>
                <c:pt idx="0">
                  <c:v>3.1099999999999999E-2</c:v>
                </c:pt>
                <c:pt idx="1">
                  <c:v>1.78E-2</c:v>
                </c:pt>
                <c:pt idx="2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980416"/>
        <c:axId val="121981952"/>
      </c:barChart>
      <c:catAx>
        <c:axId val="121980416"/>
        <c:scaling>
          <c:orientation val="minMax"/>
        </c:scaling>
        <c:delete val="0"/>
        <c:axPos val="l"/>
        <c:majorTickMark val="out"/>
        <c:minorTickMark val="none"/>
        <c:tickLblPos val="nextTo"/>
        <c:crossAx val="121981952"/>
        <c:crosses val="autoZero"/>
        <c:auto val="1"/>
        <c:lblAlgn val="ctr"/>
        <c:lblOffset val="100"/>
        <c:noMultiLvlLbl val="0"/>
      </c:catAx>
      <c:valAx>
        <c:axId val="121981952"/>
        <c:scaling>
          <c:orientation val="minMax"/>
        </c:scaling>
        <c:delete val="0"/>
        <c:axPos val="b"/>
        <c:majorGridlines/>
        <c:numFmt formatCode="0.0\ 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nb-NO"/>
          </a:p>
        </c:txPr>
        <c:crossAx val="12198041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Kolonne1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'Ark1'!$A$2:$A$7</c:f>
              <c:strCache>
                <c:ptCount val="6"/>
                <c:pt idx="0">
                  <c:v>Sverige</c:v>
                </c:pt>
                <c:pt idx="1">
                  <c:v>Norge</c:v>
                </c:pt>
                <c:pt idx="2">
                  <c:v>New Zealand</c:v>
                </c:pt>
                <c:pt idx="3">
                  <c:v>Finland</c:v>
                </c:pt>
                <c:pt idx="4">
                  <c:v>Danmark</c:v>
                </c:pt>
                <c:pt idx="5">
                  <c:v>Canada</c:v>
                </c:pt>
              </c:strCache>
            </c:strRef>
          </c:cat>
          <c:val>
            <c:numRef>
              <c:f>'Ark1'!$B$2:$B$7</c:f>
              <c:numCache>
                <c:formatCode>0.00%</c:formatCode>
                <c:ptCount val="6"/>
                <c:pt idx="0">
                  <c:v>9.3086536155290348E-2</c:v>
                </c:pt>
                <c:pt idx="1">
                  <c:v>8.3111541253326884E-2</c:v>
                </c:pt>
                <c:pt idx="2">
                  <c:v>4.8128342245989303E-2</c:v>
                </c:pt>
                <c:pt idx="3">
                  <c:v>6.51580730146782E-2</c:v>
                </c:pt>
                <c:pt idx="4">
                  <c:v>9.6597692001591726E-2</c:v>
                </c:pt>
                <c:pt idx="5">
                  <c:v>9.3795871654738308E-2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994624"/>
        <c:axId val="123147392"/>
      </c:barChart>
      <c:catAx>
        <c:axId val="121994624"/>
        <c:scaling>
          <c:orientation val="minMax"/>
        </c:scaling>
        <c:delete val="0"/>
        <c:axPos val="l"/>
        <c:majorTickMark val="out"/>
        <c:minorTickMark val="none"/>
        <c:tickLblPos val="nextTo"/>
        <c:crossAx val="123147392"/>
        <c:crosses val="autoZero"/>
        <c:auto val="1"/>
        <c:lblAlgn val="ctr"/>
        <c:lblOffset val="100"/>
        <c:noMultiLvlLbl val="0"/>
      </c:catAx>
      <c:valAx>
        <c:axId val="123147392"/>
        <c:scaling>
          <c:orientation val="minMax"/>
        </c:scaling>
        <c:delete val="0"/>
        <c:axPos val="b"/>
        <c:majorGridlines/>
        <c:numFmt formatCode="0.0\ 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nb-NO"/>
          </a:p>
        </c:txPr>
        <c:crossAx val="12199462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Befolkning</c:v>
                </c:pt>
              </c:strCache>
            </c:strRef>
          </c:tx>
          <c:invertIfNegative val="0"/>
          <c:cat>
            <c:strRef>
              <c:f>'Ark1'!$A$2:$A$8</c:f>
              <c:strCache>
                <c:ptCount val="7"/>
                <c:pt idx="0">
                  <c:v>Canada</c:v>
                </c:pt>
                <c:pt idx="1">
                  <c:v>Danmark</c:v>
                </c:pt>
                <c:pt idx="2">
                  <c:v>Finland</c:v>
                </c:pt>
                <c:pt idx="3">
                  <c:v>Nederland</c:v>
                </c:pt>
                <c:pt idx="4">
                  <c:v>New Zealand</c:v>
                </c:pt>
                <c:pt idx="5">
                  <c:v>Norge</c:v>
                </c:pt>
                <c:pt idx="6">
                  <c:v>Sverige</c:v>
                </c:pt>
              </c:strCache>
            </c:strRef>
          </c:cat>
          <c:val>
            <c:numRef>
              <c:f>'Ark1'!$B$2:$B$8</c:f>
              <c:numCache>
                <c:formatCode>0%</c:formatCode>
                <c:ptCount val="7"/>
                <c:pt idx="0">
                  <c:v>0.42473239138644181</c:v>
                </c:pt>
                <c:pt idx="1">
                  <c:v>6.9391625078807584E-2</c:v>
                </c:pt>
                <c:pt idx="2">
                  <c:v>6.611417819894376E-2</c:v>
                </c:pt>
                <c:pt idx="3">
                  <c:v>0.21114861600597126</c:v>
                </c:pt>
                <c:pt idx="4">
                  <c:v>5.3498032628553988E-2</c:v>
                </c:pt>
                <c:pt idx="5">
                  <c:v>6.0954181190209906E-2</c:v>
                </c:pt>
                <c:pt idx="6">
                  <c:v>0.11416097551107171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ISI-publ.</c:v>
                </c:pt>
              </c:strCache>
            </c:strRef>
          </c:tx>
          <c:invertIfNegative val="0"/>
          <c:cat>
            <c:strRef>
              <c:f>'Ark1'!$A$2:$A$8</c:f>
              <c:strCache>
                <c:ptCount val="7"/>
                <c:pt idx="0">
                  <c:v>Canada</c:v>
                </c:pt>
                <c:pt idx="1">
                  <c:v>Danmark</c:v>
                </c:pt>
                <c:pt idx="2">
                  <c:v>Finland</c:v>
                </c:pt>
                <c:pt idx="3">
                  <c:v>Nederland</c:v>
                </c:pt>
                <c:pt idx="4">
                  <c:v>New Zealand</c:v>
                </c:pt>
                <c:pt idx="5">
                  <c:v>Norge</c:v>
                </c:pt>
                <c:pt idx="6">
                  <c:v>Sverige</c:v>
                </c:pt>
              </c:strCache>
            </c:strRef>
          </c:cat>
          <c:val>
            <c:numRef>
              <c:f>'Ark1'!$C$2:$C$8</c:f>
              <c:numCache>
                <c:formatCode>0%</c:formatCode>
                <c:ptCount val="7"/>
                <c:pt idx="0">
                  <c:v>0.38965212388262865</c:v>
                </c:pt>
                <c:pt idx="1">
                  <c:v>7.8584358905993454E-2</c:v>
                </c:pt>
                <c:pt idx="2">
                  <c:v>6.9961128808184003E-2</c:v>
                </c:pt>
                <c:pt idx="3">
                  <c:v>0.21192517646398451</c:v>
                </c:pt>
                <c:pt idx="4">
                  <c:v>4.7501438374426407E-2</c:v>
                </c:pt>
                <c:pt idx="5">
                  <c:v>6.4775964412511752E-2</c:v>
                </c:pt>
                <c:pt idx="6">
                  <c:v>0.13759980915227124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FoU-utgifter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'Ark1'!$A$2:$A$8</c:f>
              <c:strCache>
                <c:ptCount val="7"/>
                <c:pt idx="0">
                  <c:v>Canada</c:v>
                </c:pt>
                <c:pt idx="1">
                  <c:v>Danmark</c:v>
                </c:pt>
                <c:pt idx="2">
                  <c:v>Finland</c:v>
                </c:pt>
                <c:pt idx="3">
                  <c:v>Nederland</c:v>
                </c:pt>
                <c:pt idx="4">
                  <c:v>New Zealand</c:v>
                </c:pt>
                <c:pt idx="5">
                  <c:v>Norge</c:v>
                </c:pt>
                <c:pt idx="6">
                  <c:v>Sverige</c:v>
                </c:pt>
              </c:strCache>
            </c:strRef>
          </c:cat>
          <c:val>
            <c:numRef>
              <c:f>'Ark1'!$D$2:$D$8</c:f>
              <c:numCache>
                <c:formatCode>0%</c:formatCode>
                <c:ptCount val="7"/>
                <c:pt idx="0">
                  <c:v>0.37473007044060724</c:v>
                </c:pt>
                <c:pt idx="1">
                  <c:v>7.8097167831235451E-2</c:v>
                </c:pt>
                <c:pt idx="2">
                  <c:v>9.908600602355018E-2</c:v>
                </c:pt>
                <c:pt idx="3">
                  <c:v>0.17120052521194379</c:v>
                </c:pt>
                <c:pt idx="4">
                  <c:v>2.1500056155925703E-2</c:v>
                </c:pt>
                <c:pt idx="5">
                  <c:v>6.4220352725210636E-2</c:v>
                </c:pt>
                <c:pt idx="6">
                  <c:v>0.18771923623794837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342016"/>
        <c:axId val="76343552"/>
      </c:barChart>
      <c:catAx>
        <c:axId val="76342016"/>
        <c:scaling>
          <c:orientation val="minMax"/>
        </c:scaling>
        <c:delete val="0"/>
        <c:axPos val="b"/>
        <c:majorTickMark val="out"/>
        <c:minorTickMark val="none"/>
        <c:tickLblPos val="nextTo"/>
        <c:crossAx val="76343552"/>
        <c:crosses val="autoZero"/>
        <c:auto val="1"/>
        <c:lblAlgn val="ctr"/>
        <c:lblOffset val="100"/>
        <c:noMultiLvlLbl val="0"/>
      </c:catAx>
      <c:valAx>
        <c:axId val="763435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b-NO"/>
          </a:p>
        </c:txPr>
        <c:crossAx val="76342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591564374639743"/>
          <c:y val="3.8692320203595428E-2"/>
          <c:w val="0.22408435625360262"/>
          <c:h val="0.20162493661560835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Befolkning</c:v>
                </c:pt>
              </c:strCache>
            </c:strRef>
          </c:tx>
          <c:invertIfNegative val="0"/>
          <c:cat>
            <c:strRef>
              <c:f>'Ark1'!$A$2:$A$8</c:f>
              <c:strCache>
                <c:ptCount val="7"/>
                <c:pt idx="0">
                  <c:v>Canada</c:v>
                </c:pt>
                <c:pt idx="1">
                  <c:v>Danmark</c:v>
                </c:pt>
                <c:pt idx="2">
                  <c:v>Finland</c:v>
                </c:pt>
                <c:pt idx="3">
                  <c:v>Nederland</c:v>
                </c:pt>
                <c:pt idx="4">
                  <c:v>New Zealand</c:v>
                </c:pt>
                <c:pt idx="5">
                  <c:v>Norge</c:v>
                </c:pt>
                <c:pt idx="6">
                  <c:v>Sverige</c:v>
                </c:pt>
              </c:strCache>
            </c:strRef>
          </c:cat>
          <c:val>
            <c:numRef>
              <c:f>'Ark1'!$B$2:$B$8</c:f>
              <c:numCache>
                <c:formatCode>0%</c:formatCode>
                <c:ptCount val="7"/>
                <c:pt idx="0">
                  <c:v>0.42473239138644181</c:v>
                </c:pt>
                <c:pt idx="1">
                  <c:v>6.9391625078807584E-2</c:v>
                </c:pt>
                <c:pt idx="2">
                  <c:v>6.611417819894376E-2</c:v>
                </c:pt>
                <c:pt idx="3">
                  <c:v>0.21114861600597126</c:v>
                </c:pt>
                <c:pt idx="4">
                  <c:v>5.3498032628553988E-2</c:v>
                </c:pt>
                <c:pt idx="5">
                  <c:v>6.0954181190209906E-2</c:v>
                </c:pt>
                <c:pt idx="6">
                  <c:v>0.11416097551107171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ISI-publ.</c:v>
                </c:pt>
              </c:strCache>
            </c:strRef>
          </c:tx>
          <c:invertIfNegative val="0"/>
          <c:cat>
            <c:strRef>
              <c:f>'Ark1'!$A$2:$A$8</c:f>
              <c:strCache>
                <c:ptCount val="7"/>
                <c:pt idx="0">
                  <c:v>Canada</c:v>
                </c:pt>
                <c:pt idx="1">
                  <c:v>Danmark</c:v>
                </c:pt>
                <c:pt idx="2">
                  <c:v>Finland</c:v>
                </c:pt>
                <c:pt idx="3">
                  <c:v>Nederland</c:v>
                </c:pt>
                <c:pt idx="4">
                  <c:v>New Zealand</c:v>
                </c:pt>
                <c:pt idx="5">
                  <c:v>Norge</c:v>
                </c:pt>
                <c:pt idx="6">
                  <c:v>Sverige</c:v>
                </c:pt>
              </c:strCache>
            </c:strRef>
          </c:cat>
          <c:val>
            <c:numRef>
              <c:f>'Ark1'!$C$2:$C$8</c:f>
              <c:numCache>
                <c:formatCode>0%</c:formatCode>
                <c:ptCount val="7"/>
                <c:pt idx="0">
                  <c:v>0.38965212388262865</c:v>
                </c:pt>
                <c:pt idx="1">
                  <c:v>7.8584358905993454E-2</c:v>
                </c:pt>
                <c:pt idx="2">
                  <c:v>6.9961128808184003E-2</c:v>
                </c:pt>
                <c:pt idx="3">
                  <c:v>0.21192517646398451</c:v>
                </c:pt>
                <c:pt idx="4">
                  <c:v>4.7501438374426407E-2</c:v>
                </c:pt>
                <c:pt idx="5">
                  <c:v>6.4775964412511752E-2</c:v>
                </c:pt>
                <c:pt idx="6">
                  <c:v>0.13759980915227124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FoU-utgifter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'Ark1'!$A$2:$A$8</c:f>
              <c:strCache>
                <c:ptCount val="7"/>
                <c:pt idx="0">
                  <c:v>Canada</c:v>
                </c:pt>
                <c:pt idx="1">
                  <c:v>Danmark</c:v>
                </c:pt>
                <c:pt idx="2">
                  <c:v>Finland</c:v>
                </c:pt>
                <c:pt idx="3">
                  <c:v>Nederland</c:v>
                </c:pt>
                <c:pt idx="4">
                  <c:v>New Zealand</c:v>
                </c:pt>
                <c:pt idx="5">
                  <c:v>Norge</c:v>
                </c:pt>
                <c:pt idx="6">
                  <c:v>Sverige</c:v>
                </c:pt>
              </c:strCache>
            </c:strRef>
          </c:cat>
          <c:val>
            <c:numRef>
              <c:f>'Ark1'!$D$2:$D$8</c:f>
              <c:numCache>
                <c:formatCode>0%</c:formatCode>
                <c:ptCount val="7"/>
                <c:pt idx="0">
                  <c:v>0.37473007044060724</c:v>
                </c:pt>
                <c:pt idx="1">
                  <c:v>7.8097167831235451E-2</c:v>
                </c:pt>
                <c:pt idx="2">
                  <c:v>9.908600602355018E-2</c:v>
                </c:pt>
                <c:pt idx="3">
                  <c:v>0.17120052521194379</c:v>
                </c:pt>
                <c:pt idx="4">
                  <c:v>2.1500056155925703E-2</c:v>
                </c:pt>
                <c:pt idx="5">
                  <c:v>6.4220352725210636E-2</c:v>
                </c:pt>
                <c:pt idx="6">
                  <c:v>0.18771923623794837</c:v>
                </c:pt>
              </c:numCache>
            </c:numRef>
          </c:val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FoU-årsverk</c:v>
                </c:pt>
              </c:strCache>
            </c:strRef>
          </c:tx>
          <c:invertIfNegative val="0"/>
          <c:cat>
            <c:strRef>
              <c:f>'Ark1'!$A$2:$A$8</c:f>
              <c:strCache>
                <c:ptCount val="7"/>
                <c:pt idx="0">
                  <c:v>Canada</c:v>
                </c:pt>
                <c:pt idx="1">
                  <c:v>Danmark</c:v>
                </c:pt>
                <c:pt idx="2">
                  <c:v>Finland</c:v>
                </c:pt>
                <c:pt idx="3">
                  <c:v>Nederland</c:v>
                </c:pt>
                <c:pt idx="4">
                  <c:v>New Zealand</c:v>
                </c:pt>
                <c:pt idx="5">
                  <c:v>Norge</c:v>
                </c:pt>
                <c:pt idx="6">
                  <c:v>Sverige</c:v>
                </c:pt>
              </c:strCache>
            </c:strRef>
          </c:cat>
          <c:val>
            <c:numRef>
              <c:f>'Ark1'!$E$2:$E$8</c:f>
              <c:numCache>
                <c:formatCode>0%</c:formatCode>
                <c:ptCount val="7"/>
                <c:pt idx="0">
                  <c:v>0.41255143836558794</c:v>
                </c:pt>
                <c:pt idx="1">
                  <c:v>8.4342396627040267E-2</c:v>
                </c:pt>
                <c:pt idx="2">
                  <c:v>9.9494586586645395E-2</c:v>
                </c:pt>
                <c:pt idx="3">
                  <c:v>0.16160998625262485</c:v>
                </c:pt>
                <c:pt idx="4">
                  <c:v>4.3853383062528548E-2</c:v>
                </c:pt>
                <c:pt idx="5">
                  <c:v>6.2475990837974969E-2</c:v>
                </c:pt>
                <c:pt idx="6">
                  <c:v>0.13567221773540139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974976"/>
        <c:axId val="80976512"/>
      </c:barChart>
      <c:catAx>
        <c:axId val="80974976"/>
        <c:scaling>
          <c:orientation val="minMax"/>
        </c:scaling>
        <c:delete val="0"/>
        <c:axPos val="b"/>
        <c:majorTickMark val="out"/>
        <c:minorTickMark val="none"/>
        <c:tickLblPos val="nextTo"/>
        <c:crossAx val="80976512"/>
        <c:crosses val="autoZero"/>
        <c:auto val="1"/>
        <c:lblAlgn val="ctr"/>
        <c:lblOffset val="100"/>
        <c:noMultiLvlLbl val="0"/>
      </c:catAx>
      <c:valAx>
        <c:axId val="809765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b-NO"/>
          </a:p>
        </c:txPr>
        <c:crossAx val="80974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664461811918263"/>
          <c:y val="3.8692320203595428E-2"/>
          <c:w val="0.20335538188081731"/>
          <c:h val="0.40978100094717806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Befolkning</c:v>
                </c:pt>
              </c:strCache>
            </c:strRef>
          </c:tx>
          <c:invertIfNegative val="0"/>
          <c:cat>
            <c:strRef>
              <c:f>'Ark1'!$A$2:$A$8</c:f>
              <c:strCache>
                <c:ptCount val="7"/>
                <c:pt idx="0">
                  <c:v>Canada</c:v>
                </c:pt>
                <c:pt idx="1">
                  <c:v>Danmark</c:v>
                </c:pt>
                <c:pt idx="2">
                  <c:v>Finland</c:v>
                </c:pt>
                <c:pt idx="3">
                  <c:v>Nederland</c:v>
                </c:pt>
                <c:pt idx="4">
                  <c:v>New Zealand</c:v>
                </c:pt>
                <c:pt idx="5">
                  <c:v>Norge</c:v>
                </c:pt>
                <c:pt idx="6">
                  <c:v>Sverige</c:v>
                </c:pt>
              </c:strCache>
            </c:strRef>
          </c:cat>
          <c:val>
            <c:numRef>
              <c:f>'Ark1'!$B$2:$B$8</c:f>
              <c:numCache>
                <c:formatCode>0%</c:formatCode>
                <c:ptCount val="7"/>
                <c:pt idx="0">
                  <c:v>0.42473239138644181</c:v>
                </c:pt>
                <c:pt idx="1">
                  <c:v>6.9391625078807584E-2</c:v>
                </c:pt>
                <c:pt idx="2">
                  <c:v>6.611417819894376E-2</c:v>
                </c:pt>
                <c:pt idx="3">
                  <c:v>0.21114861600597126</c:v>
                </c:pt>
                <c:pt idx="4">
                  <c:v>5.3498032628553988E-2</c:v>
                </c:pt>
                <c:pt idx="5">
                  <c:v>6.0954181190209906E-2</c:v>
                </c:pt>
                <c:pt idx="6">
                  <c:v>0.11416097551107171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ISI-publ.</c:v>
                </c:pt>
              </c:strCache>
            </c:strRef>
          </c:tx>
          <c:invertIfNegative val="0"/>
          <c:cat>
            <c:strRef>
              <c:f>'Ark1'!$A$2:$A$8</c:f>
              <c:strCache>
                <c:ptCount val="7"/>
                <c:pt idx="0">
                  <c:v>Canada</c:v>
                </c:pt>
                <c:pt idx="1">
                  <c:v>Danmark</c:v>
                </c:pt>
                <c:pt idx="2">
                  <c:v>Finland</c:v>
                </c:pt>
                <c:pt idx="3">
                  <c:v>Nederland</c:v>
                </c:pt>
                <c:pt idx="4">
                  <c:v>New Zealand</c:v>
                </c:pt>
                <c:pt idx="5">
                  <c:v>Norge</c:v>
                </c:pt>
                <c:pt idx="6">
                  <c:v>Sverige</c:v>
                </c:pt>
              </c:strCache>
            </c:strRef>
          </c:cat>
          <c:val>
            <c:numRef>
              <c:f>'Ark1'!$C$2:$C$8</c:f>
              <c:numCache>
                <c:formatCode>0%</c:formatCode>
                <c:ptCount val="7"/>
                <c:pt idx="0">
                  <c:v>0.38965212388262865</c:v>
                </c:pt>
                <c:pt idx="1">
                  <c:v>7.8584358905993454E-2</c:v>
                </c:pt>
                <c:pt idx="2">
                  <c:v>6.9961128808184003E-2</c:v>
                </c:pt>
                <c:pt idx="3">
                  <c:v>0.21192517646398451</c:v>
                </c:pt>
                <c:pt idx="4">
                  <c:v>4.7501438374426407E-2</c:v>
                </c:pt>
                <c:pt idx="5">
                  <c:v>6.4775964412511752E-2</c:v>
                </c:pt>
                <c:pt idx="6">
                  <c:v>0.13759980915227124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FoU-utgifter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'Ark1'!$A$2:$A$8</c:f>
              <c:strCache>
                <c:ptCount val="7"/>
                <c:pt idx="0">
                  <c:v>Canada</c:v>
                </c:pt>
                <c:pt idx="1">
                  <c:v>Danmark</c:v>
                </c:pt>
                <c:pt idx="2">
                  <c:v>Finland</c:v>
                </c:pt>
                <c:pt idx="3">
                  <c:v>Nederland</c:v>
                </c:pt>
                <c:pt idx="4">
                  <c:v>New Zealand</c:v>
                </c:pt>
                <c:pt idx="5">
                  <c:v>Norge</c:v>
                </c:pt>
                <c:pt idx="6">
                  <c:v>Sverige</c:v>
                </c:pt>
              </c:strCache>
            </c:strRef>
          </c:cat>
          <c:val>
            <c:numRef>
              <c:f>'Ark1'!$D$2:$D$8</c:f>
              <c:numCache>
                <c:formatCode>0%</c:formatCode>
                <c:ptCount val="7"/>
                <c:pt idx="0">
                  <c:v>0.37473007044060724</c:v>
                </c:pt>
                <c:pt idx="1">
                  <c:v>7.8097167831235451E-2</c:v>
                </c:pt>
                <c:pt idx="2">
                  <c:v>9.908600602355018E-2</c:v>
                </c:pt>
                <c:pt idx="3">
                  <c:v>0.17120052521194379</c:v>
                </c:pt>
                <c:pt idx="4">
                  <c:v>2.1500056155925703E-2</c:v>
                </c:pt>
                <c:pt idx="5">
                  <c:v>6.4220352725210636E-2</c:v>
                </c:pt>
                <c:pt idx="6">
                  <c:v>0.18771923623794837</c:v>
                </c:pt>
              </c:numCache>
            </c:numRef>
          </c:val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FoU-årsverk</c:v>
                </c:pt>
              </c:strCache>
            </c:strRef>
          </c:tx>
          <c:invertIfNegative val="0"/>
          <c:cat>
            <c:strRef>
              <c:f>'Ark1'!$A$2:$A$8</c:f>
              <c:strCache>
                <c:ptCount val="7"/>
                <c:pt idx="0">
                  <c:v>Canada</c:v>
                </c:pt>
                <c:pt idx="1">
                  <c:v>Danmark</c:v>
                </c:pt>
                <c:pt idx="2">
                  <c:v>Finland</c:v>
                </c:pt>
                <c:pt idx="3">
                  <c:v>Nederland</c:v>
                </c:pt>
                <c:pt idx="4">
                  <c:v>New Zealand</c:v>
                </c:pt>
                <c:pt idx="5">
                  <c:v>Norge</c:v>
                </c:pt>
                <c:pt idx="6">
                  <c:v>Sverige</c:v>
                </c:pt>
              </c:strCache>
            </c:strRef>
          </c:cat>
          <c:val>
            <c:numRef>
              <c:f>'Ark1'!$E$2:$E$8</c:f>
              <c:numCache>
                <c:formatCode>0%</c:formatCode>
                <c:ptCount val="7"/>
                <c:pt idx="0">
                  <c:v>0.41255143836558794</c:v>
                </c:pt>
                <c:pt idx="1">
                  <c:v>8.4342396627040267E-2</c:v>
                </c:pt>
                <c:pt idx="2">
                  <c:v>9.9494586586645395E-2</c:v>
                </c:pt>
                <c:pt idx="3">
                  <c:v>0.16160998625262485</c:v>
                </c:pt>
                <c:pt idx="4">
                  <c:v>4.3853383062528548E-2</c:v>
                </c:pt>
                <c:pt idx="5">
                  <c:v>6.2475990837974969E-2</c:v>
                </c:pt>
                <c:pt idx="6">
                  <c:v>0.13567221773540139</c:v>
                </c:pt>
              </c:numCache>
            </c:numRef>
          </c:val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FoU-utg i U&amp;H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'Ark1'!$A$2:$A$8</c:f>
              <c:strCache>
                <c:ptCount val="7"/>
                <c:pt idx="0">
                  <c:v>Canada</c:v>
                </c:pt>
                <c:pt idx="1">
                  <c:v>Danmark</c:v>
                </c:pt>
                <c:pt idx="2">
                  <c:v>Finland</c:v>
                </c:pt>
                <c:pt idx="3">
                  <c:v>Nederland</c:v>
                </c:pt>
                <c:pt idx="4">
                  <c:v>New Zealand</c:v>
                </c:pt>
                <c:pt idx="5">
                  <c:v>Norge</c:v>
                </c:pt>
                <c:pt idx="6">
                  <c:v>Sverige</c:v>
                </c:pt>
              </c:strCache>
            </c:strRef>
          </c:cat>
          <c:val>
            <c:numRef>
              <c:f>'Ark1'!$F$2:$F$8</c:f>
              <c:numCache>
                <c:formatCode>0%</c:formatCode>
                <c:ptCount val="7"/>
                <c:pt idx="0">
                  <c:v>0.45262119424054337</c:v>
                </c:pt>
                <c:pt idx="1">
                  <c:v>7.2233522504301304E-2</c:v>
                </c:pt>
                <c:pt idx="2">
                  <c:v>6.3953757963298108E-2</c:v>
                </c:pt>
                <c:pt idx="3">
                  <c:v>0.18096748424795167</c:v>
                </c:pt>
                <c:pt idx="4">
                  <c:v>2.2347357519405153E-2</c:v>
                </c:pt>
                <c:pt idx="5">
                  <c:v>6.9638969860502317E-2</c:v>
                </c:pt>
                <c:pt idx="6">
                  <c:v>0.13823771496761417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000704"/>
        <c:axId val="81276928"/>
      </c:barChart>
      <c:catAx>
        <c:axId val="81000704"/>
        <c:scaling>
          <c:orientation val="minMax"/>
        </c:scaling>
        <c:delete val="0"/>
        <c:axPos val="b"/>
        <c:majorTickMark val="out"/>
        <c:minorTickMark val="none"/>
        <c:tickLblPos val="nextTo"/>
        <c:crossAx val="81276928"/>
        <c:crosses val="autoZero"/>
        <c:auto val="1"/>
        <c:lblAlgn val="ctr"/>
        <c:lblOffset val="100"/>
        <c:noMultiLvlLbl val="0"/>
      </c:catAx>
      <c:valAx>
        <c:axId val="812769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b-NO"/>
          </a:p>
        </c:txPr>
        <c:crossAx val="81000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664461811918263"/>
          <c:y val="3.8692320203595428E-2"/>
          <c:w val="0.20335538188081731"/>
          <c:h val="0.65681920379636616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Canada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'Ark1'!$A$2:$A$5</c:f>
              <c:numCache>
                <c:formatCode>General</c:formatCode>
                <c:ptCount val="4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'Ark1'!$B$2:$B$5</c:f>
              <c:numCache>
                <c:formatCode>General</c:formatCode>
                <c:ptCount val="4"/>
                <c:pt idx="0">
                  <c:v>0.22346022630755685</c:v>
                </c:pt>
                <c:pt idx="1">
                  <c:v>0.25736285326729991</c:v>
                </c:pt>
                <c:pt idx="2">
                  <c:v>0.25199024528765224</c:v>
                </c:pt>
                <c:pt idx="3">
                  <c:v>0.29532541808865881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Danmark</c:v>
                </c:pt>
              </c:strCache>
            </c:strRef>
          </c:tx>
          <c:marker>
            <c:symbol val="none"/>
          </c:marker>
          <c:cat>
            <c:numRef>
              <c:f>'Ark1'!$A$2:$A$5</c:f>
              <c:numCache>
                <c:formatCode>General</c:formatCode>
                <c:ptCount val="4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'Ark1'!$C$2:$C$5</c:f>
              <c:numCache>
                <c:formatCode>General</c:formatCode>
                <c:ptCount val="4"/>
                <c:pt idx="0">
                  <c:v>0.26330815803657914</c:v>
                </c:pt>
                <c:pt idx="1">
                  <c:v>0.262623134529608</c:v>
                </c:pt>
                <c:pt idx="2">
                  <c:v>0.27199362243462905</c:v>
                </c:pt>
                <c:pt idx="3">
                  <c:v>0.28404848252393228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Finland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'Ark1'!$A$2:$A$5</c:f>
              <c:numCache>
                <c:formatCode>General</c:formatCode>
                <c:ptCount val="4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'Ark1'!$D$2:$D$5</c:f>
              <c:numCache>
                <c:formatCode>General</c:formatCode>
                <c:ptCount val="4"/>
                <c:pt idx="0">
                  <c:v>0.20414927926266102</c:v>
                </c:pt>
                <c:pt idx="1">
                  <c:v>0.20053449068421514</c:v>
                </c:pt>
                <c:pt idx="2">
                  <c:v>0.18217834115952511</c:v>
                </c:pt>
                <c:pt idx="3">
                  <c:v>0.18698409044988362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Nederland</c:v>
                </c:pt>
              </c:strCache>
            </c:strRef>
          </c:tx>
          <c:marker>
            <c:symbol val="none"/>
          </c:marker>
          <c:cat>
            <c:numRef>
              <c:f>'Ark1'!$A$2:$A$5</c:f>
              <c:numCache>
                <c:formatCode>General</c:formatCode>
                <c:ptCount val="4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'Ark1'!$E$2:$E$5</c:f>
              <c:numCache>
                <c:formatCode>General</c:formatCode>
                <c:ptCount val="4"/>
                <c:pt idx="0">
                  <c:v>0.28303384131421983</c:v>
                </c:pt>
                <c:pt idx="1">
                  <c:v>0.33649716166095184</c:v>
                </c:pt>
                <c:pt idx="2">
                  <c:v>0.31044436638963507</c:v>
                </c:pt>
                <c:pt idx="3">
                  <c:v>0.35443009910201251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New Zealand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'Ark1'!$A$2:$A$5</c:f>
              <c:numCache>
                <c:formatCode>General</c:formatCode>
                <c:ptCount val="4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'Ark1'!$F$2:$F$5</c:f>
              <c:numCache>
                <c:formatCode>General</c:formatCode>
                <c:ptCount val="4"/>
                <c:pt idx="0">
                  <c:v>0.56942223484510335</c:v>
                </c:pt>
                <c:pt idx="1">
                  <c:v>0.60201154695898262</c:v>
                </c:pt>
                <c:pt idx="2">
                  <c:v>0.60468602616787703</c:v>
                </c:pt>
                <c:pt idx="3">
                  <c:v>0.63827054598394228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Norge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'Ark1'!$A$2:$A$5</c:f>
              <c:numCache>
                <c:formatCode>General</c:formatCode>
                <c:ptCount val="4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'Ark1'!$G$2:$G$5</c:f>
              <c:numCache>
                <c:formatCode>General</c:formatCode>
                <c:ptCount val="4"/>
                <c:pt idx="0">
                  <c:v>0.23938299030015914</c:v>
                </c:pt>
                <c:pt idx="1">
                  <c:v>0.26467242728218393</c:v>
                </c:pt>
                <c:pt idx="2">
                  <c:v>0.27702909748412813</c:v>
                </c:pt>
                <c:pt idx="3">
                  <c:v>0.29072715806666399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'Ark1'!$H$1</c:f>
              <c:strCache>
                <c:ptCount val="1"/>
                <c:pt idx="0">
                  <c:v>Sverige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'Ark1'!$A$2:$A$5</c:f>
              <c:numCache>
                <c:formatCode>General</c:formatCode>
                <c:ptCount val="4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</c:numCache>
            </c:numRef>
          </c:cat>
          <c:val>
            <c:numRef>
              <c:f>'Ark1'!$H$2:$H$5</c:f>
              <c:numCache>
                <c:formatCode>General</c:formatCode>
                <c:ptCount val="4"/>
                <c:pt idx="0">
                  <c:v>0.17935074479865265</c:v>
                </c:pt>
                <c:pt idx="1">
                  <c:v>0.20172443707231255</c:v>
                </c:pt>
                <c:pt idx="2">
                  <c:v>0.20037094506345693</c:v>
                </c:pt>
                <c:pt idx="3">
                  <c:v>0.19915146004367429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319040"/>
        <c:axId val="81320576"/>
      </c:lineChart>
      <c:catAx>
        <c:axId val="81319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1320576"/>
        <c:crosses val="autoZero"/>
        <c:auto val="1"/>
        <c:lblAlgn val="ctr"/>
        <c:lblOffset val="100"/>
        <c:noMultiLvlLbl val="0"/>
      </c:catAx>
      <c:valAx>
        <c:axId val="81320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b-NO"/>
          </a:p>
        </c:txPr>
        <c:crossAx val="81319040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78498739123858452"/>
          <c:y val="0.14569435807158371"/>
          <c:w val="0.2132144034952429"/>
          <c:h val="0.66972914533921424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70874447880923"/>
          <c:y val="3.8730207326757304E-2"/>
          <c:w val="0.82666929829976488"/>
          <c:h val="0.65660776303326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Norge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'Ark1'!$A$2:$A$9</c:f>
              <c:strCache>
                <c:ptCount val="8"/>
                <c:pt idx="0">
                  <c:v>Bioproduksjon</c:v>
                </c:pt>
                <c:pt idx="1">
                  <c:v>Biologiske fag</c:v>
                </c:pt>
                <c:pt idx="2">
                  <c:v>Biomedisin</c:v>
                </c:pt>
                <c:pt idx="3">
                  <c:v>Medisin</c:v>
                </c:pt>
                <c:pt idx="4">
                  <c:v>Kjemi</c:v>
                </c:pt>
                <c:pt idx="5">
                  <c:v>Fysikk</c:v>
                </c:pt>
                <c:pt idx="6">
                  <c:v>Geovitenskap</c:v>
                </c:pt>
                <c:pt idx="7">
                  <c:v>Matematikk</c:v>
                </c:pt>
              </c:strCache>
            </c:strRef>
          </c:cat>
          <c:val>
            <c:numRef>
              <c:f>'Ark1'!$B$2:$B$9</c:f>
              <c:numCache>
                <c:formatCode>General</c:formatCode>
                <c:ptCount val="8"/>
                <c:pt idx="0">
                  <c:v>1.5</c:v>
                </c:pt>
                <c:pt idx="1">
                  <c:v>0.82</c:v>
                </c:pt>
                <c:pt idx="2">
                  <c:v>1.01</c:v>
                </c:pt>
                <c:pt idx="3">
                  <c:v>1.17</c:v>
                </c:pt>
                <c:pt idx="4">
                  <c:v>0.43</c:v>
                </c:pt>
                <c:pt idx="5">
                  <c:v>0.46</c:v>
                </c:pt>
                <c:pt idx="6">
                  <c:v>2.93</c:v>
                </c:pt>
                <c:pt idx="7">
                  <c:v>0.79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Sverige</c:v>
                </c:pt>
              </c:strCache>
            </c:strRef>
          </c:tx>
          <c:invertIfNegative val="0"/>
          <c:cat>
            <c:strRef>
              <c:f>'Ark1'!$A$2:$A$9</c:f>
              <c:strCache>
                <c:ptCount val="8"/>
                <c:pt idx="0">
                  <c:v>Bioproduksjon</c:v>
                </c:pt>
                <c:pt idx="1">
                  <c:v>Biologiske fag</c:v>
                </c:pt>
                <c:pt idx="2">
                  <c:v>Biomedisin</c:v>
                </c:pt>
                <c:pt idx="3">
                  <c:v>Medisin</c:v>
                </c:pt>
                <c:pt idx="4">
                  <c:v>Kjemi</c:v>
                </c:pt>
                <c:pt idx="5">
                  <c:v>Fysikk</c:v>
                </c:pt>
                <c:pt idx="6">
                  <c:v>Geovitenskap</c:v>
                </c:pt>
                <c:pt idx="7">
                  <c:v>Matematikk</c:v>
                </c:pt>
              </c:strCache>
            </c:strRef>
          </c:cat>
          <c:val>
            <c:numRef>
              <c:f>'Ark1'!$C$2:$C$9</c:f>
              <c:numCache>
                <c:formatCode>General</c:formatCode>
                <c:ptCount val="8"/>
                <c:pt idx="0">
                  <c:v>1</c:v>
                </c:pt>
                <c:pt idx="1">
                  <c:v>1.29</c:v>
                </c:pt>
                <c:pt idx="2">
                  <c:v>1.28</c:v>
                </c:pt>
                <c:pt idx="3">
                  <c:v>1.26</c:v>
                </c:pt>
                <c:pt idx="4">
                  <c:v>0.65</c:v>
                </c:pt>
                <c:pt idx="5">
                  <c:v>0.84</c:v>
                </c:pt>
                <c:pt idx="6">
                  <c:v>0.96</c:v>
                </c:pt>
                <c:pt idx="7">
                  <c:v>0.65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Nederland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'Ark1'!$A$2:$A$9</c:f>
              <c:strCache>
                <c:ptCount val="8"/>
                <c:pt idx="0">
                  <c:v>Bioproduksjon</c:v>
                </c:pt>
                <c:pt idx="1">
                  <c:v>Biologiske fag</c:v>
                </c:pt>
                <c:pt idx="2">
                  <c:v>Biomedisin</c:v>
                </c:pt>
                <c:pt idx="3">
                  <c:v>Medisin</c:v>
                </c:pt>
                <c:pt idx="4">
                  <c:v>Kjemi</c:v>
                </c:pt>
                <c:pt idx="5">
                  <c:v>Fysikk</c:v>
                </c:pt>
                <c:pt idx="6">
                  <c:v>Geovitenskap</c:v>
                </c:pt>
                <c:pt idx="7">
                  <c:v>Matematikk</c:v>
                </c:pt>
              </c:strCache>
            </c:strRef>
          </c:cat>
          <c:val>
            <c:numRef>
              <c:f>'Ark1'!$D$2:$D$9</c:f>
              <c:numCache>
                <c:formatCode>General</c:formatCode>
                <c:ptCount val="8"/>
                <c:pt idx="0">
                  <c:v>0.81</c:v>
                </c:pt>
                <c:pt idx="1">
                  <c:v>0.82</c:v>
                </c:pt>
                <c:pt idx="2">
                  <c:v>1.22</c:v>
                </c:pt>
                <c:pt idx="3">
                  <c:v>1.45</c:v>
                </c:pt>
                <c:pt idx="4">
                  <c:v>0.54</c:v>
                </c:pt>
                <c:pt idx="5">
                  <c:v>0.62</c:v>
                </c:pt>
                <c:pt idx="6">
                  <c:v>1.1000000000000001</c:v>
                </c:pt>
                <c:pt idx="7">
                  <c:v>0.53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477248"/>
        <c:axId val="83478784"/>
      </c:barChart>
      <c:catAx>
        <c:axId val="83477248"/>
        <c:scaling>
          <c:orientation val="minMax"/>
        </c:scaling>
        <c:delete val="0"/>
        <c:axPos val="b"/>
        <c:majorTickMark val="out"/>
        <c:minorTickMark val="none"/>
        <c:tickLblPos val="nextTo"/>
        <c:crossAx val="83478784"/>
        <c:crosses val="autoZero"/>
        <c:auto val="1"/>
        <c:lblAlgn val="ctr"/>
        <c:lblOffset val="100"/>
        <c:noMultiLvlLbl val="0"/>
      </c:catAx>
      <c:valAx>
        <c:axId val="83478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477248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81367212057609017"/>
          <c:y val="1.7238832387749831E-2"/>
          <c:w val="0.16668023608294524"/>
          <c:h val="0.1427737966533040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87899452737361"/>
          <c:y val="7.2904009720534627E-3"/>
          <c:w val="0.72643140357603819"/>
          <c:h val="0.89332115077352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FoU-utgifter 2007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'Ark1'!$A$2:$A$10</c:f>
              <c:strCache>
                <c:ptCount val="9"/>
                <c:pt idx="0">
                  <c:v>NHH</c:v>
                </c:pt>
                <c:pt idx="1">
                  <c:v>NVH</c:v>
                </c:pt>
                <c:pt idx="2">
                  <c:v>UiS</c:v>
                </c:pt>
                <c:pt idx="3">
                  <c:v>UMB</c:v>
                </c:pt>
                <c:pt idx="4">
                  <c:v>UiT</c:v>
                </c:pt>
                <c:pt idx="5">
                  <c:v>Statlige høgskoler</c:v>
                </c:pt>
                <c:pt idx="6">
                  <c:v>UiB</c:v>
                </c:pt>
                <c:pt idx="7">
                  <c:v>NTNU</c:v>
                </c:pt>
                <c:pt idx="8">
                  <c:v>UiO</c:v>
                </c:pt>
              </c:strCache>
            </c:strRef>
          </c:cat>
          <c:val>
            <c:numRef>
              <c:f>'Ark1'!$B$2:$B$10</c:f>
              <c:numCache>
                <c:formatCode>General</c:formatCode>
                <c:ptCount val="9"/>
                <c:pt idx="0">
                  <c:v>117.1</c:v>
                </c:pt>
                <c:pt idx="1">
                  <c:v>136.4</c:v>
                </c:pt>
                <c:pt idx="2">
                  <c:v>197.4</c:v>
                </c:pt>
                <c:pt idx="3">
                  <c:v>379</c:v>
                </c:pt>
                <c:pt idx="4">
                  <c:v>764.8</c:v>
                </c:pt>
                <c:pt idx="5">
                  <c:v>1201.4000000000001</c:v>
                </c:pt>
                <c:pt idx="6">
                  <c:v>1596.9</c:v>
                </c:pt>
                <c:pt idx="7">
                  <c:v>1691.1</c:v>
                </c:pt>
                <c:pt idx="8">
                  <c:v>2247.1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Publpoeng 2009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'Ark1'!$A$2:$A$10</c:f>
              <c:strCache>
                <c:ptCount val="9"/>
                <c:pt idx="0">
                  <c:v>NHH</c:v>
                </c:pt>
                <c:pt idx="1">
                  <c:v>NVH</c:v>
                </c:pt>
                <c:pt idx="2">
                  <c:v>UiS</c:v>
                </c:pt>
                <c:pt idx="3">
                  <c:v>UMB</c:v>
                </c:pt>
                <c:pt idx="4">
                  <c:v>UiT</c:v>
                </c:pt>
                <c:pt idx="5">
                  <c:v>Statlige høgskoler</c:v>
                </c:pt>
                <c:pt idx="6">
                  <c:v>UiB</c:v>
                </c:pt>
                <c:pt idx="7">
                  <c:v>NTNU</c:v>
                </c:pt>
                <c:pt idx="8">
                  <c:v>UiO</c:v>
                </c:pt>
              </c:strCache>
            </c:strRef>
          </c:cat>
          <c:val>
            <c:numRef>
              <c:f>'Ark1'!$C$2:$C$10</c:f>
              <c:numCache>
                <c:formatCode>General</c:formatCode>
                <c:ptCount val="9"/>
                <c:pt idx="0">
                  <c:v>139.80000000000001</c:v>
                </c:pt>
                <c:pt idx="1">
                  <c:v>105.3</c:v>
                </c:pt>
                <c:pt idx="2">
                  <c:v>464.4</c:v>
                </c:pt>
                <c:pt idx="3">
                  <c:v>360.5</c:v>
                </c:pt>
                <c:pt idx="4">
                  <c:v>919.1</c:v>
                </c:pt>
                <c:pt idx="5">
                  <c:v>1913.4</c:v>
                </c:pt>
                <c:pt idx="6">
                  <c:v>1862.8</c:v>
                </c:pt>
                <c:pt idx="7">
                  <c:v>2546.4</c:v>
                </c:pt>
                <c:pt idx="8">
                  <c:v>3571.2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ISI-artikler 2009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'Ark1'!$A$2:$A$10</c:f>
              <c:strCache>
                <c:ptCount val="9"/>
                <c:pt idx="0">
                  <c:v>NHH</c:v>
                </c:pt>
                <c:pt idx="1">
                  <c:v>NVH</c:v>
                </c:pt>
                <c:pt idx="2">
                  <c:v>UiS</c:v>
                </c:pt>
                <c:pt idx="3">
                  <c:v>UMB</c:v>
                </c:pt>
                <c:pt idx="4">
                  <c:v>UiT</c:v>
                </c:pt>
                <c:pt idx="5">
                  <c:v>Statlige høgskoler</c:v>
                </c:pt>
                <c:pt idx="6">
                  <c:v>UiB</c:v>
                </c:pt>
                <c:pt idx="7">
                  <c:v>NTNU</c:v>
                </c:pt>
                <c:pt idx="8">
                  <c:v>UiO</c:v>
                </c:pt>
              </c:strCache>
            </c:strRef>
          </c:cat>
          <c:val>
            <c:numRef>
              <c:f>'Ark1'!$D$2:$D$10</c:f>
              <c:numCache>
                <c:formatCode>General</c:formatCode>
                <c:ptCount val="9"/>
                <c:pt idx="0">
                  <c:v>70</c:v>
                </c:pt>
                <c:pt idx="1">
                  <c:v>174</c:v>
                </c:pt>
                <c:pt idx="2">
                  <c:v>178</c:v>
                </c:pt>
                <c:pt idx="3">
                  <c:v>407</c:v>
                </c:pt>
                <c:pt idx="4">
                  <c:v>790</c:v>
                </c:pt>
                <c:pt idx="5">
                  <c:v>558</c:v>
                </c:pt>
                <c:pt idx="6">
                  <c:v>1586</c:v>
                </c:pt>
                <c:pt idx="7">
                  <c:v>1600</c:v>
                </c:pt>
                <c:pt idx="8">
                  <c:v>2426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092800"/>
        <c:axId val="104094336"/>
      </c:barChart>
      <c:catAx>
        <c:axId val="10409280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nb-NO"/>
          </a:p>
        </c:txPr>
        <c:crossAx val="104094336"/>
        <c:crosses val="autoZero"/>
        <c:auto val="1"/>
        <c:lblAlgn val="ctr"/>
        <c:lblOffset val="100"/>
        <c:noMultiLvlLbl val="0"/>
      </c:catAx>
      <c:valAx>
        <c:axId val="1040943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b-NO"/>
          </a:p>
        </c:txPr>
        <c:crossAx val="104092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112024979485661"/>
          <c:y val="0.60141617474000442"/>
          <c:w val="0.22781708732729458"/>
          <c:h val="0.16654777508825974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87899452737361"/>
          <c:y val="7.2904009720534627E-3"/>
          <c:w val="0.72643140357603819"/>
          <c:h val="0.89332115077352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Publpoeng 2009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'Ark1'!$A$2:$A$10</c:f>
              <c:strCache>
                <c:ptCount val="9"/>
                <c:pt idx="0">
                  <c:v>NHH</c:v>
                </c:pt>
                <c:pt idx="1">
                  <c:v>NVH</c:v>
                </c:pt>
                <c:pt idx="2">
                  <c:v>UiS</c:v>
                </c:pt>
                <c:pt idx="3">
                  <c:v>UMB</c:v>
                </c:pt>
                <c:pt idx="4">
                  <c:v>UiT</c:v>
                </c:pt>
                <c:pt idx="5">
                  <c:v>Statlige høgskoler</c:v>
                </c:pt>
                <c:pt idx="6">
                  <c:v>UiB</c:v>
                </c:pt>
                <c:pt idx="7">
                  <c:v>NTNU</c:v>
                </c:pt>
                <c:pt idx="8">
                  <c:v>UiO</c:v>
                </c:pt>
              </c:strCache>
            </c:strRef>
          </c:cat>
          <c:val>
            <c:numRef>
              <c:f>'Ark1'!$B$2:$B$10</c:f>
              <c:numCache>
                <c:formatCode>General</c:formatCode>
                <c:ptCount val="9"/>
                <c:pt idx="0">
                  <c:v>1.1938514090520924</c:v>
                </c:pt>
                <c:pt idx="1">
                  <c:v>0.77199413489736068</c:v>
                </c:pt>
                <c:pt idx="2">
                  <c:v>2.3525835866261398</c:v>
                </c:pt>
                <c:pt idx="3">
                  <c:v>0.95118733509234832</c:v>
                </c:pt>
                <c:pt idx="4">
                  <c:v>1.2017520920502094</c:v>
                </c:pt>
                <c:pt idx="5">
                  <c:v>1.5926419177626103</c:v>
                </c:pt>
                <c:pt idx="6">
                  <c:v>1.166510113344605</c:v>
                </c:pt>
                <c:pt idx="7">
                  <c:v>1.5057654780911833</c:v>
                </c:pt>
                <c:pt idx="8">
                  <c:v>1.5892483645587645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ISI-artikler 2009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'Ark1'!$A$2:$A$10</c:f>
              <c:strCache>
                <c:ptCount val="9"/>
                <c:pt idx="0">
                  <c:v>NHH</c:v>
                </c:pt>
                <c:pt idx="1">
                  <c:v>NVH</c:v>
                </c:pt>
                <c:pt idx="2">
                  <c:v>UiS</c:v>
                </c:pt>
                <c:pt idx="3">
                  <c:v>UMB</c:v>
                </c:pt>
                <c:pt idx="4">
                  <c:v>UiT</c:v>
                </c:pt>
                <c:pt idx="5">
                  <c:v>Statlige høgskoler</c:v>
                </c:pt>
                <c:pt idx="6">
                  <c:v>UiB</c:v>
                </c:pt>
                <c:pt idx="7">
                  <c:v>NTNU</c:v>
                </c:pt>
                <c:pt idx="8">
                  <c:v>UiO</c:v>
                </c:pt>
              </c:strCache>
            </c:strRef>
          </c:cat>
          <c:val>
            <c:numRef>
              <c:f>'Ark1'!$C$2:$C$10</c:f>
              <c:numCache>
                <c:formatCode>General</c:formatCode>
                <c:ptCount val="9"/>
                <c:pt idx="0">
                  <c:v>0.59777967549103328</c:v>
                </c:pt>
                <c:pt idx="1">
                  <c:v>1.2756598240469208</c:v>
                </c:pt>
                <c:pt idx="2">
                  <c:v>0.90172239108409313</c:v>
                </c:pt>
                <c:pt idx="3">
                  <c:v>1.0738786279683377</c:v>
                </c:pt>
                <c:pt idx="4">
                  <c:v>1.0329497907949792</c:v>
                </c:pt>
                <c:pt idx="5">
                  <c:v>0.46445813217912429</c:v>
                </c:pt>
                <c:pt idx="6">
                  <c:v>0.99317427515811885</c:v>
                </c:pt>
                <c:pt idx="7">
                  <c:v>0.94612973804032885</c:v>
                </c:pt>
                <c:pt idx="8">
                  <c:v>1.0796137243558364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145152"/>
        <c:axId val="94217728"/>
      </c:barChart>
      <c:catAx>
        <c:axId val="921451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nb-NO"/>
          </a:p>
        </c:txPr>
        <c:crossAx val="94217728"/>
        <c:crosses val="autoZero"/>
        <c:auto val="1"/>
        <c:lblAlgn val="ctr"/>
        <c:lblOffset val="100"/>
        <c:noMultiLvlLbl val="0"/>
      </c:catAx>
      <c:valAx>
        <c:axId val="942177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b-NO"/>
          </a:p>
        </c:txPr>
        <c:crossAx val="92145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810666819634907"/>
          <c:y val="0.14698118081533856"/>
          <c:w val="0.21704469025092862"/>
          <c:h val="0.11103185005883985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0.42458</cdr:x>
      <cdr:y>0.32472</cdr:y>
    </cdr:from>
    <cdr:to>
      <cdr:x>0.75055</cdr:x>
      <cdr:y>0.62828</cdr:y>
    </cdr:to>
    <cdr:sp macro="" textlink="">
      <cdr:nvSpPr>
        <cdr:cNvPr id="2" name="Rektangel 1"/>
        <cdr:cNvSpPr/>
      </cdr:nvSpPr>
      <cdr:spPr bwMode="auto">
        <a:xfrm xmlns:a="http://schemas.openxmlformats.org/drawingml/2006/main">
          <a:off x="3415228" y="1696980"/>
          <a:ext cx="2622015" cy="158642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0000" tIns="46800" rIns="90000" bIns="4680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nb-NO" sz="1600" dirty="0" smtClean="0"/>
            <a:t>45 artikler (11 prosent) har mottatt halvparten av siteringene. Halvparten av artiklene er sitert null til to ganger</a:t>
          </a:r>
          <a:endParaRPr lang="nb-NO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0.53941</cdr:x>
      <cdr:y>0.54817</cdr:y>
    </cdr:from>
    <cdr:to>
      <cdr:x>0.76008</cdr:x>
      <cdr:y>0.7126</cdr:y>
    </cdr:to>
    <cdr:sp macro="" textlink="">
      <cdr:nvSpPr>
        <cdr:cNvPr id="2" name="Rektangel 1"/>
        <cdr:cNvSpPr/>
      </cdr:nvSpPr>
      <cdr:spPr bwMode="auto">
        <a:xfrm xmlns:a="http://schemas.openxmlformats.org/drawingml/2006/main">
          <a:off x="4362680" y="2864768"/>
          <a:ext cx="1784732" cy="85931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0000" tIns="46800" rIns="90000" bIns="4680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nb-NO" sz="2400" dirty="0" smtClean="0"/>
            <a:t>H-indeks = 49</a:t>
          </a:r>
          <a:endParaRPr lang="nb-NO" sz="2400" dirty="0"/>
        </a:p>
      </cdr:txBody>
    </cdr:sp>
  </cdr:relSizeAnchor>
  <cdr:relSizeAnchor xmlns:cdr="http://schemas.openxmlformats.org/drawingml/2006/chartDrawing">
    <cdr:from>
      <cdr:x>0.37459</cdr:x>
      <cdr:y>0.71471</cdr:y>
    </cdr:from>
    <cdr:to>
      <cdr:x>0.55712</cdr:x>
      <cdr:y>0.86017</cdr:y>
    </cdr:to>
    <cdr:sp macro="" textlink="">
      <cdr:nvSpPr>
        <cdr:cNvPr id="4" name="Rett pil 3"/>
        <cdr:cNvSpPr/>
      </cdr:nvSpPr>
      <cdr:spPr bwMode="auto">
        <a:xfrm xmlns:a="http://schemas.openxmlformats.org/drawingml/2006/main" rot="5400000">
          <a:off x="3387693" y="3377054"/>
          <a:ext cx="760157" cy="1476267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val="647D96"/>
        </a:solidFill>
        <a:ln xmlns:a="http://schemas.openxmlformats.org/drawingml/2006/main" w="2857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Overflow="clip" vert="horz" wrap="square" lIns="90000" tIns="46800" rIns="90000" bIns="4680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nb-NO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0.53941</cdr:x>
      <cdr:y>0.54817</cdr:y>
    </cdr:from>
    <cdr:to>
      <cdr:x>0.76008</cdr:x>
      <cdr:y>0.7126</cdr:y>
    </cdr:to>
    <cdr:sp macro="" textlink="">
      <cdr:nvSpPr>
        <cdr:cNvPr id="2" name="Rektangel 1"/>
        <cdr:cNvSpPr/>
      </cdr:nvSpPr>
      <cdr:spPr bwMode="auto">
        <a:xfrm xmlns:a="http://schemas.openxmlformats.org/drawingml/2006/main">
          <a:off x="4362680" y="2864768"/>
          <a:ext cx="1784732" cy="85931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0000" tIns="46800" rIns="90000" bIns="4680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nb-NO" sz="2400" dirty="0" smtClean="0"/>
            <a:t>H-indeks = 7</a:t>
          </a:r>
          <a:endParaRPr lang="nb-NO" sz="2400" dirty="0"/>
        </a:p>
      </cdr:txBody>
    </cdr:sp>
  </cdr:relSizeAnchor>
  <cdr:relSizeAnchor xmlns:cdr="http://schemas.openxmlformats.org/drawingml/2006/chartDrawing">
    <cdr:from>
      <cdr:x>0.50944</cdr:x>
      <cdr:y>0.71471</cdr:y>
    </cdr:from>
    <cdr:to>
      <cdr:x>0.55712</cdr:x>
      <cdr:y>0.86227</cdr:y>
    </cdr:to>
    <cdr:sp macro="" textlink="">
      <cdr:nvSpPr>
        <cdr:cNvPr id="4" name="Rett pil 3"/>
        <cdr:cNvSpPr/>
      </cdr:nvSpPr>
      <cdr:spPr bwMode="auto">
        <a:xfrm xmlns:a="http://schemas.openxmlformats.org/drawingml/2006/main" rot="5400000">
          <a:off x="3927513" y="3927897"/>
          <a:ext cx="771180" cy="385590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val="647D96"/>
        </a:solidFill>
        <a:ln xmlns:a="http://schemas.openxmlformats.org/drawingml/2006/main" w="2857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Overflow="clip" vert="horz" wrap="square" lIns="90000" tIns="46800" rIns="90000" bIns="4680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nb-NO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0.71649</cdr:x>
      <cdr:y>0.5292</cdr:y>
    </cdr:from>
    <cdr:to>
      <cdr:x>0.93716</cdr:x>
      <cdr:y>0.69363</cdr:y>
    </cdr:to>
    <cdr:sp macro="" textlink="">
      <cdr:nvSpPr>
        <cdr:cNvPr id="2" name="Rektangel 1"/>
        <cdr:cNvSpPr/>
      </cdr:nvSpPr>
      <cdr:spPr bwMode="auto">
        <a:xfrm xmlns:a="http://schemas.openxmlformats.org/drawingml/2006/main">
          <a:off x="5794861" y="2765612"/>
          <a:ext cx="1784747" cy="85931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0000" tIns="46800" rIns="90000" bIns="4680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nb-NO" sz="2400" dirty="0" smtClean="0"/>
            <a:t>H-indeks = 3</a:t>
          </a:r>
          <a:endParaRPr lang="nb-NO" sz="2400" dirty="0"/>
        </a:p>
      </cdr:txBody>
    </cdr:sp>
  </cdr:relSizeAnchor>
  <cdr:relSizeAnchor xmlns:cdr="http://schemas.openxmlformats.org/drawingml/2006/chartDrawing">
    <cdr:from>
      <cdr:x>0.78283</cdr:x>
      <cdr:y>0.70206</cdr:y>
    </cdr:from>
    <cdr:to>
      <cdr:x>0.78848</cdr:x>
      <cdr:y>0.91076</cdr:y>
    </cdr:to>
    <cdr:sp macro="" textlink="">
      <cdr:nvSpPr>
        <cdr:cNvPr id="4" name="Rett pil 3"/>
        <cdr:cNvSpPr/>
      </cdr:nvSpPr>
      <cdr:spPr bwMode="auto">
        <a:xfrm xmlns:a="http://schemas.openxmlformats.org/drawingml/2006/main" rot="5400000" flipV="1">
          <a:off x="5808931" y="4191476"/>
          <a:ext cx="1090667" cy="45719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val="647D96"/>
        </a:solidFill>
        <a:ln xmlns:a="http://schemas.openxmlformats.org/drawingml/2006/main" w="2857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Overflow="clip" vert="horz" wrap="square" lIns="90000" tIns="46800" rIns="90000" bIns="4680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nb-NO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181" tIns="46374" rIns="89181" bIns="46374" numCol="1" anchor="ctr" anchorCtr="0" compatLnSpc="1">
            <a:prstTxWarp prst="textNoShape">
              <a:avLst/>
            </a:prstTxWarp>
          </a:bodyPr>
          <a:lstStyle>
            <a:lvl1pPr defTabSz="9064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38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181" tIns="46374" rIns="89181" bIns="46374" numCol="1" anchor="ctr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181" tIns="46374" rIns="89181" bIns="46374" numCol="1" anchor="b" anchorCtr="0" compatLnSpc="1">
            <a:prstTxWarp prst="textNoShape">
              <a:avLst/>
            </a:prstTxWarp>
          </a:bodyPr>
          <a:lstStyle>
            <a:lvl1pPr defTabSz="9064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38" y="937260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181" tIns="46374" rIns="89181" bIns="46374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AF34D6E5-CB0A-4216-AF3B-3B1B51F314C4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89664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defTabSz="9064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938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86300"/>
            <a:ext cx="493871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defTabSz="9064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938" y="937260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FB246B0-6B74-4BAF-9CAA-D9D139236F0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5431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AAFA95-270B-4CEC-8111-88AA82CCDA18}" type="slidenum">
              <a:rPr lang="nb-NO" smtClean="0"/>
              <a:pPr/>
              <a:t>1</a:t>
            </a:fld>
            <a:endParaRPr lang="nb-NO" dirty="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246B0-6B74-4BAF-9CAA-D9D139236F0E}" type="slidenum">
              <a:rPr lang="nb-NO" smtClean="0"/>
              <a:pPr>
                <a:defRPr/>
              </a:pPr>
              <a:t>27</a:t>
            </a:fld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02039-91B2-4ACE-BB60-AA16E2907109}" type="slidenum">
              <a:rPr lang="nb-NO" smtClean="0"/>
              <a:pPr/>
              <a:t>28</a:t>
            </a:fld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246B0-6B74-4BAF-9CAA-D9D139236F0E}" type="slidenum">
              <a:rPr lang="nb-NO" smtClean="0"/>
              <a:pPr>
                <a:defRPr/>
              </a:pPr>
              <a:t>31</a:t>
            </a:fld>
            <a:endParaRPr 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246B0-6B74-4BAF-9CAA-D9D139236F0E}" type="slidenum">
              <a:rPr lang="nb-NO" smtClean="0"/>
              <a:pPr>
                <a:defRPr/>
              </a:pPr>
              <a:t>32</a:t>
            </a:fld>
            <a:endParaRPr 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246B0-6B74-4BAF-9CAA-D9D139236F0E}" type="slidenum">
              <a:rPr lang="nb-NO" smtClean="0"/>
              <a:pPr>
                <a:defRPr/>
              </a:pPr>
              <a:t>33</a:t>
            </a:fld>
            <a:endParaRPr 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246B0-6B74-4BAF-9CAA-D9D139236F0E}" type="slidenum">
              <a:rPr lang="nb-NO" smtClean="0"/>
              <a:pPr>
                <a:defRPr/>
              </a:pPr>
              <a:t>34</a:t>
            </a:fld>
            <a:endParaRPr lang="nb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246B0-6B74-4BAF-9CAA-D9D139236F0E}" type="slidenum">
              <a:rPr lang="nb-NO" smtClean="0"/>
              <a:pPr>
                <a:defRPr/>
              </a:pPr>
              <a:t>37</a:t>
            </a:fld>
            <a:endParaRPr lang="nb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246B0-6B74-4BAF-9CAA-D9D139236F0E}" type="slidenum">
              <a:rPr lang="nb-NO" smtClean="0"/>
              <a:pPr>
                <a:defRPr/>
              </a:pPr>
              <a:t>43</a:t>
            </a:fld>
            <a:endParaRPr lang="nb-N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246B0-6B74-4BAF-9CAA-D9D139236F0E}" type="slidenum">
              <a:rPr lang="nb-NO" smtClean="0"/>
              <a:pPr>
                <a:defRPr/>
              </a:pPr>
              <a:t>44</a:t>
            </a:fld>
            <a:endParaRPr lang="nb-N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246B0-6B74-4BAF-9CAA-D9D139236F0E}" type="slidenum">
              <a:rPr lang="nb-NO" smtClean="0"/>
              <a:pPr>
                <a:defRPr/>
              </a:pPr>
              <a:t>45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246B0-6B74-4BAF-9CAA-D9D139236F0E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246B0-6B74-4BAF-9CAA-D9D139236F0E}" type="slidenum">
              <a:rPr lang="nb-NO" smtClean="0"/>
              <a:pPr>
                <a:defRPr/>
              </a:pPr>
              <a:t>46</a:t>
            </a:fld>
            <a:endParaRPr lang="nb-N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246B0-6B74-4BAF-9CAA-D9D139236F0E}" type="slidenum">
              <a:rPr lang="nb-NO" smtClean="0"/>
              <a:pPr>
                <a:defRPr/>
              </a:pPr>
              <a:t>48</a:t>
            </a:fld>
            <a:endParaRPr lang="nb-N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246B0-6B74-4BAF-9CAA-D9D139236F0E}" type="slidenum">
              <a:rPr lang="nb-NO" smtClean="0"/>
              <a:pPr>
                <a:defRPr/>
              </a:pPr>
              <a:t>51</a:t>
            </a:fld>
            <a:endParaRPr lang="nb-N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246B0-6B74-4BAF-9CAA-D9D139236F0E}" type="slidenum">
              <a:rPr lang="nb-NO" smtClean="0"/>
              <a:pPr>
                <a:defRPr/>
              </a:pPr>
              <a:t>52</a:t>
            </a:fld>
            <a:endParaRPr lang="nb-N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246B0-6B74-4BAF-9CAA-D9D139236F0E}" type="slidenum">
              <a:rPr lang="nb-NO" smtClean="0"/>
              <a:pPr>
                <a:defRPr/>
              </a:pPr>
              <a:t>53</a:t>
            </a:fld>
            <a:endParaRPr lang="nb-N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246B0-6B74-4BAF-9CAA-D9D139236F0E}" type="slidenum">
              <a:rPr lang="nb-NO" smtClean="0"/>
              <a:pPr>
                <a:defRPr/>
              </a:pPr>
              <a:t>56</a:t>
            </a:fld>
            <a:endParaRPr lang="nb-NO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246B0-6B74-4BAF-9CAA-D9D139236F0E}" type="slidenum">
              <a:rPr lang="nb-NO" smtClean="0"/>
              <a:pPr>
                <a:defRPr/>
              </a:pPr>
              <a:t>59</a:t>
            </a:fld>
            <a:endParaRPr lang="nb-N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246B0-6B74-4BAF-9CAA-D9D139236F0E}" type="slidenum">
              <a:rPr lang="nb-NO" smtClean="0"/>
              <a:pPr>
                <a:defRPr/>
              </a:pPr>
              <a:t>62</a:t>
            </a:fld>
            <a:endParaRPr lang="nb-N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246B0-6B74-4BAF-9CAA-D9D139236F0E}" type="slidenum">
              <a:rPr lang="nb-NO" smtClean="0"/>
              <a:pPr>
                <a:defRPr/>
              </a:pPr>
              <a:t>63</a:t>
            </a:fld>
            <a:endParaRPr lang="nb-N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246B0-6B74-4BAF-9CAA-D9D139236F0E}" type="slidenum">
              <a:rPr lang="nb-NO" smtClean="0"/>
              <a:pPr>
                <a:defRPr/>
              </a:pPr>
              <a:t>64</a:t>
            </a:fld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246B0-6B74-4BAF-9CAA-D9D139236F0E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02039-91B2-4ACE-BB60-AA16E2907109}" type="slidenum">
              <a:rPr lang="nb-NO" smtClean="0"/>
              <a:pPr/>
              <a:t>5</a:t>
            </a:fld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02039-91B2-4ACE-BB60-AA16E2907109}" type="slidenum">
              <a:rPr lang="nb-NO" smtClean="0"/>
              <a:pPr/>
              <a:t>6</a:t>
            </a:fld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246B0-6B74-4BAF-9CAA-D9D139236F0E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246B0-6B74-4BAF-9CAA-D9D139236F0E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02039-91B2-4ACE-BB60-AA16E2907109}" type="slidenum">
              <a:rPr lang="nb-NO" smtClean="0"/>
              <a:pPr/>
              <a:t>17</a:t>
            </a:fld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246B0-6B74-4BAF-9CAA-D9D139236F0E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5"/>
          <p:cNvSpPr txBox="1">
            <a:spLocks noChangeArrowheads="1"/>
          </p:cNvSpPr>
          <p:nvPr/>
        </p:nvSpPr>
        <p:spPr bwMode="auto">
          <a:xfrm>
            <a:off x="7847013" y="6356350"/>
            <a:ext cx="9318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700"/>
              <a:t>www.nifustep.no</a:t>
            </a:r>
          </a:p>
        </p:txBody>
      </p:sp>
      <p:sp>
        <p:nvSpPr>
          <p:cNvPr id="5" name="Rectangle 57"/>
          <p:cNvSpPr>
            <a:spLocks noChangeArrowheads="1"/>
          </p:cNvSpPr>
          <p:nvPr/>
        </p:nvSpPr>
        <p:spPr bwMode="auto">
          <a:xfrm>
            <a:off x="268288" y="155575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en-GB" sz="1500">
              <a:solidFill>
                <a:srgbClr val="5F5F5F"/>
              </a:solidFill>
            </a:endParaRPr>
          </a:p>
        </p:txBody>
      </p:sp>
      <p:sp>
        <p:nvSpPr>
          <p:cNvPr id="6" name="Rectangle 65"/>
          <p:cNvSpPr>
            <a:spLocks noChangeArrowheads="1"/>
          </p:cNvSpPr>
          <p:nvPr/>
        </p:nvSpPr>
        <p:spPr bwMode="auto">
          <a:xfrm>
            <a:off x="2382838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nb-NO"/>
          </a:p>
        </p:txBody>
      </p:sp>
      <p:sp>
        <p:nvSpPr>
          <p:cNvPr id="7" name="Rectangle 67"/>
          <p:cNvSpPr>
            <a:spLocks noChangeArrowheads="1"/>
          </p:cNvSpPr>
          <p:nvPr/>
        </p:nvSpPr>
        <p:spPr bwMode="auto">
          <a:xfrm>
            <a:off x="2382838" y="685800"/>
            <a:ext cx="49625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nb-NO"/>
          </a:p>
        </p:txBody>
      </p:sp>
      <p:sp>
        <p:nvSpPr>
          <p:cNvPr id="8" name="Rectangle 68"/>
          <p:cNvSpPr>
            <a:spLocks noChangeArrowheads="1"/>
          </p:cNvSpPr>
          <p:nvPr/>
        </p:nvSpPr>
        <p:spPr bwMode="auto">
          <a:xfrm>
            <a:off x="914400" y="1017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nb-NO"/>
          </a:p>
        </p:txBody>
      </p:sp>
      <p:sp>
        <p:nvSpPr>
          <p:cNvPr id="9" name="Rectangle 70"/>
          <p:cNvSpPr>
            <a:spLocks noChangeArrowheads="1"/>
          </p:cNvSpPr>
          <p:nvPr/>
        </p:nvSpPr>
        <p:spPr bwMode="auto">
          <a:xfrm>
            <a:off x="914400" y="1017588"/>
            <a:ext cx="49609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nb-NO"/>
          </a:p>
        </p:txBody>
      </p:sp>
      <p:sp>
        <p:nvSpPr>
          <p:cNvPr id="10" name="Rectangle 71"/>
          <p:cNvSpPr>
            <a:spLocks noChangeArrowheads="1"/>
          </p:cNvSpPr>
          <p:nvPr/>
        </p:nvSpPr>
        <p:spPr bwMode="auto">
          <a:xfrm>
            <a:off x="914400" y="1035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nb-NO"/>
          </a:p>
        </p:txBody>
      </p:sp>
      <p:sp>
        <p:nvSpPr>
          <p:cNvPr id="11" name="Rectangle 73"/>
          <p:cNvSpPr>
            <a:spLocks noChangeArrowheads="1"/>
          </p:cNvSpPr>
          <p:nvPr/>
        </p:nvSpPr>
        <p:spPr bwMode="auto">
          <a:xfrm>
            <a:off x="914400" y="1035050"/>
            <a:ext cx="49609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nb-NO"/>
          </a:p>
        </p:txBody>
      </p:sp>
      <p:sp>
        <p:nvSpPr>
          <p:cNvPr id="12" name="Line 83"/>
          <p:cNvSpPr>
            <a:spLocks noChangeShapeType="1"/>
          </p:cNvSpPr>
          <p:nvPr/>
        </p:nvSpPr>
        <p:spPr bwMode="auto">
          <a:xfrm>
            <a:off x="366713" y="609600"/>
            <a:ext cx="8413750" cy="0"/>
          </a:xfrm>
          <a:prstGeom prst="line">
            <a:avLst/>
          </a:prstGeom>
          <a:noFill/>
          <a:ln w="6350">
            <a:solidFill>
              <a:srgbClr val="1F35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13" name="Rectangle 88"/>
          <p:cNvSpPr>
            <a:spLocks noChangeArrowheads="1"/>
          </p:cNvSpPr>
          <p:nvPr/>
        </p:nvSpPr>
        <p:spPr bwMode="auto">
          <a:xfrm>
            <a:off x="6707188" y="1939925"/>
            <a:ext cx="2055812" cy="1196975"/>
          </a:xfrm>
          <a:prstGeom prst="rect">
            <a:avLst/>
          </a:prstGeom>
          <a:solidFill>
            <a:srgbClr val="FF6600">
              <a:alpha val="8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nb-NO"/>
          </a:p>
        </p:txBody>
      </p:sp>
      <p:pic>
        <p:nvPicPr>
          <p:cNvPr id="14" name="Picture 1043" descr="NIFU-STEP_bilde_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" y="1944688"/>
            <a:ext cx="6297613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44" descr="NIFU_Logo-skisser3_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3" y="5738813"/>
            <a:ext cx="8350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045"/>
          <p:cNvSpPr txBox="1">
            <a:spLocks noChangeArrowheads="1"/>
          </p:cNvSpPr>
          <p:nvPr/>
        </p:nvSpPr>
        <p:spPr bwMode="auto">
          <a:xfrm>
            <a:off x="3063875" y="6402388"/>
            <a:ext cx="29003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nb-NO" sz="700"/>
              <a:t>NIFU STEP  Studies in Innovation, Research and Education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6713" y="3400425"/>
            <a:ext cx="4476750" cy="7620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6713" y="4238625"/>
            <a:ext cx="4476750" cy="1066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500"/>
            </a:lvl1pPr>
          </a:lstStyle>
          <a:p>
            <a:r>
              <a:rPr lang="nb-NO"/>
              <a:t>Klikk for å redigere undertittelstil i malen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05575" y="179388"/>
            <a:ext cx="2078038" cy="5916612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71463" y="179388"/>
            <a:ext cx="6081712" cy="5916612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71463" y="179388"/>
            <a:ext cx="8307387" cy="4572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iagram 2"/>
          <p:cNvSpPr>
            <a:spLocks noGrp="1"/>
          </p:cNvSpPr>
          <p:nvPr>
            <p:ph type="chart" idx="1"/>
          </p:nvPr>
        </p:nvSpPr>
        <p:spPr>
          <a:xfrm>
            <a:off x="1520825" y="869950"/>
            <a:ext cx="7062788" cy="5226050"/>
          </a:xfrm>
        </p:spPr>
        <p:txBody>
          <a:bodyPr/>
          <a:lstStyle/>
          <a:p>
            <a:pPr lvl="0"/>
            <a:endParaRPr lang="nb-NO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71463" y="179388"/>
            <a:ext cx="8307387" cy="4572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1520825" y="869950"/>
            <a:ext cx="7062788" cy="5226050"/>
          </a:xfrm>
        </p:spPr>
        <p:txBody>
          <a:bodyPr/>
          <a:lstStyle/>
          <a:p>
            <a:pPr lvl="0"/>
            <a:endParaRPr lang="nb-NO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tel og skjematisk tegning eller organisasjonsk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71463" y="179388"/>
            <a:ext cx="8307387" cy="4572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SmartArt 2"/>
          <p:cNvSpPr>
            <a:spLocks noGrp="1"/>
          </p:cNvSpPr>
          <p:nvPr>
            <p:ph type="dgm" idx="1"/>
          </p:nvPr>
        </p:nvSpPr>
        <p:spPr>
          <a:xfrm>
            <a:off x="1520825" y="869950"/>
            <a:ext cx="7062788" cy="5226050"/>
          </a:xfrm>
        </p:spPr>
        <p:txBody>
          <a:bodyPr/>
          <a:lstStyle/>
          <a:p>
            <a:pPr lvl="0"/>
            <a:endParaRPr lang="nb-NO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520825" y="869950"/>
            <a:ext cx="3454400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127625" y="869950"/>
            <a:ext cx="3455988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1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1463" y="179388"/>
            <a:ext cx="8307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0825" y="869950"/>
            <a:ext cx="7062788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228600" y="4419600"/>
            <a:ext cx="129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nb-NO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366713" y="609600"/>
            <a:ext cx="8413750" cy="0"/>
          </a:xfrm>
          <a:prstGeom prst="line">
            <a:avLst/>
          </a:prstGeom>
          <a:noFill/>
          <a:ln w="6350">
            <a:solidFill>
              <a:srgbClr val="1F35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pic>
        <p:nvPicPr>
          <p:cNvPr id="20486" name="Picture 36" descr="NIFU_Logo-skisser3_0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3263" y="5932488"/>
            <a:ext cx="5969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1495425" y="815975"/>
            <a:ext cx="7062788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 eaLnBrk="1" hangingPunct="1">
              <a:spcBef>
                <a:spcPct val="40000"/>
              </a:spcBef>
              <a:spcAft>
                <a:spcPct val="30000"/>
              </a:spcAft>
              <a:buClr>
                <a:srgbClr val="FF3300"/>
              </a:buClr>
              <a:buFont typeface="Wingdings" pitchFamily="2" charset="2"/>
              <a:buChar char="n"/>
              <a:defRPr/>
            </a:pPr>
            <a:endParaRPr lang="en-GB" sz="2000"/>
          </a:p>
        </p:txBody>
      </p:sp>
      <p:sp>
        <p:nvSpPr>
          <p:cNvPr id="1064" name="Text Box 40"/>
          <p:cNvSpPr txBox="1">
            <a:spLocks noChangeArrowheads="1"/>
          </p:cNvSpPr>
          <p:nvPr/>
        </p:nvSpPr>
        <p:spPr bwMode="auto">
          <a:xfrm>
            <a:off x="3055938" y="6330950"/>
            <a:ext cx="29003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nb-NO" sz="700"/>
              <a:t>NIFU STEP  Studies in Innovation, Research and Education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0000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0000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0000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000066"/>
          </a:solidFill>
          <a:latin typeface="Verdana" pitchFamily="34" charset="0"/>
        </a:defRPr>
      </a:lvl9pPr>
    </p:titleStyle>
    <p:bodyStyle>
      <a:lvl1pPr marL="285750" indent="-285750" algn="l" rtl="0" eaLnBrk="0" fontAlgn="base" hangingPunct="0">
        <a:spcBef>
          <a:spcPct val="40000"/>
        </a:spcBef>
        <a:spcAft>
          <a:spcPct val="30000"/>
        </a:spcAft>
        <a:buClr>
          <a:srgbClr val="FF3300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181100" indent="-228600" algn="l" rtl="0" eaLnBrk="0" fontAlgn="base" hangingPunct="0">
        <a:spcBef>
          <a:spcPct val="20000"/>
        </a:spcBef>
        <a:spcAft>
          <a:spcPct val="20000"/>
        </a:spcAft>
        <a:buClr>
          <a:srgbClr val="5F5F5F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76400" indent="-3048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Font typeface="Wingdings" pitchFamily="2" charset="2"/>
        <a:buChar char="ü"/>
        <a:defRPr sz="1600">
          <a:solidFill>
            <a:schemeClr val="tx1"/>
          </a:solidFill>
          <a:latin typeface="+mn-lt"/>
        </a:defRPr>
      </a:lvl4pPr>
      <a:lvl5pPr marL="2095500" indent="-2286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5pPr>
      <a:lvl6pPr marL="2552700" indent="-228600" algn="l" rtl="0" fontAlgn="base">
        <a:spcBef>
          <a:spcPct val="20000"/>
        </a:spcBef>
        <a:spcAft>
          <a:spcPct val="2000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6pPr>
      <a:lvl7pPr marL="3009900" indent="-228600" algn="l" rtl="0" fontAlgn="base">
        <a:spcBef>
          <a:spcPct val="20000"/>
        </a:spcBef>
        <a:spcAft>
          <a:spcPct val="2000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7pPr>
      <a:lvl8pPr marL="3467100" indent="-228600" algn="l" rtl="0" fontAlgn="base">
        <a:spcBef>
          <a:spcPct val="20000"/>
        </a:spcBef>
        <a:spcAft>
          <a:spcPct val="2000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8pPr>
      <a:lvl9pPr marL="3924300" indent="-228600" algn="l" rtl="0" fontAlgn="base">
        <a:spcBef>
          <a:spcPct val="20000"/>
        </a:spcBef>
        <a:spcAft>
          <a:spcPct val="2000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ChangeArrowheads="1"/>
          </p:cNvSpPr>
          <p:nvPr/>
        </p:nvSpPr>
        <p:spPr bwMode="auto">
          <a:xfrm>
            <a:off x="2968625" y="4713288"/>
            <a:ext cx="180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nn-NO" sz="2400" dirty="0">
              <a:latin typeface="Times" pitchFamily="18" charset="0"/>
            </a:endParaRP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61925" y="3251200"/>
            <a:ext cx="8824913" cy="1619250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sv-SE" dirty="0" smtClean="0"/>
              <a:t>Utvikling av et norsk forskningsbarometer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sz="1600" dirty="0" smtClean="0"/>
              <a:t>Presentasjon for Fagerberg-utvalget, Tromsø 14. desember 2010</a:t>
            </a:r>
            <a:endParaRPr lang="en-GB" sz="1600" dirty="0" smtClean="0"/>
          </a:p>
        </p:txBody>
      </p:sp>
      <p:sp>
        <p:nvSpPr>
          <p:cNvPr id="35844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120775" y="5062538"/>
            <a:ext cx="6827838" cy="612775"/>
          </a:xfrm>
          <a:noFill/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GB" sz="1100" b="1" i="1" noProof="0" smtClean="0"/>
              <a:t>Gunnar Sivertsen</a:t>
            </a:r>
          </a:p>
          <a:p>
            <a:pPr algn="ctr" eaLnBrk="1" hangingPunct="1">
              <a:lnSpc>
                <a:spcPct val="90000"/>
              </a:lnSpc>
            </a:pPr>
            <a:r>
              <a:rPr lang="en-GB" sz="1400" noProof="0" smtClean="0"/>
              <a:t>Norwegian Institute for Studies in Innovation, Research, and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chemeClr val="bg1"/>
                </a:solidFill>
              </a:rPr>
              <a:t>ISI-publikasjoner (2009) og FoU-ressurser (2007)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485861"/>
              </p:ext>
            </p:extLst>
          </p:nvPr>
        </p:nvGraphicFramePr>
        <p:xfrm>
          <a:off x="408121" y="925035"/>
          <a:ext cx="7964697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668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chemeClr val="bg1"/>
                </a:solidFill>
              </a:rPr>
              <a:t>ISI-publikasjoner (2009) og FoU-ressurser (2007)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395248"/>
              </p:ext>
            </p:extLst>
          </p:nvPr>
        </p:nvGraphicFramePr>
        <p:xfrm>
          <a:off x="408121" y="925035"/>
          <a:ext cx="7964697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44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chemeClr val="bg1"/>
                </a:solidFill>
              </a:rPr>
              <a:t>ISI-publikasjoner (2009) og FoU-ressurser (2007)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060969"/>
              </p:ext>
            </p:extLst>
          </p:nvPr>
        </p:nvGraphicFramePr>
        <p:xfrm>
          <a:off x="408121" y="925035"/>
          <a:ext cx="7964697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549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b="1" dirty="0" smtClean="0">
                <a:solidFill>
                  <a:schemeClr val="bg1"/>
                </a:solidFill>
              </a:rPr>
              <a:t>ISI-publikasjoner (2003-2009) pr. FoU-utgifter i mill. kroner (2001-2007). </a:t>
            </a:r>
            <a:r>
              <a:rPr lang="nb-NO" sz="1400" b="1" dirty="0" smtClean="0">
                <a:solidFill>
                  <a:schemeClr val="bg1"/>
                </a:solidFill>
              </a:rPr>
              <a:t>Faste 2000-priser.</a:t>
            </a:r>
            <a:endParaRPr lang="nb-NO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809760"/>
              </p:ext>
            </p:extLst>
          </p:nvPr>
        </p:nvGraphicFramePr>
        <p:xfrm>
          <a:off x="517793" y="869950"/>
          <a:ext cx="8065820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694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600" b="1" dirty="0" smtClean="0">
                <a:solidFill>
                  <a:schemeClr val="bg1"/>
                </a:solidFill>
              </a:rPr>
              <a:t>Relativ publiseringsaktivitet 2009 for tre av landene i utvalgte fagområder. Verden = 1.</a:t>
            </a:r>
            <a:endParaRPr lang="nb-NO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86701"/>
              </p:ext>
            </p:extLst>
          </p:nvPr>
        </p:nvGraphicFramePr>
        <p:xfrm>
          <a:off x="517793" y="880967"/>
          <a:ext cx="8032770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57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bg1"/>
                </a:solidFill>
              </a:rPr>
              <a:t>Problemstillinger ved kopling av internasjonale </a:t>
            </a:r>
            <a:r>
              <a:rPr lang="nb-NO" b="1" dirty="0" err="1" smtClean="0">
                <a:solidFill>
                  <a:schemeClr val="bg1"/>
                </a:solidFill>
              </a:rPr>
              <a:t>bibliometriske</a:t>
            </a:r>
            <a:r>
              <a:rPr lang="nb-NO" b="1" dirty="0" smtClean="0">
                <a:solidFill>
                  <a:schemeClr val="bg1"/>
                </a:solidFill>
              </a:rPr>
              <a:t> data til FoU-statistikk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8299" y="869950"/>
            <a:ext cx="7735314" cy="5226050"/>
          </a:xfrm>
          <a:solidFill>
            <a:schemeClr val="bg1"/>
          </a:solidFill>
        </p:spPr>
        <p:txBody>
          <a:bodyPr/>
          <a:lstStyle/>
          <a:p>
            <a:r>
              <a:rPr lang="nb-NO" dirty="0" smtClean="0"/>
              <a:t>FoU-statistikk og sammenligning av land</a:t>
            </a:r>
          </a:p>
          <a:p>
            <a:r>
              <a:rPr lang="nb-NO" dirty="0" smtClean="0"/>
              <a:t>Vitenskapelig publisering forekommer i alle sektorer og all slags forskning (ikke begrenset til universiteter og grunnforskning). Likevel er det lite publisering (offentliggjøring av resultater) i privat sektor.</a:t>
            </a:r>
          </a:p>
          <a:p>
            <a:r>
              <a:rPr lang="nb-NO" i="1" dirty="0" smtClean="0"/>
              <a:t>Web </a:t>
            </a:r>
            <a:r>
              <a:rPr lang="nb-NO" i="1" dirty="0" err="1" smtClean="0"/>
              <a:t>of</a:t>
            </a:r>
            <a:r>
              <a:rPr lang="nb-NO" i="1" dirty="0" smtClean="0"/>
              <a:t> </a:t>
            </a:r>
            <a:r>
              <a:rPr lang="nb-NO" i="1" dirty="0" err="1" smtClean="0"/>
              <a:t>Science</a:t>
            </a:r>
            <a:r>
              <a:rPr lang="nb-NO" i="1" dirty="0" smtClean="0"/>
              <a:t> </a:t>
            </a:r>
            <a:r>
              <a:rPr lang="nb-NO" dirty="0" smtClean="0"/>
              <a:t>(eller </a:t>
            </a:r>
            <a:r>
              <a:rPr lang="nb-NO" i="1" dirty="0" err="1" smtClean="0"/>
              <a:t>Scopus</a:t>
            </a:r>
            <a:r>
              <a:rPr lang="nb-NO" dirty="0" smtClean="0"/>
              <a:t>) dekker i liten grad samfunnsvitenskap og humaniora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611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bg1"/>
                </a:solidFill>
              </a:rPr>
              <a:t>Disposisjon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892366" y="869949"/>
            <a:ext cx="7691247" cy="5563901"/>
          </a:xfr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sz="1600" dirty="0" smtClean="0"/>
              <a:t>Indikatorer for samfunnseffekter?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600" b="1" u="sng" dirty="0" smtClean="0">
                <a:solidFill>
                  <a:srgbClr val="C00000"/>
                </a:solidFill>
              </a:rPr>
              <a:t>Publisering og FoU-ressurser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Internasjonal sammenligning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b="1" u="sng" dirty="0" smtClean="0">
                <a:solidFill>
                  <a:srgbClr val="C00000"/>
                </a:solidFill>
              </a:rPr>
              <a:t>Norske institusjoner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/>
              <a:t>Sidetall som indikator?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600" dirty="0" smtClean="0"/>
              <a:t>Siteringer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/>
              <a:t>Datagrunnlag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Internasjonal sammenligning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Norske institusjoner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H-indeks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err="1" smtClean="0"/>
              <a:t>Webometrics</a:t>
            </a:r>
            <a:endParaRPr lang="nb-NO" sz="1600" dirty="0"/>
          </a:p>
          <a:p>
            <a:pPr marL="457200" indent="-457200">
              <a:buFont typeface="+mj-lt"/>
              <a:buAutoNum type="arabicPeriod"/>
            </a:pPr>
            <a:r>
              <a:rPr lang="nb-NO" sz="1600" dirty="0"/>
              <a:t>Internasjonalisering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/>
              <a:t>Internasjonalt </a:t>
            </a:r>
            <a:r>
              <a:rPr lang="nb-NO" sz="1600" dirty="0" err="1"/>
              <a:t>samforfatterskap</a:t>
            </a:r>
            <a:endParaRPr lang="nb-NO" sz="1600" dirty="0"/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/>
              <a:t>Finansiering fra/til utlandet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600" dirty="0"/>
              <a:t>Videre arbeid</a:t>
            </a:r>
          </a:p>
        </p:txBody>
      </p:sp>
    </p:spTree>
    <p:extLst>
      <p:ext uri="{BB962C8B-B14F-4D97-AF65-F5344CB8AC3E}">
        <p14:creationId xmlns:p14="http://schemas.microsoft.com/office/powerpoint/2010/main" val="194079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Publisering pr ansat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57038" y="0"/>
            <a:ext cx="7386913" cy="7018650"/>
          </a:xfrm>
        </p:spPr>
      </p:pic>
    </p:spTree>
    <p:extLst>
      <p:ext uri="{BB962C8B-B14F-4D97-AF65-F5344CB8AC3E}">
        <p14:creationId xmlns:p14="http://schemas.microsoft.com/office/powerpoint/2010/main" val="98319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600" b="1" dirty="0" smtClean="0">
                <a:solidFill>
                  <a:schemeClr val="bg1"/>
                </a:solidFill>
              </a:rPr>
              <a:t>FoU-utgifter (millioner kroner i 2007) sammenlignet med antall publiseringspoeng og ISI-artikler (2009)</a:t>
            </a:r>
            <a:endParaRPr lang="nb-NO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494898"/>
              </p:ext>
            </p:extLst>
          </p:nvPr>
        </p:nvGraphicFramePr>
        <p:xfrm>
          <a:off x="407624" y="781815"/>
          <a:ext cx="8175989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557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600" b="1" dirty="0" smtClean="0">
                <a:solidFill>
                  <a:schemeClr val="bg1"/>
                </a:solidFill>
              </a:rPr>
              <a:t>Publiseringspoeng </a:t>
            </a:r>
            <a:r>
              <a:rPr lang="nb-NO" sz="1600" b="1" dirty="0">
                <a:solidFill>
                  <a:schemeClr val="bg1"/>
                </a:solidFill>
              </a:rPr>
              <a:t>og ISI-artikler </a:t>
            </a:r>
            <a:r>
              <a:rPr lang="nb-NO" sz="1600" b="1" dirty="0" smtClean="0">
                <a:solidFill>
                  <a:schemeClr val="bg1"/>
                </a:solidFill>
              </a:rPr>
              <a:t>(2009) pr. mill. kroner i FoU-utgifter 2007</a:t>
            </a:r>
            <a:endParaRPr lang="nb-NO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268586"/>
              </p:ext>
            </p:extLst>
          </p:nvPr>
        </p:nvGraphicFramePr>
        <p:xfrm>
          <a:off x="407624" y="781815"/>
          <a:ext cx="8175989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687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bg1"/>
                </a:solidFill>
              </a:rPr>
              <a:t>Disposisjon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892366" y="869950"/>
            <a:ext cx="7691247" cy="5508816"/>
          </a:xfr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sz="1600" dirty="0" smtClean="0"/>
              <a:t>Indikatorer for samfunnseffekter?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600" dirty="0" smtClean="0"/>
              <a:t>Publisering og FoU-ressurser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Internasjonal sammenligning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Norske institusjoner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Sidetall som indikator?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600" dirty="0" smtClean="0"/>
              <a:t>Siteringer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Datagrunnlag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Internasjonal sammenligning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Norske institusjoner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H-indeks?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err="1" smtClean="0"/>
              <a:t>Webometrics</a:t>
            </a:r>
            <a:r>
              <a:rPr lang="nb-NO" sz="16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600" dirty="0" smtClean="0"/>
              <a:t>Internasjonalisering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Internasjonalt </a:t>
            </a:r>
            <a:r>
              <a:rPr lang="nb-NO" sz="1600" dirty="0" err="1" smtClean="0"/>
              <a:t>samforfatterskap</a:t>
            </a:r>
            <a:endParaRPr lang="nb-NO" sz="1600" dirty="0" smtClean="0"/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Finansiering fra/til utlandet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600" dirty="0" smtClean="0"/>
              <a:t>Videre arbeid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b="1" dirty="0" smtClean="0">
                <a:solidFill>
                  <a:schemeClr val="bg1"/>
                </a:solidFill>
              </a:rPr>
              <a:t>Publiseringspoeng pr. FoU-utgifter ved </a:t>
            </a:r>
            <a:r>
              <a:rPr lang="nb-NO" sz="1800" b="1" dirty="0" smtClean="0">
                <a:solidFill>
                  <a:srgbClr val="FFC000"/>
                </a:solidFill>
              </a:rPr>
              <a:t>humanistiske</a:t>
            </a:r>
            <a:r>
              <a:rPr lang="nb-NO" sz="1800" b="1" dirty="0" smtClean="0">
                <a:solidFill>
                  <a:schemeClr val="bg1"/>
                </a:solidFill>
              </a:rPr>
              <a:t> fakulteter</a:t>
            </a:r>
            <a:endParaRPr lang="nb-NO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603948"/>
              </p:ext>
            </p:extLst>
          </p:nvPr>
        </p:nvGraphicFramePr>
        <p:xfrm>
          <a:off x="672029" y="869950"/>
          <a:ext cx="7911584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92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b="1" dirty="0" smtClean="0">
                <a:solidFill>
                  <a:schemeClr val="bg1"/>
                </a:solidFill>
              </a:rPr>
              <a:t>Publiseringspoeng pr. FoU-utgifter ved </a:t>
            </a:r>
            <a:r>
              <a:rPr lang="nb-NO" sz="1800" b="1" dirty="0" smtClean="0">
                <a:solidFill>
                  <a:srgbClr val="FFC000"/>
                </a:solidFill>
              </a:rPr>
              <a:t>samfunnsvitenskapelige</a:t>
            </a:r>
            <a:r>
              <a:rPr lang="nb-NO" sz="1800" b="1" dirty="0" smtClean="0">
                <a:solidFill>
                  <a:schemeClr val="bg1"/>
                </a:solidFill>
              </a:rPr>
              <a:t> fakulteter</a:t>
            </a:r>
            <a:endParaRPr lang="nb-NO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615186"/>
              </p:ext>
            </p:extLst>
          </p:nvPr>
        </p:nvGraphicFramePr>
        <p:xfrm>
          <a:off x="672029" y="869950"/>
          <a:ext cx="7911584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49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b="1" dirty="0" smtClean="0">
                <a:solidFill>
                  <a:schemeClr val="bg1"/>
                </a:solidFill>
              </a:rPr>
              <a:t>Publiseringspoeng pr. FoU-utgifter ved </a:t>
            </a:r>
            <a:r>
              <a:rPr lang="nb-NO" sz="1800" b="1" dirty="0" smtClean="0">
                <a:solidFill>
                  <a:srgbClr val="FFC000"/>
                </a:solidFill>
              </a:rPr>
              <a:t>juridiske</a:t>
            </a:r>
            <a:r>
              <a:rPr lang="nb-NO" sz="1800" b="1" dirty="0" smtClean="0">
                <a:solidFill>
                  <a:schemeClr val="bg1"/>
                </a:solidFill>
              </a:rPr>
              <a:t> fakulteter</a:t>
            </a:r>
            <a:endParaRPr lang="nb-NO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117616"/>
              </p:ext>
            </p:extLst>
          </p:nvPr>
        </p:nvGraphicFramePr>
        <p:xfrm>
          <a:off x="672029" y="869950"/>
          <a:ext cx="7911584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49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b="1" dirty="0" smtClean="0">
                <a:solidFill>
                  <a:schemeClr val="bg1"/>
                </a:solidFill>
              </a:rPr>
              <a:t>Publiseringspoeng pr. FoU-utgifter ved </a:t>
            </a:r>
            <a:r>
              <a:rPr lang="nb-NO" sz="1800" b="1" dirty="0" smtClean="0">
                <a:solidFill>
                  <a:srgbClr val="FFC000"/>
                </a:solidFill>
              </a:rPr>
              <a:t>medisinske</a:t>
            </a:r>
            <a:r>
              <a:rPr lang="nb-NO" sz="1800" b="1" dirty="0" smtClean="0">
                <a:solidFill>
                  <a:schemeClr val="bg1"/>
                </a:solidFill>
              </a:rPr>
              <a:t> fakulteter</a:t>
            </a:r>
            <a:endParaRPr lang="nb-NO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855831"/>
              </p:ext>
            </p:extLst>
          </p:nvPr>
        </p:nvGraphicFramePr>
        <p:xfrm>
          <a:off x="672029" y="869950"/>
          <a:ext cx="7911584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1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b="1" dirty="0" smtClean="0">
                <a:solidFill>
                  <a:schemeClr val="bg1"/>
                </a:solidFill>
              </a:rPr>
              <a:t>Publiseringspoeng pr. FoU-utgifter ved </a:t>
            </a:r>
            <a:r>
              <a:rPr lang="nb-NO" sz="1800" b="1" dirty="0" smtClean="0">
                <a:solidFill>
                  <a:srgbClr val="FFC000"/>
                </a:solidFill>
              </a:rPr>
              <a:t>naturvitenskapelige</a:t>
            </a:r>
            <a:r>
              <a:rPr lang="nb-NO" sz="1800" b="1" dirty="0" smtClean="0">
                <a:solidFill>
                  <a:schemeClr val="bg1"/>
                </a:solidFill>
              </a:rPr>
              <a:t> fakulteter</a:t>
            </a:r>
            <a:endParaRPr lang="nb-NO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705185"/>
              </p:ext>
            </p:extLst>
          </p:nvPr>
        </p:nvGraphicFramePr>
        <p:xfrm>
          <a:off x="672029" y="869950"/>
          <a:ext cx="7911584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197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bg1"/>
                </a:solidFill>
              </a:rPr>
              <a:t>Disposisjon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892366" y="869950"/>
            <a:ext cx="7691247" cy="5530850"/>
          </a:xfr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sz="1600" dirty="0" smtClean="0"/>
              <a:t>Indikatorer for samfunnseffekter?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600" dirty="0" smtClean="0"/>
              <a:t>Publisering og FoU-ressurser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Internasjonal sammenligning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Norske institusjoner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b="1" u="sng" dirty="0">
                <a:solidFill>
                  <a:srgbClr val="C00000"/>
                </a:solidFill>
              </a:rPr>
              <a:t>Sidetall som indikator?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600" dirty="0" smtClean="0"/>
              <a:t>Siteringer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/>
              <a:t>Datagrunnlag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Internasjonal sammenligning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Norske institusjoner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H-indeks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err="1" smtClean="0"/>
              <a:t>Webometrics</a:t>
            </a:r>
            <a:endParaRPr lang="nb-NO" sz="1600" dirty="0"/>
          </a:p>
          <a:p>
            <a:pPr marL="457200" indent="-457200">
              <a:buFont typeface="+mj-lt"/>
              <a:buAutoNum type="arabicPeriod"/>
            </a:pPr>
            <a:r>
              <a:rPr lang="nb-NO" sz="1600" dirty="0"/>
              <a:t>Internasjonalisering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/>
              <a:t>Internasjonalt </a:t>
            </a:r>
            <a:r>
              <a:rPr lang="nb-NO" sz="1600" dirty="0" err="1"/>
              <a:t>samforfatterskap</a:t>
            </a:r>
            <a:endParaRPr lang="nb-NO" sz="1600" dirty="0"/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/>
              <a:t>Finansiering fra/til utlandet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600" dirty="0"/>
              <a:t>Videre arbeid</a:t>
            </a:r>
          </a:p>
        </p:txBody>
      </p:sp>
    </p:spTree>
    <p:extLst>
      <p:ext uri="{BB962C8B-B14F-4D97-AF65-F5344CB8AC3E}">
        <p14:creationId xmlns:p14="http://schemas.microsoft.com/office/powerpoint/2010/main" val="257049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bg1"/>
                </a:solidFill>
              </a:rPr>
              <a:t>Gjennomsnittlig sidetall i ISI-artikler fra 2009</a:t>
            </a:r>
            <a:endParaRPr lang="nb-NO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163724"/>
              </p:ext>
            </p:extLst>
          </p:nvPr>
        </p:nvGraphicFramePr>
        <p:xfrm>
          <a:off x="616945" y="869950"/>
          <a:ext cx="7966668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056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bg1"/>
                </a:solidFill>
              </a:rPr>
              <a:t>Disposisjon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892366" y="869950"/>
            <a:ext cx="7691247" cy="5453732"/>
          </a:xfr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sz="1600" dirty="0" smtClean="0"/>
              <a:t>Indikatorer for samfunnseffekter?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600" dirty="0" smtClean="0"/>
              <a:t>Publisering og FoU-ressurser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Internasjonal sammenligning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Norske institusjoner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/>
              <a:t>Sidetall som indikator?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600" b="1" u="sng" dirty="0" smtClean="0">
                <a:solidFill>
                  <a:srgbClr val="C00000"/>
                </a:solidFill>
              </a:rPr>
              <a:t>Siteringer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b="1" u="sng" dirty="0">
                <a:solidFill>
                  <a:srgbClr val="C00000"/>
                </a:solidFill>
              </a:rPr>
              <a:t>Datagrunnlag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Internasjonal sammenligning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Norske institusjoner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H-indeks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err="1" smtClean="0"/>
              <a:t>Webometrics</a:t>
            </a:r>
            <a:endParaRPr lang="nb-NO" sz="1600" dirty="0"/>
          </a:p>
          <a:p>
            <a:pPr marL="457200" indent="-457200">
              <a:buFont typeface="+mj-lt"/>
              <a:buAutoNum type="arabicPeriod"/>
            </a:pPr>
            <a:r>
              <a:rPr lang="nb-NO" sz="1600" dirty="0"/>
              <a:t>Internasjonalisering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/>
              <a:t>Internasjonalt </a:t>
            </a:r>
            <a:r>
              <a:rPr lang="nb-NO" sz="1600" dirty="0" err="1"/>
              <a:t>samforfatterskap</a:t>
            </a:r>
            <a:endParaRPr lang="nb-NO" sz="1600" dirty="0"/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/>
              <a:t>Finansiering fra/til utlandet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600" dirty="0"/>
              <a:t>Videre arbeid</a:t>
            </a:r>
          </a:p>
        </p:txBody>
      </p:sp>
    </p:spTree>
    <p:extLst>
      <p:ext uri="{BB962C8B-B14F-4D97-AF65-F5344CB8AC3E}">
        <p14:creationId xmlns:p14="http://schemas.microsoft.com/office/powerpoint/2010/main" val="370365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b="0" dirty="0" smtClean="0">
                <a:solidFill>
                  <a:schemeClr val="bg1"/>
                </a:solidFill>
              </a:rPr>
              <a:t>”</a:t>
            </a:r>
            <a:r>
              <a:rPr lang="nb-NO" b="0" dirty="0" err="1" smtClean="0">
                <a:solidFill>
                  <a:schemeClr val="bg1"/>
                </a:solidFill>
              </a:rPr>
              <a:t>Bibliometrigruppa</a:t>
            </a:r>
            <a:r>
              <a:rPr lang="nb-NO" b="0" dirty="0" smtClean="0">
                <a:solidFill>
                  <a:schemeClr val="bg1"/>
                </a:solidFill>
              </a:rPr>
              <a:t>”</a:t>
            </a:r>
            <a:endParaRPr lang="nb-NO" b="0" dirty="0">
              <a:solidFill>
                <a:schemeClr val="bg1"/>
              </a:solidFill>
            </a:endParaRP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3575050" y="273049"/>
            <a:ext cx="5111750" cy="6584951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nb-NO" sz="2000" dirty="0" smtClean="0"/>
              <a:t>”</a:t>
            </a:r>
            <a:r>
              <a:rPr lang="nb-NO" sz="2000" dirty="0" err="1" smtClean="0"/>
              <a:t>ISI-databasene</a:t>
            </a:r>
            <a:r>
              <a:rPr lang="nb-NO" sz="2000" dirty="0" smtClean="0"/>
              <a:t>” </a:t>
            </a:r>
          </a:p>
          <a:p>
            <a:r>
              <a:rPr lang="nb-NO" sz="1400" dirty="0" smtClean="0"/>
              <a:t>Lisensierte databaser fra Thomson Reuters som oppdateres årlig f.o.m. 1981 </a:t>
            </a:r>
          </a:p>
          <a:p>
            <a:r>
              <a:rPr lang="nb-NO" sz="1400" dirty="0" smtClean="0"/>
              <a:t>Basert på registrering av mer enn 1 million artikler årlig i 10 000 vitenskapelige tidsskrifter for hovedproduktet </a:t>
            </a:r>
            <a:r>
              <a:rPr lang="nb-NO" sz="1400" i="1" dirty="0" smtClean="0"/>
              <a:t>Web </a:t>
            </a:r>
            <a:r>
              <a:rPr lang="nb-NO" sz="1400" i="1" dirty="0" err="1" smtClean="0"/>
              <a:t>of</a:t>
            </a:r>
            <a:r>
              <a:rPr lang="nb-NO" sz="1400" i="1" dirty="0" smtClean="0"/>
              <a:t> </a:t>
            </a:r>
            <a:r>
              <a:rPr lang="nb-NO" sz="1400" i="1" dirty="0" err="1" smtClean="0"/>
              <a:t>Science</a:t>
            </a:r>
            <a:endParaRPr lang="nb-NO" sz="1400" i="1" dirty="0" smtClean="0"/>
          </a:p>
          <a:p>
            <a:r>
              <a:rPr lang="nb-NO" sz="1800" dirty="0" smtClean="0"/>
              <a:t>National Science </a:t>
            </a:r>
            <a:r>
              <a:rPr lang="nb-NO" sz="1800" dirty="0" err="1" smtClean="0"/>
              <a:t>Indicators</a:t>
            </a:r>
            <a:endParaRPr lang="nb-NO" sz="1800" dirty="0" smtClean="0"/>
          </a:p>
          <a:p>
            <a:pPr lvl="1"/>
            <a:r>
              <a:rPr lang="nb-NO" sz="1400" dirty="0" err="1" smtClean="0"/>
              <a:t>Statistikk-database</a:t>
            </a:r>
            <a:endParaRPr lang="nb-NO" sz="1400" dirty="0" smtClean="0"/>
          </a:p>
          <a:p>
            <a:pPr lvl="1"/>
            <a:r>
              <a:rPr lang="nb-NO" sz="1400" dirty="0" smtClean="0"/>
              <a:t>Antall artikler og siteringer pr. land og fag</a:t>
            </a:r>
          </a:p>
          <a:p>
            <a:pPr lvl="1"/>
            <a:r>
              <a:rPr lang="nb-NO" sz="1400" dirty="0" smtClean="0"/>
              <a:t>Brukes især i Indikatorrapporten</a:t>
            </a:r>
          </a:p>
          <a:p>
            <a:r>
              <a:rPr lang="nb-NO" sz="1800" dirty="0" smtClean="0"/>
              <a:t>National </a:t>
            </a:r>
            <a:r>
              <a:rPr lang="nb-NO" sz="1800" dirty="0" err="1" smtClean="0"/>
              <a:t>Citation</a:t>
            </a:r>
            <a:r>
              <a:rPr lang="nb-NO" sz="1800" dirty="0" smtClean="0"/>
              <a:t> </a:t>
            </a:r>
            <a:r>
              <a:rPr lang="nb-NO" sz="1800" dirty="0" err="1" smtClean="0"/>
              <a:t>Report</a:t>
            </a:r>
            <a:r>
              <a:rPr lang="nb-NO" sz="1800" dirty="0" smtClean="0"/>
              <a:t> – </a:t>
            </a:r>
            <a:r>
              <a:rPr lang="nb-NO" sz="1800" dirty="0" err="1" smtClean="0"/>
              <a:t>Norway</a:t>
            </a:r>
            <a:endParaRPr lang="nb-NO" sz="1800" dirty="0" smtClean="0"/>
          </a:p>
          <a:p>
            <a:pPr lvl="1"/>
            <a:r>
              <a:rPr lang="nb-NO" sz="1400" dirty="0" smtClean="0"/>
              <a:t>Bibliografisk database</a:t>
            </a:r>
          </a:p>
          <a:p>
            <a:pPr lvl="1"/>
            <a:r>
              <a:rPr lang="nb-NO" sz="1400" dirty="0" smtClean="0"/>
              <a:t>Referanser og siteringer til alle artikler med minst én norsk forfatteradresse</a:t>
            </a:r>
          </a:p>
          <a:p>
            <a:pPr lvl="1"/>
            <a:r>
              <a:rPr lang="nb-NO" sz="1400" dirty="0" smtClean="0"/>
              <a:t>Brukes i fagevalueringer, til nærstudier av norsk forskning, til studier av Norges internasjonale samarbeid</a:t>
            </a:r>
          </a:p>
          <a:p>
            <a:r>
              <a:rPr lang="nb-NO" sz="1800" dirty="0" smtClean="0"/>
              <a:t>Journal </a:t>
            </a:r>
            <a:r>
              <a:rPr lang="nb-NO" sz="1800" dirty="0" err="1" smtClean="0"/>
              <a:t>Performance</a:t>
            </a:r>
            <a:r>
              <a:rPr lang="nb-NO" sz="1800" dirty="0" smtClean="0"/>
              <a:t> </a:t>
            </a:r>
            <a:r>
              <a:rPr lang="nb-NO" sz="1800" dirty="0" err="1" smtClean="0"/>
              <a:t>Indicators</a:t>
            </a:r>
            <a:endParaRPr lang="nb-NO" sz="1800" dirty="0" smtClean="0"/>
          </a:p>
          <a:p>
            <a:pPr lvl="1"/>
            <a:r>
              <a:rPr lang="nb-NO" sz="1400" dirty="0" smtClean="0"/>
              <a:t>Statistikkdatabase</a:t>
            </a:r>
          </a:p>
          <a:p>
            <a:pPr lvl="1"/>
            <a:r>
              <a:rPr lang="nb-NO" sz="1400" dirty="0" smtClean="0"/>
              <a:t>Artikler og siteringer pr. tidsskrift</a:t>
            </a:r>
          </a:p>
          <a:p>
            <a:pPr lvl="1"/>
            <a:r>
              <a:rPr lang="nb-NO" sz="1400" dirty="0" smtClean="0"/>
              <a:t>Understøtter bruken av de to andre</a:t>
            </a:r>
          </a:p>
          <a:p>
            <a:pPr>
              <a:buNone/>
            </a:pPr>
            <a:endParaRPr lang="nb-NO" sz="2000" dirty="0" smtClean="0"/>
          </a:p>
          <a:p>
            <a:endParaRPr lang="nb-NO" sz="2000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half" idx="2"/>
          </p:nvPr>
        </p:nvSpPr>
        <p:spPr>
          <a:xfrm>
            <a:off x="457200" y="785795"/>
            <a:ext cx="3008313" cy="4857784"/>
          </a:xfrm>
        </p:spPr>
        <p:txBody>
          <a:bodyPr/>
          <a:lstStyle/>
          <a:p>
            <a:r>
              <a:rPr lang="nb-NO" b="1" dirty="0" smtClean="0">
                <a:solidFill>
                  <a:schemeClr val="bg1"/>
                </a:solidFill>
              </a:rPr>
              <a:t>Antje Klitkou</a:t>
            </a:r>
          </a:p>
          <a:p>
            <a:r>
              <a:rPr lang="nb-NO" b="1" dirty="0" smtClean="0">
                <a:solidFill>
                  <a:schemeClr val="bg1"/>
                </a:solidFill>
              </a:rPr>
              <a:t>Dag W. Aksnes</a:t>
            </a:r>
          </a:p>
          <a:p>
            <a:r>
              <a:rPr lang="nb-NO" b="1" dirty="0" smtClean="0">
                <a:solidFill>
                  <a:schemeClr val="bg1"/>
                </a:solidFill>
              </a:rPr>
              <a:t>Fredrik Piro</a:t>
            </a:r>
          </a:p>
          <a:p>
            <a:r>
              <a:rPr lang="nb-NO" b="1" dirty="0" smtClean="0">
                <a:solidFill>
                  <a:schemeClr val="bg1"/>
                </a:solidFill>
              </a:rPr>
              <a:t>Gunnar Sivertsen</a:t>
            </a:r>
          </a:p>
          <a:p>
            <a:r>
              <a:rPr lang="nb-NO" b="1" dirty="0" smtClean="0">
                <a:solidFill>
                  <a:schemeClr val="bg1"/>
                </a:solidFill>
              </a:rPr>
              <a:t>Kristoffer Rørstad (assosiert)</a:t>
            </a:r>
          </a:p>
          <a:p>
            <a:r>
              <a:rPr lang="nb-NO" b="1" dirty="0" smtClean="0">
                <a:solidFill>
                  <a:schemeClr val="bg1"/>
                </a:solidFill>
              </a:rPr>
              <a:t>Liv Langfeldt (assosiert)</a:t>
            </a:r>
          </a:p>
          <a:p>
            <a:endParaRPr lang="nb-NO" b="1" dirty="0" smtClean="0">
              <a:solidFill>
                <a:schemeClr val="bg1"/>
              </a:solidFill>
            </a:endParaRPr>
          </a:p>
          <a:p>
            <a:r>
              <a:rPr lang="nb-NO" sz="1600" b="1" dirty="0" err="1" smtClean="0"/>
              <a:t>Bibliometriavtalen</a:t>
            </a:r>
            <a:r>
              <a:rPr lang="nb-NO" sz="1600" b="1" dirty="0" smtClean="0"/>
              <a:t> med Norges forskningsråd:</a:t>
            </a:r>
            <a:endParaRPr lang="nb-NO" b="1" dirty="0" smtClean="0"/>
          </a:p>
          <a:p>
            <a:pPr>
              <a:buFont typeface="Wingdings" pitchFamily="2" charset="2"/>
              <a:buChar char="§"/>
            </a:pPr>
            <a:r>
              <a:rPr lang="nb-NO" b="1" dirty="0" smtClean="0"/>
              <a:t> Innkjøp og drift av databaser</a:t>
            </a:r>
          </a:p>
          <a:p>
            <a:pPr>
              <a:buFont typeface="Wingdings" pitchFamily="2" charset="2"/>
              <a:buChar char="§"/>
            </a:pPr>
            <a:r>
              <a:rPr lang="nb-NO" b="1" dirty="0" smtClean="0"/>
              <a:t> Standardisering og annet </a:t>
            </a:r>
            <a:r>
              <a:rPr lang="nb-NO" b="1" dirty="0" err="1" smtClean="0"/>
              <a:t>utviklingarbeid</a:t>
            </a:r>
            <a:endParaRPr lang="nb-NO" b="1" dirty="0" smtClean="0"/>
          </a:p>
          <a:p>
            <a:pPr>
              <a:buFont typeface="Wingdings" pitchFamily="2" charset="2"/>
              <a:buChar char="§"/>
            </a:pPr>
            <a:r>
              <a:rPr lang="nb-NO" b="1" dirty="0" smtClean="0"/>
              <a:t> Indikatorer, mindre analyser, rådgivning</a:t>
            </a:r>
          </a:p>
          <a:p>
            <a:pPr>
              <a:buFont typeface="Wingdings" pitchFamily="2" charset="2"/>
              <a:buChar char="§"/>
            </a:pPr>
            <a:r>
              <a:rPr lang="nb-NO" b="1" dirty="0" smtClean="0"/>
              <a:t> Faglig utvikling, vitenskapelig publisering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22316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2535"/>
            <a:ext cx="9215610" cy="5759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i="1" dirty="0" err="1" smtClean="0">
                <a:solidFill>
                  <a:schemeClr val="bg1"/>
                </a:solidFill>
              </a:rPr>
              <a:t>Scopus</a:t>
            </a:r>
            <a:r>
              <a:rPr lang="nb-NO" b="1" dirty="0" smtClean="0">
                <a:solidFill>
                  <a:schemeClr val="bg1"/>
                </a:solidFill>
              </a:rPr>
              <a:t> fra </a:t>
            </a:r>
            <a:r>
              <a:rPr lang="nb-NO" b="1" dirty="0" err="1" smtClean="0">
                <a:solidFill>
                  <a:schemeClr val="bg1"/>
                </a:solidFill>
              </a:rPr>
              <a:t>Elsevier</a:t>
            </a:r>
            <a:r>
              <a:rPr lang="nb-NO" b="1" dirty="0" smtClean="0">
                <a:solidFill>
                  <a:schemeClr val="bg1"/>
                </a:solidFill>
              </a:rPr>
              <a:t> – konkurrent til </a:t>
            </a:r>
            <a:r>
              <a:rPr lang="nb-NO" b="1" i="1" dirty="0" smtClean="0">
                <a:solidFill>
                  <a:schemeClr val="bg1"/>
                </a:solidFill>
              </a:rPr>
              <a:t>Web </a:t>
            </a:r>
            <a:r>
              <a:rPr lang="nb-NO" b="1" i="1" dirty="0" err="1" smtClean="0">
                <a:solidFill>
                  <a:schemeClr val="bg1"/>
                </a:solidFill>
              </a:rPr>
              <a:t>of</a:t>
            </a:r>
            <a:r>
              <a:rPr lang="nb-NO" b="1" i="1" dirty="0" smtClean="0">
                <a:solidFill>
                  <a:schemeClr val="bg1"/>
                </a:solidFill>
              </a:rPr>
              <a:t> </a:t>
            </a:r>
            <a:r>
              <a:rPr lang="nb-NO" b="1" i="1" dirty="0" err="1" smtClean="0">
                <a:solidFill>
                  <a:schemeClr val="bg1"/>
                </a:solidFill>
              </a:rPr>
              <a:t>Science</a:t>
            </a:r>
            <a:endParaRPr lang="nb-NO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76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bg1"/>
                </a:solidFill>
              </a:rPr>
              <a:t>Disposisjon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892366" y="869949"/>
            <a:ext cx="7691247" cy="5486783"/>
          </a:xfr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sz="1600" b="1" u="sng" dirty="0" smtClean="0">
                <a:solidFill>
                  <a:srgbClr val="C00000"/>
                </a:solidFill>
              </a:rPr>
              <a:t>Indikatorer for samfunnseffekter?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600" dirty="0" smtClean="0"/>
              <a:t>Publisering og FoU-ressurser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Internasjonal sammenligning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Norske institusjoner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Sidetall </a:t>
            </a:r>
            <a:r>
              <a:rPr lang="nb-NO" sz="1600" dirty="0"/>
              <a:t>som indikator?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600" dirty="0" smtClean="0"/>
              <a:t>Siteringer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/>
              <a:t>Datagrunnlag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Internasjonal sammenligning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Norske institusjoner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H-indeks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err="1" smtClean="0"/>
              <a:t>Webometrics</a:t>
            </a:r>
            <a:endParaRPr lang="nb-NO" sz="1600" dirty="0"/>
          </a:p>
          <a:p>
            <a:pPr marL="457200" indent="-457200">
              <a:buFont typeface="+mj-lt"/>
              <a:buAutoNum type="arabicPeriod"/>
            </a:pPr>
            <a:r>
              <a:rPr lang="nb-NO" sz="1600" dirty="0" smtClean="0"/>
              <a:t>Internasjonalisering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Internasjonalt </a:t>
            </a:r>
            <a:r>
              <a:rPr lang="nb-NO" sz="1600" dirty="0" err="1" smtClean="0"/>
              <a:t>samforfatterskap</a:t>
            </a:r>
            <a:endParaRPr lang="nb-NO" sz="1600" dirty="0" smtClean="0"/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Finansiering fra/til utlandet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600" dirty="0"/>
              <a:t>Videre arbeid</a:t>
            </a:r>
          </a:p>
          <a:p>
            <a:pPr marL="933450" lvl="1" indent="-457200">
              <a:buFont typeface="+mj-lt"/>
              <a:buAutoNum type="alphaLcPeriod"/>
            </a:pPr>
            <a:endParaRPr lang="nb-NO" sz="1600" dirty="0" smtClean="0"/>
          </a:p>
        </p:txBody>
      </p:sp>
    </p:spTree>
    <p:extLst>
      <p:ext uri="{BB962C8B-B14F-4D97-AF65-F5344CB8AC3E}">
        <p14:creationId xmlns:p14="http://schemas.microsoft.com/office/powerpoint/2010/main" val="78693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bg1"/>
                </a:solidFill>
              </a:rPr>
              <a:t>Samme kvaliteter – samme mangler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639"/>
            <a:ext cx="9347812" cy="584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06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Crist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44217"/>
            <a:ext cx="9144000" cy="4969565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55307" y="218883"/>
            <a:ext cx="4273345" cy="703021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>
            <a:solidFill>
              <a:srgbClr val="C00000"/>
            </a:solidFill>
          </a:ln>
        </p:spPr>
        <p:txBody>
          <a:bodyPr/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30000"/>
              </a:spcAft>
              <a:buClr>
                <a:srgbClr val="FF3300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GB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open nation-wide database with complete metadata for </a:t>
            </a:r>
            <a:r>
              <a:rPr lang="en-GB" sz="1500" kern="0" dirty="0" smtClean="0">
                <a:latin typeface="+mn-lt"/>
              </a:rPr>
              <a:t>scholarly and scientific </a:t>
            </a:r>
            <a:r>
              <a:rPr kumimoji="0" lang="en-GB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publications from </a:t>
            </a:r>
          </a:p>
          <a:p>
            <a:pPr marL="76200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 Higher Education Sector</a:t>
            </a:r>
          </a:p>
          <a:p>
            <a:pPr marL="76200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 Institute Sector</a:t>
            </a:r>
          </a:p>
          <a:p>
            <a:pPr marL="76200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 Hospital Sector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30000"/>
              </a:spcAft>
              <a:buClr>
                <a:srgbClr val="FF3300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GB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the database may lead on to the </a:t>
            </a:r>
            <a:r>
              <a:rPr kumimoji="0" lang="en-GB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 texts </a:t>
            </a:r>
            <a:r>
              <a:rPr kumimoji="0" lang="en-GB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publications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30000"/>
              </a:spcAft>
              <a:buClr>
                <a:srgbClr val="FF3300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GB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 be used by the Research Council instead of individual publication lists in </a:t>
            </a:r>
          </a:p>
          <a:p>
            <a:pPr marL="76200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Applications</a:t>
            </a:r>
          </a:p>
          <a:p>
            <a:pPr marL="76200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Evaluations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30000"/>
              </a:spcAft>
              <a:buClr>
                <a:srgbClr val="FF3300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GB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 be developed into</a:t>
            </a:r>
            <a:r>
              <a:rPr kumimoji="0" lang="en-GB" sz="15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more general </a:t>
            </a:r>
            <a:r>
              <a:rPr kumimoji="0" lang="en-GB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national Current Research Information System (CRIS)</a:t>
            </a:r>
          </a:p>
          <a:p>
            <a:pPr marL="76200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81000" marR="0" lvl="0" indent="-3810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3000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78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4862052" cy="1162050"/>
          </a:xfrm>
        </p:spPr>
        <p:txBody>
          <a:bodyPr anchor="t"/>
          <a:lstStyle/>
          <a:p>
            <a:r>
              <a:rPr lang="nb-NO" dirty="0" smtClean="0">
                <a:solidFill>
                  <a:schemeClr val="bg1"/>
                </a:solidFill>
              </a:rPr>
              <a:t>The </a:t>
            </a:r>
            <a:r>
              <a:rPr lang="nb-NO" dirty="0" err="1" smtClean="0">
                <a:solidFill>
                  <a:schemeClr val="bg1"/>
                </a:solidFill>
              </a:rPr>
              <a:t>NORIA-net</a:t>
            </a:r>
            <a:r>
              <a:rPr lang="nb-NO" dirty="0" smtClean="0">
                <a:solidFill>
                  <a:schemeClr val="bg1"/>
                </a:solidFill>
              </a:rPr>
              <a:t> in </a:t>
            </a:r>
            <a:r>
              <a:rPr lang="nb-NO" dirty="0" err="1" smtClean="0">
                <a:solidFill>
                  <a:schemeClr val="bg1"/>
                </a:solidFill>
              </a:rPr>
              <a:t>bibliometrics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half" idx="2"/>
          </p:nvPr>
        </p:nvSpPr>
        <p:spPr>
          <a:xfrm>
            <a:off x="344130" y="1435100"/>
            <a:ext cx="4021394" cy="4788719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nb-NO" sz="1600" b="1" dirty="0" err="1" smtClean="0">
                <a:solidFill>
                  <a:srgbClr val="C00000"/>
                </a:solidFill>
              </a:rPr>
              <a:t>Participants</a:t>
            </a:r>
            <a:r>
              <a:rPr lang="nb-NO" sz="1600" b="1" dirty="0" smtClean="0">
                <a:solidFill>
                  <a:srgbClr val="C00000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</a:t>
            </a:r>
            <a:r>
              <a:rPr lang="nb-NO" sz="1200" dirty="0" err="1" smtClean="0"/>
              <a:t>Academy</a:t>
            </a:r>
            <a:r>
              <a:rPr lang="nb-NO" sz="1200" dirty="0" smtClean="0"/>
              <a:t> </a:t>
            </a:r>
            <a:r>
              <a:rPr lang="nb-NO" sz="1200" dirty="0" err="1" smtClean="0"/>
              <a:t>of</a:t>
            </a:r>
            <a:r>
              <a:rPr lang="nb-NO" sz="1200" dirty="0" smtClean="0"/>
              <a:t> Finland, Danish </a:t>
            </a:r>
            <a:r>
              <a:rPr lang="nb-NO" sz="1200" dirty="0" err="1" smtClean="0"/>
              <a:t>Ministry</a:t>
            </a:r>
            <a:r>
              <a:rPr lang="nb-NO" sz="1200" dirty="0" smtClean="0"/>
              <a:t> </a:t>
            </a:r>
            <a:r>
              <a:rPr lang="nb-NO" sz="1200" dirty="0" err="1" smtClean="0"/>
              <a:t>of</a:t>
            </a:r>
            <a:r>
              <a:rPr lang="nb-NO" sz="1200" dirty="0" smtClean="0"/>
              <a:t> Science, RANNIS, Research </a:t>
            </a:r>
            <a:r>
              <a:rPr lang="nb-NO" sz="1200" dirty="0" err="1" smtClean="0"/>
              <a:t>Council</a:t>
            </a:r>
            <a:r>
              <a:rPr lang="nb-NO" sz="1200" dirty="0" smtClean="0"/>
              <a:t> </a:t>
            </a:r>
            <a:r>
              <a:rPr lang="nb-NO" sz="1200" dirty="0" err="1" smtClean="0"/>
              <a:t>of</a:t>
            </a:r>
            <a:r>
              <a:rPr lang="nb-NO" sz="1200" dirty="0" smtClean="0"/>
              <a:t> </a:t>
            </a:r>
            <a:r>
              <a:rPr lang="nb-NO" sz="1200" dirty="0" err="1" smtClean="0"/>
              <a:t>Norway</a:t>
            </a:r>
            <a:r>
              <a:rPr lang="nb-NO" sz="1200" dirty="0" smtClean="0"/>
              <a:t>, The </a:t>
            </a:r>
            <a:r>
              <a:rPr lang="nb-NO" sz="1200" dirty="0" err="1" smtClean="0"/>
              <a:t>Swedish</a:t>
            </a:r>
            <a:r>
              <a:rPr lang="nb-NO" sz="1200" dirty="0" smtClean="0"/>
              <a:t> Research </a:t>
            </a:r>
            <a:r>
              <a:rPr lang="nb-NO" sz="1200" dirty="0" err="1" smtClean="0"/>
              <a:t>Council</a:t>
            </a:r>
            <a:r>
              <a:rPr lang="nb-NO" sz="1200" dirty="0" smtClean="0"/>
              <a:t> </a:t>
            </a:r>
          </a:p>
          <a:p>
            <a:r>
              <a:rPr lang="nb-NO" sz="1600" b="1" dirty="0" err="1" smtClean="0">
                <a:solidFill>
                  <a:srgbClr val="C00000"/>
                </a:solidFill>
              </a:rPr>
              <a:t>Publications</a:t>
            </a:r>
            <a:r>
              <a:rPr lang="nb-NO" sz="1600" b="1" dirty="0" smtClean="0">
                <a:solidFill>
                  <a:srgbClr val="C00000"/>
                </a:solidFill>
              </a:rPr>
              <a:t> from 2008-2009: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/>
              <a:t> An Overview of </a:t>
            </a:r>
            <a:r>
              <a:rPr lang="en-US" sz="1300" dirty="0" err="1" smtClean="0"/>
              <a:t>Bibliometric</a:t>
            </a:r>
            <a:r>
              <a:rPr lang="en-US" sz="1300" dirty="0" smtClean="0"/>
              <a:t> Studies and Activities in the Nordic Countries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/>
              <a:t> International Research Cooperation in the Nordic Countries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/>
              <a:t> </a:t>
            </a:r>
            <a:r>
              <a:rPr lang="en-US" sz="1300" dirty="0" err="1" smtClean="0"/>
              <a:t>Bibliometric</a:t>
            </a:r>
            <a:r>
              <a:rPr lang="en-US" sz="1300" dirty="0" smtClean="0"/>
              <a:t> Research Performance Indicators for the Nordic Countries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Project in 2010-2011: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300" b="1" dirty="0"/>
              <a:t>Comparing the Nordic Universities with </a:t>
            </a:r>
            <a:r>
              <a:rPr lang="en-US" sz="1300" b="1" dirty="0" err="1"/>
              <a:t>Bibliometric</a:t>
            </a:r>
            <a:r>
              <a:rPr lang="en-US" sz="1300" b="1" dirty="0"/>
              <a:t> Indicators</a:t>
            </a:r>
            <a:endParaRPr lang="nb-NO" sz="1300" b="1" dirty="0"/>
          </a:p>
        </p:txBody>
      </p:sp>
      <p:pic>
        <p:nvPicPr>
          <p:cNvPr id="5" name="Bilde 4" descr="Bibliometrirapport2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3839" y="1362647"/>
            <a:ext cx="3397626" cy="48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400" b="1" dirty="0" smtClean="0">
                <a:solidFill>
                  <a:schemeClr val="bg1"/>
                </a:solidFill>
              </a:rPr>
              <a:t>Fra presentasjonen 30. august: </a:t>
            </a:r>
            <a:r>
              <a:rPr lang="nb-NO" b="1" dirty="0" smtClean="0">
                <a:solidFill>
                  <a:schemeClr val="bg1"/>
                </a:solidFill>
              </a:rPr>
              <a:t/>
            </a:r>
            <a:br>
              <a:rPr lang="nb-NO" b="1" dirty="0" smtClean="0">
                <a:solidFill>
                  <a:schemeClr val="bg1"/>
                </a:solidFill>
              </a:rPr>
            </a:br>
            <a:r>
              <a:rPr lang="nb-NO" sz="1800" b="1" dirty="0" smtClean="0">
                <a:solidFill>
                  <a:schemeClr val="bg1"/>
                </a:solidFill>
              </a:rPr>
              <a:t>Indikatorrapporter som eksempel på et datagrunnlag som kan videreutvikles</a:t>
            </a:r>
            <a:endParaRPr lang="nb-NO" sz="1800" b="1" dirty="0">
              <a:solidFill>
                <a:schemeClr val="bg1"/>
              </a:solidFill>
            </a:endParaRPr>
          </a:p>
        </p:txBody>
      </p:sp>
      <p:pic>
        <p:nvPicPr>
          <p:cNvPr id="7" name="Bilde 6" descr="Norge indikatorrapport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702" y="1002534"/>
            <a:ext cx="3923715" cy="55469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Bilde 13" descr="Nederlands indikatorrappo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5431" y="1002534"/>
            <a:ext cx="3954225" cy="559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8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bg1"/>
                </a:solidFill>
              </a:rPr>
              <a:t>Disposisjon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892366" y="869950"/>
            <a:ext cx="7691247" cy="5552884"/>
          </a:xfr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sz="1600" dirty="0" smtClean="0"/>
              <a:t>Indikatorer for samfunnseffekter?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600" dirty="0" smtClean="0"/>
              <a:t>Publisering og FoU-ressurser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Internasjonal sammenligning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Norske institusjoner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/>
              <a:t>Sidetall som indikator?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600" b="1" u="sng" dirty="0" smtClean="0">
                <a:solidFill>
                  <a:srgbClr val="C00000"/>
                </a:solidFill>
              </a:rPr>
              <a:t>Siteringer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/>
              <a:t>Datagrunnlag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b="1" u="sng" dirty="0" smtClean="0">
                <a:solidFill>
                  <a:srgbClr val="C00000"/>
                </a:solidFill>
              </a:rPr>
              <a:t>Internasjonal sammenligning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Norske institusjoner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H-indeks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err="1" smtClean="0"/>
              <a:t>Webometrics</a:t>
            </a:r>
            <a:endParaRPr lang="nb-NO" sz="1600" dirty="0"/>
          </a:p>
          <a:p>
            <a:pPr marL="457200" indent="-457200">
              <a:buFont typeface="+mj-lt"/>
              <a:buAutoNum type="arabicPeriod"/>
            </a:pPr>
            <a:r>
              <a:rPr lang="nb-NO" sz="1600" dirty="0"/>
              <a:t>Internasjonalisering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/>
              <a:t>Internasjonalt </a:t>
            </a:r>
            <a:r>
              <a:rPr lang="nb-NO" sz="1600" dirty="0" err="1"/>
              <a:t>samforfatterskap</a:t>
            </a:r>
            <a:endParaRPr lang="nb-NO" sz="1600" dirty="0"/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/>
              <a:t>Finansiering fra/til utlandet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600" dirty="0"/>
              <a:t>Videre arbeid</a:t>
            </a:r>
          </a:p>
        </p:txBody>
      </p:sp>
    </p:spTree>
    <p:extLst>
      <p:ext uri="{BB962C8B-B14F-4D97-AF65-F5344CB8AC3E}">
        <p14:creationId xmlns:p14="http://schemas.microsoft.com/office/powerpoint/2010/main" val="98730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bg1"/>
                </a:solidFill>
              </a:rPr>
              <a:t>Relativ siteringsindeks 2002-2008</a:t>
            </a:r>
            <a:endParaRPr lang="nb-NO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854276"/>
              </p:ext>
            </p:extLst>
          </p:nvPr>
        </p:nvGraphicFramePr>
        <p:xfrm>
          <a:off x="407624" y="869950"/>
          <a:ext cx="8175989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852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600" b="1" dirty="0" smtClean="0">
                <a:solidFill>
                  <a:schemeClr val="bg1"/>
                </a:solidFill>
              </a:rPr>
              <a:t>Relativ siteringsindeks 2008 for tre av landene i utvalgte fagområder</a:t>
            </a:r>
            <a:endParaRPr lang="nb-NO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99995"/>
              </p:ext>
            </p:extLst>
          </p:nvPr>
        </p:nvGraphicFramePr>
        <p:xfrm>
          <a:off x="517793" y="880967"/>
          <a:ext cx="8032770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350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bg1"/>
                </a:solidFill>
              </a:rPr>
              <a:t>Disposisjon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892366" y="869949"/>
            <a:ext cx="7691247" cy="5563901"/>
          </a:xfr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sz="1600" dirty="0" smtClean="0"/>
              <a:t>Indikatorer for samfunnseffekter?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600" dirty="0" smtClean="0"/>
              <a:t>Publisering og FoU-ressurser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Internasjonal sammenligning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Norske institusjoner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/>
              <a:t>Sidetall som indikator?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600" b="1" u="sng" dirty="0" smtClean="0">
                <a:solidFill>
                  <a:srgbClr val="C00000"/>
                </a:solidFill>
              </a:rPr>
              <a:t>Siteringer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/>
              <a:t>Datagrunnlag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Internasjonal sammenligning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b="1" u="sng" dirty="0" smtClean="0">
                <a:solidFill>
                  <a:srgbClr val="C00000"/>
                </a:solidFill>
              </a:rPr>
              <a:t>Norske institusjoner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H-indeks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err="1" smtClean="0"/>
              <a:t>Webometrics</a:t>
            </a:r>
            <a:endParaRPr lang="nb-NO" sz="1600" dirty="0"/>
          </a:p>
          <a:p>
            <a:pPr marL="457200" indent="-457200">
              <a:buFont typeface="+mj-lt"/>
              <a:buAutoNum type="arabicPeriod"/>
            </a:pPr>
            <a:r>
              <a:rPr lang="nb-NO" sz="1600" dirty="0"/>
              <a:t>Internasjonalisering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/>
              <a:t>Internasjonalt </a:t>
            </a:r>
            <a:r>
              <a:rPr lang="nb-NO" sz="1600" dirty="0" err="1"/>
              <a:t>samforfatterskap</a:t>
            </a:r>
            <a:endParaRPr lang="nb-NO" sz="1600" dirty="0"/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/>
              <a:t>Finansiering fra/til utlandet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600" dirty="0"/>
              <a:t>Videre arbeid</a:t>
            </a:r>
          </a:p>
        </p:txBody>
      </p:sp>
    </p:spTree>
    <p:extLst>
      <p:ext uri="{BB962C8B-B14F-4D97-AF65-F5344CB8AC3E}">
        <p14:creationId xmlns:p14="http://schemas.microsoft.com/office/powerpoint/2010/main" val="281334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bg1"/>
                </a:solidFill>
              </a:rPr>
              <a:t>Siteringer pr. artikkel fra 2007, sitert t.o.m. 2009.</a:t>
            </a:r>
            <a:br>
              <a:rPr lang="nb-NO" b="1" dirty="0" smtClean="0">
                <a:solidFill>
                  <a:schemeClr val="bg1"/>
                </a:solidFill>
              </a:rPr>
            </a:br>
            <a:r>
              <a:rPr lang="nb-NO" sz="1600" b="1" dirty="0" err="1" smtClean="0">
                <a:solidFill>
                  <a:schemeClr val="bg1"/>
                </a:solidFill>
              </a:rPr>
              <a:t>Expected</a:t>
            </a:r>
            <a:r>
              <a:rPr lang="nb-NO" sz="1600" b="1" dirty="0" smtClean="0">
                <a:solidFill>
                  <a:schemeClr val="bg1"/>
                </a:solidFill>
              </a:rPr>
              <a:t> = Verdensgjennomsnitt i samme tidsskrift og hefte</a:t>
            </a:r>
            <a:endParaRPr lang="nb-NO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025168"/>
              </p:ext>
            </p:extLst>
          </p:nvPr>
        </p:nvGraphicFramePr>
        <p:xfrm>
          <a:off x="716594" y="891983"/>
          <a:ext cx="7810462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646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bg1"/>
                </a:solidFill>
              </a:rPr>
              <a:t>Fagprofiler ved fire av universitetene</a:t>
            </a:r>
            <a:endParaRPr lang="nb-NO" b="1" dirty="0">
              <a:solidFill>
                <a:schemeClr val="bg1"/>
              </a:solidFill>
            </a:endParaRPr>
          </a:p>
        </p:txBody>
      </p:sp>
      <p:pic>
        <p:nvPicPr>
          <p:cNvPr id="1033" name="Bilde 24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26" y="3712685"/>
            <a:ext cx="3938178" cy="236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Bilde 23"/>
          <p:cNvPicPr>
            <a:picLocks noChangeAspect="1" noChangeArrowheads="1"/>
          </p:cNvPicPr>
          <p:nvPr/>
        </p:nvPicPr>
        <p:blipFill>
          <a:blip r:embed="rId3">
            <a:lum bright="-1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055" y="3712685"/>
            <a:ext cx="3932149" cy="236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Bilde 21"/>
          <p:cNvPicPr>
            <a:picLocks noChangeAspect="1" noChangeArrowheads="1"/>
          </p:cNvPicPr>
          <p:nvPr/>
        </p:nvPicPr>
        <p:blipFill>
          <a:blip r:embed="rId4">
            <a:lum bright="-1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055" y="1021512"/>
            <a:ext cx="3804373" cy="228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Bilde 26"/>
          <p:cNvPicPr>
            <a:picLocks noChangeAspect="1" noChangeArrowheads="1"/>
          </p:cNvPicPr>
          <p:nvPr/>
        </p:nvPicPr>
        <p:blipFill>
          <a:blip r:embed="rId5">
            <a:lum bright="-10000" contrast="-1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500"/>
                    </a14:imgEffect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45" y="1021512"/>
            <a:ext cx="3806562" cy="228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12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bg1"/>
                </a:solidFill>
              </a:rPr>
              <a:t>Skisse til studier av samfunnseffekter </a:t>
            </a:r>
            <a:br>
              <a:rPr lang="nb-NO" b="1" dirty="0" smtClean="0">
                <a:solidFill>
                  <a:schemeClr val="bg1"/>
                </a:solidFill>
              </a:rPr>
            </a:br>
            <a:r>
              <a:rPr lang="nb-NO" sz="1400" b="1" dirty="0" smtClean="0">
                <a:solidFill>
                  <a:schemeClr val="bg1"/>
                </a:solidFill>
              </a:rPr>
              <a:t>(Forsknings- og </a:t>
            </a:r>
            <a:r>
              <a:rPr lang="nb-NO" sz="1400" b="1" dirty="0" err="1" smtClean="0">
                <a:solidFill>
                  <a:schemeClr val="bg1"/>
                </a:solidFill>
              </a:rPr>
              <a:t>Innovationsstyrelsen</a:t>
            </a:r>
            <a:r>
              <a:rPr lang="nb-NO" sz="1400" b="1" dirty="0" smtClean="0">
                <a:solidFill>
                  <a:schemeClr val="bg1"/>
                </a:solidFill>
              </a:rPr>
              <a:t>, Danmark)</a:t>
            </a:r>
            <a:endParaRPr lang="nb-NO" sz="1400" b="1" dirty="0">
              <a:solidFill>
                <a:schemeClr val="bg1"/>
              </a:solidFill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30" y="985012"/>
            <a:ext cx="7845483" cy="5549571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376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71463" y="179388"/>
            <a:ext cx="8652200" cy="457200"/>
          </a:xfrm>
        </p:spPr>
        <p:txBody>
          <a:bodyPr/>
          <a:lstStyle/>
          <a:p>
            <a:r>
              <a:rPr lang="nb-NO" sz="1800" b="1" dirty="0" smtClean="0">
                <a:solidFill>
                  <a:schemeClr val="bg1"/>
                </a:solidFill>
              </a:rPr>
              <a:t>Feltnormalisert relativ siteringsindeks for nordiske universiteter. </a:t>
            </a:r>
            <a:r>
              <a:rPr lang="nb-NO" sz="1600" b="1" dirty="0" err="1" smtClean="0">
                <a:solidFill>
                  <a:schemeClr val="bg1"/>
                </a:solidFill>
              </a:rPr>
              <a:t>Fraksjonaliserte</a:t>
            </a:r>
            <a:r>
              <a:rPr lang="nb-NO" sz="1600" b="1" dirty="0" smtClean="0">
                <a:solidFill>
                  <a:schemeClr val="bg1"/>
                </a:solidFill>
              </a:rPr>
              <a:t> ISI-artikler 2005-2008 sitert t.o.m. 2009. </a:t>
            </a:r>
            <a:r>
              <a:rPr lang="nb-NO" dirty="0" smtClean="0"/>
              <a:t>.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137055"/>
              </p:ext>
            </p:extLst>
          </p:nvPr>
        </p:nvGraphicFramePr>
        <p:xfrm>
          <a:off x="374573" y="869950"/>
          <a:ext cx="8209040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Rett pil 5"/>
          <p:cNvCxnSpPr/>
          <p:nvPr/>
        </p:nvCxnSpPr>
        <p:spPr bwMode="auto">
          <a:xfrm flipH="1">
            <a:off x="7381302" y="3536414"/>
            <a:ext cx="396606" cy="0"/>
          </a:xfrm>
          <a:prstGeom prst="straightConnector1">
            <a:avLst/>
          </a:prstGeom>
          <a:solidFill>
            <a:srgbClr val="647D96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Rett pil 7"/>
          <p:cNvCxnSpPr/>
          <p:nvPr/>
        </p:nvCxnSpPr>
        <p:spPr bwMode="auto">
          <a:xfrm flipH="1">
            <a:off x="7333563" y="3787966"/>
            <a:ext cx="396606" cy="0"/>
          </a:xfrm>
          <a:prstGeom prst="straightConnector1">
            <a:avLst/>
          </a:prstGeom>
          <a:solidFill>
            <a:srgbClr val="647D96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Rett pil 8"/>
          <p:cNvCxnSpPr/>
          <p:nvPr/>
        </p:nvCxnSpPr>
        <p:spPr bwMode="auto">
          <a:xfrm flipH="1">
            <a:off x="7313365" y="4074404"/>
            <a:ext cx="396606" cy="0"/>
          </a:xfrm>
          <a:prstGeom prst="straightConnector1">
            <a:avLst/>
          </a:prstGeom>
          <a:solidFill>
            <a:srgbClr val="647D96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Rett pil 9"/>
          <p:cNvCxnSpPr/>
          <p:nvPr/>
        </p:nvCxnSpPr>
        <p:spPr bwMode="auto">
          <a:xfrm flipH="1">
            <a:off x="7182999" y="4900669"/>
            <a:ext cx="396606" cy="0"/>
          </a:xfrm>
          <a:prstGeom prst="straightConnector1">
            <a:avLst/>
          </a:prstGeom>
          <a:solidFill>
            <a:srgbClr val="647D96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Rett pil 10"/>
          <p:cNvCxnSpPr/>
          <p:nvPr/>
        </p:nvCxnSpPr>
        <p:spPr bwMode="auto">
          <a:xfrm flipH="1">
            <a:off x="7137096" y="5143041"/>
            <a:ext cx="396606" cy="0"/>
          </a:xfrm>
          <a:prstGeom prst="straightConnector1">
            <a:avLst/>
          </a:prstGeom>
          <a:solidFill>
            <a:srgbClr val="647D96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4785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600" b="1" dirty="0" smtClean="0">
                <a:solidFill>
                  <a:schemeClr val="bg1"/>
                </a:solidFill>
              </a:rPr>
              <a:t>De 25 forfatteradressene i «Norges» mest siterte artikkel fra 2007</a:t>
            </a:r>
            <a:endParaRPr lang="nb-NO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129433"/>
              </p:ext>
            </p:extLst>
          </p:nvPr>
        </p:nvGraphicFramePr>
        <p:xfrm>
          <a:off x="1079653" y="995458"/>
          <a:ext cx="7508904" cy="495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8636"/>
                <a:gridCol w="1244906"/>
                <a:gridCol w="1399142"/>
                <a:gridCol w="638979"/>
                <a:gridCol w="2401676"/>
                <a:gridCol w="755565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YEAR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TOT_CITES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JNL_TITLE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POS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ORG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COUNTRY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2007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338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NEW ENGL J MED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Univ Washington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USA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2007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338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NEW ENGL J MED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Ludwig Inst Canc Res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Brazil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2007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338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NEW ENGL J MED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Natl Res Ctr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Colombia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2007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338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NEW ENGL J MED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Rigshosp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Denmark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2007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338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NEW ENGL J MED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Univ Helsinki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Finland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2007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338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NEW ENGL J MED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Natl Publ Hlth Inst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Finland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2007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338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NEW ENGL J MED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Int Agcy Res Canc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France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2007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338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NEW ENGL J MED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Iceland Canc Soc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Iceland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2007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338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NEW ENGL J MED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Natl Inst Publ Hlth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Mexico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2007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338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NEW ENGL J MED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10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Norwegian </a:t>
                      </a:r>
                      <a:r>
                        <a:rPr lang="nb-NO" sz="1100" u="none" strike="noStrike" dirty="0" err="1">
                          <a:effectLst/>
                        </a:rPr>
                        <a:t>Inst</a:t>
                      </a:r>
                      <a:r>
                        <a:rPr lang="nb-NO" sz="1100" u="none" strike="noStrike" dirty="0">
                          <a:effectLst/>
                        </a:rPr>
                        <a:t> </a:t>
                      </a:r>
                      <a:r>
                        <a:rPr lang="nb-NO" sz="1100" u="none" strike="noStrike" dirty="0" err="1">
                          <a:effectLst/>
                        </a:rPr>
                        <a:t>Technol</a:t>
                      </a:r>
                      <a:r>
                        <a:rPr lang="nb-NO" sz="1100" u="none" strike="noStrike" dirty="0">
                          <a:effectLst/>
                        </a:rPr>
                        <a:t> </a:t>
                      </a:r>
                      <a:r>
                        <a:rPr lang="nb-NO" sz="1100" u="none" strike="noStrike" dirty="0" err="1">
                          <a:effectLst/>
                        </a:rPr>
                        <a:t>Hlth</a:t>
                      </a:r>
                      <a:r>
                        <a:rPr lang="nb-NO" sz="1100" u="none" strike="noStrike" dirty="0">
                          <a:effectLst/>
                        </a:rPr>
                        <a:t> Res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Norway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2007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338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NEW ENGL J MED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 err="1">
                          <a:effectLst/>
                        </a:rPr>
                        <a:t>Canc</a:t>
                      </a:r>
                      <a:r>
                        <a:rPr lang="nb-NO" sz="1100" u="none" strike="noStrike" dirty="0">
                          <a:effectLst/>
                        </a:rPr>
                        <a:t> </a:t>
                      </a:r>
                      <a:r>
                        <a:rPr lang="nb-NO" sz="1100" u="none" strike="noStrike" dirty="0" err="1">
                          <a:effectLst/>
                        </a:rPr>
                        <a:t>Registry</a:t>
                      </a:r>
                      <a:r>
                        <a:rPr lang="nb-NO" sz="1100" u="none" strike="noStrike" dirty="0">
                          <a:effectLst/>
                        </a:rPr>
                        <a:t> Norway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Norway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2007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338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NEW ENGL J MED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Univ Peruana Cayetano Heredia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Peru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2007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338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NEW ENGL J MED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Warsaw Med Univ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Poland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2007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338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NEW ENGL J MED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Lund Univ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Sweden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2007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338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NEW ENGL J MED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Danderyd Hosp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Sweden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2007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338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NEW ENGL J MED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KK Womens &amp; Childrens Hosp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Singapore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2007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338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NEW ENGL J MED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Inst Invest Biomed Bellvitge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Spain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2007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338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NEW ENGL J MED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Emory Univ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USA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2007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338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NEW ENGL J MED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19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Indiana Univ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USA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2007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338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NEW ENGL J MED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Med Coll Georgia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USA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2007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338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NEW ENGL J MED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Univ Washington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USA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2007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338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NEW ENGL J MED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Johns Hopkins Univ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USA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2007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338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NEW ENGL J MED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Duke Univ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USA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2007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338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NEW ENGL J MED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Merck Res Labs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USA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2007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338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NEW ENGL J MED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</a:rPr>
                        <a:t>25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Univ Washington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USA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85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600" b="1" dirty="0" smtClean="0">
                <a:solidFill>
                  <a:schemeClr val="bg1"/>
                </a:solidFill>
              </a:rPr>
              <a:t>Fordelingen av 2193 siteringer t.o.m. 2009 mellom 393 ISI-artikler fra 2007 ved Med </a:t>
            </a:r>
            <a:r>
              <a:rPr lang="nb-NO" sz="1600" b="1" dirty="0" err="1" smtClean="0">
                <a:solidFill>
                  <a:schemeClr val="bg1"/>
                </a:solidFill>
              </a:rPr>
              <a:t>Fak</a:t>
            </a:r>
            <a:r>
              <a:rPr lang="nb-NO" sz="1600" b="1" dirty="0" smtClean="0">
                <a:solidFill>
                  <a:schemeClr val="bg1"/>
                </a:solidFill>
              </a:rPr>
              <a:t>, Universitetet i Tromsø</a:t>
            </a:r>
            <a:endParaRPr lang="nb-NO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511012"/>
              </p:ext>
            </p:extLst>
          </p:nvPr>
        </p:nvGraphicFramePr>
        <p:xfrm>
          <a:off x="539827" y="869950"/>
          <a:ext cx="8043786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Rett pil 5"/>
          <p:cNvCxnSpPr/>
          <p:nvPr/>
        </p:nvCxnSpPr>
        <p:spPr bwMode="auto">
          <a:xfrm flipH="1">
            <a:off x="2170323" y="3415229"/>
            <a:ext cx="1784733" cy="1795749"/>
          </a:xfrm>
          <a:prstGeom prst="straightConnector1">
            <a:avLst/>
          </a:prstGeom>
          <a:solidFill>
            <a:srgbClr val="647D96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Rett pil 7"/>
          <p:cNvCxnSpPr/>
          <p:nvPr/>
        </p:nvCxnSpPr>
        <p:spPr bwMode="auto">
          <a:xfrm>
            <a:off x="5221995" y="4175393"/>
            <a:ext cx="0" cy="627961"/>
          </a:xfrm>
          <a:prstGeom prst="straightConnector1">
            <a:avLst/>
          </a:prstGeom>
          <a:solidFill>
            <a:srgbClr val="647D96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5815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bg1"/>
                </a:solidFill>
              </a:rPr>
              <a:t>Disposisjon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892366" y="869949"/>
            <a:ext cx="7691247" cy="5563901"/>
          </a:xfr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sz="1600" dirty="0" smtClean="0"/>
              <a:t>Indikatorer for samfunnseffekter?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600" dirty="0" smtClean="0"/>
              <a:t>Publisering og FoU-ressurser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Internasjonal sammenligning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Norske institusjoner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/>
              <a:t>Sidetall som indikator?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600" b="1" u="sng" dirty="0" smtClean="0">
                <a:solidFill>
                  <a:srgbClr val="C00000"/>
                </a:solidFill>
              </a:rPr>
              <a:t>Siteringer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/>
              <a:t>Datagrunnlag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Internasjonal sammenligning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Norske institusjoner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b="1" u="sng" dirty="0" smtClean="0">
                <a:solidFill>
                  <a:srgbClr val="C00000"/>
                </a:solidFill>
              </a:rPr>
              <a:t>H-indeks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err="1" smtClean="0"/>
              <a:t>Webometrics</a:t>
            </a:r>
            <a:endParaRPr lang="nb-NO" sz="1600" dirty="0"/>
          </a:p>
          <a:p>
            <a:pPr marL="457200" indent="-457200">
              <a:buFont typeface="+mj-lt"/>
              <a:buAutoNum type="arabicPeriod"/>
            </a:pPr>
            <a:r>
              <a:rPr lang="nb-NO" sz="1600" dirty="0"/>
              <a:t>Internasjonalisering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/>
              <a:t>Internasjonalt </a:t>
            </a:r>
            <a:r>
              <a:rPr lang="nb-NO" sz="1600" dirty="0" err="1"/>
              <a:t>samforfatterskap</a:t>
            </a:r>
            <a:endParaRPr lang="nb-NO" sz="1600" dirty="0"/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/>
              <a:t>Finansiering fra/til utlandet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600" dirty="0"/>
              <a:t>Videre arbeid</a:t>
            </a:r>
          </a:p>
        </p:txBody>
      </p:sp>
    </p:spTree>
    <p:extLst>
      <p:ext uri="{BB962C8B-B14F-4D97-AF65-F5344CB8AC3E}">
        <p14:creationId xmlns:p14="http://schemas.microsoft.com/office/powerpoint/2010/main" val="208322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600" b="1" dirty="0">
                <a:solidFill>
                  <a:schemeClr val="bg1"/>
                </a:solidFill>
              </a:rPr>
              <a:t>H-indeksen til en forsker er lik </a:t>
            </a:r>
            <a:r>
              <a:rPr lang="nb-NO" sz="1600" b="1" i="1" dirty="0">
                <a:solidFill>
                  <a:schemeClr val="bg1"/>
                </a:solidFill>
              </a:rPr>
              <a:t>h</a:t>
            </a:r>
            <a:r>
              <a:rPr lang="nb-NO" sz="1600" b="1" dirty="0">
                <a:solidFill>
                  <a:schemeClr val="bg1"/>
                </a:solidFill>
              </a:rPr>
              <a:t>, når et antall </a:t>
            </a:r>
            <a:r>
              <a:rPr lang="nb-NO" sz="1600" b="1" i="1" dirty="0">
                <a:solidFill>
                  <a:schemeClr val="bg1"/>
                </a:solidFill>
              </a:rPr>
              <a:t>h</a:t>
            </a:r>
            <a:r>
              <a:rPr lang="nb-NO" sz="1600" b="1" dirty="0">
                <a:solidFill>
                  <a:schemeClr val="bg1"/>
                </a:solidFill>
              </a:rPr>
              <a:t> av hennes/hans publikasjoner oppnår minst et antall </a:t>
            </a:r>
            <a:r>
              <a:rPr lang="nb-NO" sz="1600" b="1" i="1" dirty="0">
                <a:solidFill>
                  <a:schemeClr val="bg1"/>
                </a:solidFill>
              </a:rPr>
              <a:t>h</a:t>
            </a:r>
            <a:r>
              <a:rPr lang="nb-NO" sz="1600" b="1" dirty="0">
                <a:solidFill>
                  <a:schemeClr val="bg1"/>
                </a:solidFill>
              </a:rPr>
              <a:t> </a:t>
            </a:r>
            <a:r>
              <a:rPr lang="nb-NO" sz="1600" b="1" dirty="0" smtClean="0">
                <a:solidFill>
                  <a:schemeClr val="bg1"/>
                </a:solidFill>
              </a:rPr>
              <a:t>siteringer.</a:t>
            </a:r>
            <a:r>
              <a:rPr lang="nb-NO" sz="1800" b="1" dirty="0">
                <a:solidFill>
                  <a:schemeClr val="bg1"/>
                </a:solidFill>
              </a:rPr>
              <a:t/>
            </a:r>
            <a:br>
              <a:rPr lang="nb-NO" sz="1800" b="1" dirty="0">
                <a:solidFill>
                  <a:schemeClr val="bg1"/>
                </a:solidFill>
              </a:rPr>
            </a:br>
            <a:r>
              <a:rPr lang="nb-NO" sz="1600" b="1" dirty="0">
                <a:solidFill>
                  <a:schemeClr val="bg1"/>
                </a:solidFill>
              </a:rPr>
              <a:t>Eksempel</a:t>
            </a:r>
            <a:r>
              <a:rPr lang="nb-NO" sz="1600" b="1" dirty="0" smtClean="0">
                <a:solidFill>
                  <a:schemeClr val="bg1"/>
                </a:solidFill>
              </a:rPr>
              <a:t>: En forfatter med 162 ISI-artikler: </a:t>
            </a:r>
            <a:r>
              <a:rPr lang="nb-NO" sz="1600" b="1" dirty="0" smtClean="0">
                <a:solidFill>
                  <a:srgbClr val="FFC000"/>
                </a:solidFill>
              </a:rPr>
              <a:t>Per O. Seglen</a:t>
            </a:r>
            <a:endParaRPr lang="nb-NO" sz="16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307474"/>
              </p:ext>
            </p:extLst>
          </p:nvPr>
        </p:nvGraphicFramePr>
        <p:xfrm>
          <a:off x="495759" y="869950"/>
          <a:ext cx="8087854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/>
          <p:cNvSpPr/>
          <p:nvPr/>
        </p:nvSpPr>
        <p:spPr bwMode="auto">
          <a:xfrm>
            <a:off x="4891489" y="2503583"/>
            <a:ext cx="2302525" cy="8593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dirty="0" smtClean="0"/>
              <a:t>Gjennomsnitt = 50,7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91508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600" b="1" dirty="0" smtClean="0">
                <a:solidFill>
                  <a:schemeClr val="bg1"/>
                </a:solidFill>
              </a:rPr>
              <a:t>Eksempel 2: En forfatter med 23 ISI-artikler: </a:t>
            </a:r>
            <a:r>
              <a:rPr lang="nb-NO" sz="1600" b="1" dirty="0" smtClean="0">
                <a:solidFill>
                  <a:srgbClr val="FFC000"/>
                </a:solidFill>
              </a:rPr>
              <a:t>Jan Fagerberg</a:t>
            </a:r>
            <a:endParaRPr lang="nb-NO" sz="16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</p:nvPr>
        </p:nvGraphicFramePr>
        <p:xfrm>
          <a:off x="495759" y="869950"/>
          <a:ext cx="8087854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/>
          <p:cNvSpPr/>
          <p:nvPr/>
        </p:nvSpPr>
        <p:spPr bwMode="auto">
          <a:xfrm>
            <a:off x="4891489" y="2503583"/>
            <a:ext cx="2302525" cy="8593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dirty="0" smtClean="0"/>
              <a:t>Gjennomsnitt = 25,2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0037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600" b="1" dirty="0" smtClean="0">
                <a:solidFill>
                  <a:schemeClr val="bg1"/>
                </a:solidFill>
              </a:rPr>
              <a:t>Eksempel 3: En forfatter med 4 ISI-artikler: </a:t>
            </a:r>
            <a:r>
              <a:rPr lang="nb-NO" sz="1600" b="1" dirty="0" smtClean="0">
                <a:solidFill>
                  <a:srgbClr val="FFC000"/>
                </a:solidFill>
              </a:rPr>
              <a:t>Gunnar Sivertsen</a:t>
            </a:r>
            <a:endParaRPr lang="nb-NO" sz="16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</p:nvPr>
        </p:nvGraphicFramePr>
        <p:xfrm>
          <a:off x="495759" y="869950"/>
          <a:ext cx="8087854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/>
          <p:cNvSpPr/>
          <p:nvPr/>
        </p:nvSpPr>
        <p:spPr bwMode="auto">
          <a:xfrm>
            <a:off x="5772839" y="2481549"/>
            <a:ext cx="2302525" cy="8593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dirty="0" smtClean="0"/>
              <a:t>Gjennomsnitt = 51,7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4107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b="1" dirty="0" smtClean="0">
                <a:solidFill>
                  <a:schemeClr val="bg1"/>
                </a:solidFill>
              </a:rPr>
              <a:t>H-indeks for institusjoner: </a:t>
            </a:r>
            <a:r>
              <a:rPr lang="nb-NO" sz="1800" b="1" i="1" dirty="0" smtClean="0">
                <a:solidFill>
                  <a:schemeClr val="bg1"/>
                </a:solidFill>
              </a:rPr>
              <a:t>h</a:t>
            </a:r>
            <a:r>
              <a:rPr lang="nb-NO" sz="1800" b="1" dirty="0" smtClean="0">
                <a:solidFill>
                  <a:schemeClr val="bg1"/>
                </a:solidFill>
              </a:rPr>
              <a:t> antall forfattere har en H-indeks på minst </a:t>
            </a:r>
            <a:r>
              <a:rPr lang="nb-NO" sz="1800" b="1" i="1" dirty="0" smtClean="0">
                <a:solidFill>
                  <a:schemeClr val="bg1"/>
                </a:solidFill>
              </a:rPr>
              <a:t>h </a:t>
            </a:r>
            <a:endParaRPr lang="nb-NO" sz="1800" b="1" i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2198"/>
            <a:ext cx="9721283" cy="607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51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bg1"/>
                </a:solidFill>
              </a:rPr>
              <a:t>Disposisjon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892366" y="869949"/>
            <a:ext cx="7691247" cy="5519833"/>
          </a:xfr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sz="1600" dirty="0" smtClean="0"/>
              <a:t>Indikatorer for samfunnseffekter?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600" dirty="0" smtClean="0"/>
              <a:t>Publisering og FoU-ressurser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Internasjonal sammenligning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Norske institusjoner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/>
              <a:t>Sidetall som indikator?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600" b="1" u="sng" dirty="0" smtClean="0">
                <a:solidFill>
                  <a:srgbClr val="C00000"/>
                </a:solidFill>
              </a:rPr>
              <a:t>Siteringer</a:t>
            </a:r>
          </a:p>
          <a:p>
            <a:pPr marL="933450" lvl="1" indent="-457200">
              <a:buFont typeface="+mj-lt"/>
              <a:buAutoNum type="arabicPeriod"/>
            </a:pPr>
            <a:r>
              <a:rPr lang="nb-NO" sz="1600" dirty="0"/>
              <a:t>Datagrunnlag</a:t>
            </a:r>
          </a:p>
          <a:p>
            <a:pPr marL="933450" lvl="1" indent="-457200">
              <a:buFont typeface="+mj-lt"/>
              <a:buAutoNum type="arabicPeriod"/>
            </a:pPr>
            <a:r>
              <a:rPr lang="nb-NO" sz="1600" dirty="0" smtClean="0"/>
              <a:t>Internasjonal sammenligning</a:t>
            </a:r>
          </a:p>
          <a:p>
            <a:pPr marL="933450" lvl="1" indent="-457200">
              <a:buFont typeface="+mj-lt"/>
              <a:buAutoNum type="arabicPeriod"/>
            </a:pPr>
            <a:r>
              <a:rPr lang="nb-NO" sz="1600" dirty="0" smtClean="0"/>
              <a:t>Norske institusjoner</a:t>
            </a:r>
          </a:p>
          <a:p>
            <a:pPr marL="933450" lvl="1" indent="-457200">
              <a:buFont typeface="+mj-lt"/>
              <a:buAutoNum type="arabicPeriod"/>
            </a:pPr>
            <a:r>
              <a:rPr lang="nb-NO" sz="1600" dirty="0" smtClean="0"/>
              <a:t>H-indeks</a:t>
            </a:r>
          </a:p>
          <a:p>
            <a:pPr marL="933450" lvl="1" indent="-457200">
              <a:buFont typeface="+mj-lt"/>
              <a:buAutoNum type="arabicPeriod"/>
            </a:pPr>
            <a:r>
              <a:rPr lang="nb-NO" sz="1600" b="1" u="sng" dirty="0" err="1" smtClean="0">
                <a:solidFill>
                  <a:srgbClr val="C00000"/>
                </a:solidFill>
              </a:rPr>
              <a:t>Webometrics</a:t>
            </a:r>
            <a:endParaRPr lang="nb-NO" sz="1600" b="1" u="sng" dirty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b-NO" sz="1600" dirty="0"/>
              <a:t>Internasjonalisering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/>
              <a:t>Internasjonalt </a:t>
            </a:r>
            <a:r>
              <a:rPr lang="nb-NO" sz="1600" dirty="0" err="1"/>
              <a:t>samforfatterskap</a:t>
            </a:r>
            <a:endParaRPr lang="nb-NO" sz="1600" dirty="0"/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/>
              <a:t>Finansiering fra/til utlandet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600" dirty="0"/>
              <a:t>Videre arbeid</a:t>
            </a:r>
          </a:p>
        </p:txBody>
      </p:sp>
    </p:spTree>
    <p:extLst>
      <p:ext uri="{BB962C8B-B14F-4D97-AF65-F5344CB8AC3E}">
        <p14:creationId xmlns:p14="http://schemas.microsoft.com/office/powerpoint/2010/main" val="414851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37879" cy="746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e 2"/>
          <p:cNvSpPr/>
          <p:nvPr/>
        </p:nvSpPr>
        <p:spPr bwMode="auto">
          <a:xfrm>
            <a:off x="3492347" y="1366092"/>
            <a:ext cx="1013551" cy="550843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5" name="Plassholder for innhold 3" descr="ESF REPORT - Final - 9March20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46351" y="1117562"/>
            <a:ext cx="3776114" cy="5226050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339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bg1"/>
                </a:solidFill>
              </a:rPr>
              <a:t>Hvor og hvordan skal vi måle eller undersøke bruk av forskning?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572877" y="869950"/>
            <a:ext cx="8010736" cy="3085105"/>
          </a:xfrm>
          <a:noFill/>
        </p:spPr>
        <p:txBody>
          <a:bodyPr/>
          <a:lstStyle/>
          <a:p>
            <a:r>
              <a:rPr lang="nb-NO" sz="1600" b="1" dirty="0" smtClean="0">
                <a:solidFill>
                  <a:schemeClr val="bg1"/>
                </a:solidFill>
              </a:rPr>
              <a:t>Hos produsenten av forskning og formidling? </a:t>
            </a:r>
          </a:p>
          <a:p>
            <a:pPr lvl="1"/>
            <a:r>
              <a:rPr lang="nb-NO" sz="1600" b="1" dirty="0" smtClean="0">
                <a:solidFill>
                  <a:schemeClr val="bg1"/>
                </a:solidFill>
              </a:rPr>
              <a:t>det norske forskningssystemet</a:t>
            </a:r>
          </a:p>
          <a:p>
            <a:r>
              <a:rPr lang="nb-NO" sz="1600" b="1" dirty="0" smtClean="0">
                <a:solidFill>
                  <a:schemeClr val="bg1"/>
                </a:solidFill>
              </a:rPr>
              <a:t>… eller hos brukere av </a:t>
            </a:r>
            <a:r>
              <a:rPr lang="nb-NO" sz="1600" b="1" dirty="0">
                <a:solidFill>
                  <a:schemeClr val="bg1"/>
                </a:solidFill>
              </a:rPr>
              <a:t>(norsk og utenlandsk</a:t>
            </a:r>
            <a:r>
              <a:rPr lang="nb-NO" sz="1600" b="1" dirty="0" smtClean="0">
                <a:solidFill>
                  <a:schemeClr val="bg1"/>
                </a:solidFill>
              </a:rPr>
              <a:t>) forskning?</a:t>
            </a:r>
          </a:p>
          <a:p>
            <a:pPr lvl="1"/>
            <a:r>
              <a:rPr lang="nb-NO" sz="1600" b="1" dirty="0" smtClean="0">
                <a:solidFill>
                  <a:schemeClr val="bg1"/>
                </a:solidFill>
              </a:rPr>
              <a:t>det norske samfunnet</a:t>
            </a:r>
            <a:endParaRPr lang="nb-NO" sz="1600" b="1" dirty="0">
              <a:solidFill>
                <a:schemeClr val="bg1"/>
              </a:solidFill>
            </a:endParaRPr>
          </a:p>
        </p:txBody>
      </p:sp>
      <p:pic>
        <p:nvPicPr>
          <p:cNvPr id="18436" name="Picture 4" descr="http://gfx.dagbladet.no/pub/artikkel/5/50/501/501961/Hanekleiv_1180426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2973"/>
            <a:ext cx="8172450" cy="428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682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600" b="1" dirty="0" smtClean="0">
                <a:solidFill>
                  <a:schemeClr val="bg1"/>
                </a:solidFill>
              </a:rPr>
              <a:t>Korrelasjon r=0.394 mellom nedlastinger første seks måneder og artikkelens senere antall siteringer</a:t>
            </a:r>
            <a:endParaRPr lang="nb-NO" sz="1600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5199"/>
            <a:ext cx="11881692" cy="742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59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bg1"/>
                </a:solidFill>
              </a:rPr>
              <a:t>Ranking </a:t>
            </a:r>
            <a:r>
              <a:rPr lang="nb-NO" b="1" dirty="0" smtClean="0">
                <a:solidFill>
                  <a:srgbClr val="FFC000"/>
                </a:solidFill>
              </a:rPr>
              <a:t>Web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of</a:t>
            </a:r>
            <a:r>
              <a:rPr lang="nb-NO" b="1" dirty="0" smtClean="0">
                <a:solidFill>
                  <a:schemeClr val="bg1"/>
                </a:solidFill>
              </a:rPr>
              <a:t> World </a:t>
            </a:r>
            <a:r>
              <a:rPr lang="nb-NO" b="1" dirty="0" err="1" smtClean="0">
                <a:solidFill>
                  <a:schemeClr val="bg1"/>
                </a:solidFill>
              </a:rPr>
              <a:t>Universities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8" name="Plassholder for innhold 7"/>
          <p:cNvSpPr>
            <a:spLocks noGrp="1"/>
          </p:cNvSpPr>
          <p:nvPr>
            <p:ph sz="half" idx="2"/>
          </p:nvPr>
        </p:nvSpPr>
        <p:spPr>
          <a:xfrm>
            <a:off x="5849957" y="2093205"/>
            <a:ext cx="2733656" cy="2655066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dirty="0" smtClean="0"/>
              <a:t>Trondheim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Oslo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Bergen</a:t>
            </a:r>
          </a:p>
          <a:p>
            <a:endParaRPr lang="nb-NO" dirty="0"/>
          </a:p>
        </p:txBody>
      </p:sp>
      <p:pic>
        <p:nvPicPr>
          <p:cNvPr id="9" name="Plassholder for innhold 8" descr="Rankings Web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64404" y="611954"/>
            <a:ext cx="4990642" cy="6834443"/>
          </a:xfrm>
        </p:spPr>
      </p:pic>
    </p:spTree>
    <p:extLst>
      <p:ext uri="{BB962C8B-B14F-4D97-AF65-F5344CB8AC3E}">
        <p14:creationId xmlns:p14="http://schemas.microsoft.com/office/powerpoint/2010/main" val="165914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rgbClr val="FFC000"/>
                </a:solidFill>
              </a:rPr>
              <a:t>Shanghai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Academic</a:t>
            </a:r>
            <a:r>
              <a:rPr lang="nb-NO" b="1" dirty="0" smtClean="0">
                <a:solidFill>
                  <a:schemeClr val="bg1"/>
                </a:solidFill>
              </a:rPr>
              <a:t> Ranking </a:t>
            </a:r>
            <a:r>
              <a:rPr lang="nb-NO" b="1" dirty="0" err="1" smtClean="0">
                <a:solidFill>
                  <a:schemeClr val="bg1"/>
                </a:solidFill>
              </a:rPr>
              <a:t>of</a:t>
            </a:r>
            <a:r>
              <a:rPr lang="nb-NO" b="1" dirty="0" smtClean="0">
                <a:solidFill>
                  <a:schemeClr val="bg1"/>
                </a:solidFill>
              </a:rPr>
              <a:t> World </a:t>
            </a:r>
            <a:r>
              <a:rPr lang="nb-NO" b="1" dirty="0" err="1" smtClean="0">
                <a:solidFill>
                  <a:schemeClr val="bg1"/>
                </a:solidFill>
              </a:rPr>
              <a:t>Universities</a:t>
            </a:r>
            <a:endParaRPr lang="nb-NO" b="1" dirty="0">
              <a:solidFill>
                <a:schemeClr val="bg1"/>
              </a:solidFill>
            </a:endParaRPr>
          </a:p>
        </p:txBody>
      </p:sp>
      <p:pic>
        <p:nvPicPr>
          <p:cNvPr id="6" name="Plassholder for innhold 5" descr="Rankings Shanghai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31354" y="694063"/>
            <a:ext cx="5118776" cy="6163937"/>
          </a:xfrm>
        </p:spPr>
      </p:pic>
      <p:sp>
        <p:nvSpPr>
          <p:cNvPr id="8" name="Plassholder for innhold 7"/>
          <p:cNvSpPr>
            <a:spLocks noGrp="1"/>
          </p:cNvSpPr>
          <p:nvPr>
            <p:ph sz="half" idx="2"/>
          </p:nvPr>
        </p:nvSpPr>
        <p:spPr>
          <a:xfrm>
            <a:off x="5849957" y="2093205"/>
            <a:ext cx="2733656" cy="2655066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dirty="0" smtClean="0"/>
              <a:t>Oslo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Trondheim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Bergen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519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bg1"/>
                </a:solidFill>
              </a:rPr>
              <a:t>The </a:t>
            </a:r>
            <a:r>
              <a:rPr lang="nb-NO" b="1" dirty="0" smtClean="0">
                <a:solidFill>
                  <a:srgbClr val="FFC000"/>
                </a:solidFill>
              </a:rPr>
              <a:t>Leiden</a:t>
            </a:r>
            <a:r>
              <a:rPr lang="nb-NO" b="1" dirty="0" smtClean="0">
                <a:solidFill>
                  <a:schemeClr val="bg1"/>
                </a:solidFill>
              </a:rPr>
              <a:t> Ranking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8" name="Plassholder for innhold 7"/>
          <p:cNvSpPr>
            <a:spLocks noGrp="1"/>
          </p:cNvSpPr>
          <p:nvPr>
            <p:ph sz="half" idx="2"/>
          </p:nvPr>
        </p:nvSpPr>
        <p:spPr>
          <a:xfrm>
            <a:off x="5849957" y="2093205"/>
            <a:ext cx="2733656" cy="2655066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dirty="0" smtClean="0"/>
              <a:t>Bergen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Oslo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Trondheim</a:t>
            </a:r>
          </a:p>
          <a:p>
            <a:endParaRPr lang="nb-NO" dirty="0"/>
          </a:p>
        </p:txBody>
      </p:sp>
      <p:pic>
        <p:nvPicPr>
          <p:cNvPr id="6" name="Plassholder for innhold 5" descr="Rankings Leide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75422" y="727822"/>
            <a:ext cx="4699803" cy="6130178"/>
          </a:xfrm>
        </p:spPr>
      </p:pic>
    </p:spTree>
    <p:extLst>
      <p:ext uri="{BB962C8B-B14F-4D97-AF65-F5344CB8AC3E}">
        <p14:creationId xmlns:p14="http://schemas.microsoft.com/office/powerpoint/2010/main" val="1185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bg1"/>
                </a:solidFill>
              </a:rPr>
              <a:t>«</a:t>
            </a:r>
            <a:r>
              <a:rPr lang="nb-NO" b="1" dirty="0" err="1" smtClean="0">
                <a:solidFill>
                  <a:schemeClr val="bg1"/>
                </a:solidFill>
              </a:rPr>
              <a:t>Webometrics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cannot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provide</a:t>
            </a:r>
            <a:r>
              <a:rPr lang="nb-NO" b="1" dirty="0" smtClean="0">
                <a:solidFill>
                  <a:schemeClr val="bg1"/>
                </a:solidFill>
              </a:rPr>
              <a:t> robust </a:t>
            </a:r>
            <a:r>
              <a:rPr lang="nb-NO" b="1" dirty="0" err="1" smtClean="0">
                <a:solidFill>
                  <a:schemeClr val="bg1"/>
                </a:solidFill>
              </a:rPr>
              <a:t>indicators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of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knowledge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flows</a:t>
            </a:r>
            <a:r>
              <a:rPr lang="nb-NO" b="1" dirty="0" smtClean="0">
                <a:solidFill>
                  <a:schemeClr val="bg1"/>
                </a:solidFill>
              </a:rPr>
              <a:t> or research </a:t>
            </a:r>
            <a:r>
              <a:rPr lang="nb-NO" b="1" dirty="0" err="1" smtClean="0">
                <a:solidFill>
                  <a:schemeClr val="bg1"/>
                </a:solidFill>
              </a:rPr>
              <a:t>impact</a:t>
            </a:r>
            <a:r>
              <a:rPr lang="nb-NO" b="1" dirty="0" smtClean="0">
                <a:solidFill>
                  <a:schemeClr val="bg1"/>
                </a:solidFill>
              </a:rPr>
              <a:t>»</a:t>
            </a:r>
            <a:endParaRPr lang="nb-NO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4044" y="925417"/>
            <a:ext cx="16002000" cy="1000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03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7460"/>
            <a:ext cx="13864728" cy="86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94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bg1"/>
                </a:solidFill>
              </a:rPr>
              <a:t>Disposisjon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892366" y="869949"/>
            <a:ext cx="7691247" cy="5519833"/>
          </a:xfr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sz="1600" dirty="0" smtClean="0"/>
              <a:t>Indikatorer for samfunnseffekter?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600" dirty="0" smtClean="0"/>
              <a:t>Publisering og FoU-ressurser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Internasjonal sammenligning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Norske institusjoner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/>
              <a:t>Sidetall som indikator?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600" dirty="0" smtClean="0"/>
              <a:t>Siteringer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/>
              <a:t>Datagrunnlag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Internasjonal sammenligning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Norske institusjoner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H-indeks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err="1" smtClean="0"/>
              <a:t>Webometrics</a:t>
            </a:r>
            <a:endParaRPr lang="nb-NO" sz="1600" dirty="0"/>
          </a:p>
          <a:p>
            <a:pPr marL="457200" indent="-457200">
              <a:buFont typeface="+mj-lt"/>
              <a:buAutoNum type="arabicPeriod"/>
            </a:pPr>
            <a:r>
              <a:rPr lang="nb-NO" sz="1600" b="1" u="sng" dirty="0" smtClean="0">
                <a:solidFill>
                  <a:srgbClr val="C00000"/>
                </a:solidFill>
              </a:rPr>
              <a:t>Internasjonalisering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b="1" u="sng" dirty="0" smtClean="0">
                <a:solidFill>
                  <a:srgbClr val="C00000"/>
                </a:solidFill>
              </a:rPr>
              <a:t>Internasjonalt </a:t>
            </a:r>
            <a:r>
              <a:rPr lang="nb-NO" sz="1600" b="1" u="sng" dirty="0" err="1" smtClean="0">
                <a:solidFill>
                  <a:srgbClr val="C00000"/>
                </a:solidFill>
              </a:rPr>
              <a:t>samforfatterskap</a:t>
            </a:r>
            <a:endParaRPr lang="nb-NO" sz="1600" b="1" u="sng" dirty="0" smtClean="0">
              <a:solidFill>
                <a:srgbClr val="C00000"/>
              </a:solidFill>
            </a:endParaRP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Finansiering fra/til utlandet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600" dirty="0" smtClean="0"/>
              <a:t>Videre arbeid</a:t>
            </a:r>
          </a:p>
        </p:txBody>
      </p:sp>
    </p:spTree>
    <p:extLst>
      <p:ext uri="{BB962C8B-B14F-4D97-AF65-F5344CB8AC3E}">
        <p14:creationId xmlns:p14="http://schemas.microsoft.com/office/powerpoint/2010/main" val="109627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b="1" dirty="0" smtClean="0">
                <a:solidFill>
                  <a:schemeClr val="bg1"/>
                </a:solidFill>
              </a:rPr>
              <a:t>Internasjonalt </a:t>
            </a:r>
            <a:r>
              <a:rPr lang="nb-NO" sz="1800" b="1" dirty="0" err="1" smtClean="0">
                <a:solidFill>
                  <a:schemeClr val="bg1"/>
                </a:solidFill>
              </a:rPr>
              <a:t>samforfatterskap</a:t>
            </a:r>
            <a:r>
              <a:rPr lang="nb-NO" sz="1800" b="1" dirty="0" smtClean="0">
                <a:solidFill>
                  <a:schemeClr val="bg1"/>
                </a:solidFill>
              </a:rPr>
              <a:t> øker i alle land</a:t>
            </a:r>
            <a:endParaRPr lang="nb-NO" sz="1800" b="1" dirty="0">
              <a:solidFill>
                <a:schemeClr val="bg1"/>
              </a:solidFill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22" y="1189822"/>
            <a:ext cx="8496964" cy="5545056"/>
          </a:xfrm>
        </p:spPr>
      </p:pic>
    </p:spTree>
    <p:extLst>
      <p:ext uri="{BB962C8B-B14F-4D97-AF65-F5344CB8AC3E}">
        <p14:creationId xmlns:p14="http://schemas.microsoft.com/office/powerpoint/2010/main" val="37814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600" b="1" dirty="0">
                <a:solidFill>
                  <a:schemeClr val="bg1"/>
                </a:solidFill>
              </a:rPr>
              <a:t>Andelen </a:t>
            </a:r>
            <a:r>
              <a:rPr lang="nb-NO" sz="1600" b="1" dirty="0" smtClean="0">
                <a:solidFill>
                  <a:schemeClr val="bg1"/>
                </a:solidFill>
              </a:rPr>
              <a:t>artikler med internasjonalt </a:t>
            </a:r>
            <a:r>
              <a:rPr lang="nb-NO" sz="1600" b="1" dirty="0" err="1" smtClean="0">
                <a:solidFill>
                  <a:schemeClr val="bg1"/>
                </a:solidFill>
              </a:rPr>
              <a:t>samforfatterskap</a:t>
            </a:r>
            <a:r>
              <a:rPr lang="nb-NO" sz="1600" b="1" dirty="0" smtClean="0">
                <a:solidFill>
                  <a:schemeClr val="bg1"/>
                </a:solidFill>
              </a:rPr>
              <a:t> varierer </a:t>
            </a:r>
            <a:r>
              <a:rPr lang="nb-NO" sz="1600" b="1" dirty="0">
                <a:solidFill>
                  <a:schemeClr val="bg1"/>
                </a:solidFill>
              </a:rPr>
              <a:t>med landets </a:t>
            </a:r>
            <a:r>
              <a:rPr lang="nb-NO" sz="1600" b="1" dirty="0" smtClean="0">
                <a:solidFill>
                  <a:schemeClr val="bg1"/>
                </a:solidFill>
              </a:rPr>
              <a:t>størrelse</a:t>
            </a:r>
            <a:endParaRPr lang="nb-NO" sz="16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334" y="903384"/>
            <a:ext cx="6526832" cy="5827922"/>
          </a:xfrm>
        </p:spPr>
      </p:pic>
    </p:spTree>
    <p:extLst>
      <p:ext uri="{BB962C8B-B14F-4D97-AF65-F5344CB8AC3E}">
        <p14:creationId xmlns:p14="http://schemas.microsoft.com/office/powerpoint/2010/main" val="139644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bg1"/>
                </a:solidFill>
              </a:rPr>
              <a:t>Disposisjon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892366" y="869950"/>
            <a:ext cx="7691247" cy="5530850"/>
          </a:xfr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sz="1600" dirty="0" smtClean="0"/>
              <a:t>Indikatorer for samfunnseffekter?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600" dirty="0" smtClean="0"/>
              <a:t>Publisering og FoU-ressurser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Internasjonal sammenligning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Norske institusjoner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/>
              <a:t>Sidetall som indikator?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600" dirty="0" smtClean="0"/>
              <a:t>Siteringer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/>
              <a:t>Datagrunnlag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Internasjonal sammenligning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Norske institusjoner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H-indeks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err="1" smtClean="0"/>
              <a:t>Webometrics</a:t>
            </a:r>
            <a:endParaRPr lang="nb-NO" sz="1600" dirty="0"/>
          </a:p>
          <a:p>
            <a:pPr marL="457200" indent="-457200">
              <a:buFont typeface="+mj-lt"/>
              <a:buAutoNum type="arabicPeriod"/>
            </a:pPr>
            <a:r>
              <a:rPr lang="nb-NO" sz="1600" b="1" u="sng" dirty="0" smtClean="0">
                <a:solidFill>
                  <a:srgbClr val="C00000"/>
                </a:solidFill>
              </a:rPr>
              <a:t>Internasjonalisering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Internasjonalt </a:t>
            </a:r>
            <a:r>
              <a:rPr lang="nb-NO" sz="1600" dirty="0" err="1" smtClean="0"/>
              <a:t>samforfatterskap</a:t>
            </a:r>
            <a:endParaRPr lang="nb-NO" sz="1600" dirty="0" smtClean="0"/>
          </a:p>
          <a:p>
            <a:pPr marL="933450" lvl="1" indent="-457200">
              <a:buFont typeface="+mj-lt"/>
              <a:buAutoNum type="alphaLcPeriod"/>
            </a:pPr>
            <a:r>
              <a:rPr lang="nb-NO" sz="1600" b="1" u="sng" dirty="0" smtClean="0">
                <a:solidFill>
                  <a:srgbClr val="C00000"/>
                </a:solidFill>
              </a:rPr>
              <a:t>Finansiering fra/til utlandet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600" dirty="0" smtClean="0"/>
              <a:t>Videre arbeid</a:t>
            </a:r>
          </a:p>
        </p:txBody>
      </p:sp>
    </p:spTree>
    <p:extLst>
      <p:ext uri="{BB962C8B-B14F-4D97-AF65-F5344CB8AC3E}">
        <p14:creationId xmlns:p14="http://schemas.microsoft.com/office/powerpoint/2010/main" val="287805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b="1" dirty="0" smtClean="0">
                <a:solidFill>
                  <a:schemeClr val="bg1"/>
                </a:solidFill>
              </a:rPr>
              <a:t>Hvor gode er vi (i vår organisasjon) til å ta i bruk forskning?</a:t>
            </a:r>
            <a:br>
              <a:rPr lang="nb-NO" sz="1800" b="1" dirty="0" smtClean="0">
                <a:solidFill>
                  <a:schemeClr val="bg1"/>
                </a:solidFill>
              </a:rPr>
            </a:br>
            <a:r>
              <a:rPr lang="nb-NO" sz="1800" b="1" dirty="0" smtClean="0">
                <a:solidFill>
                  <a:schemeClr val="bg1"/>
                </a:solidFill>
              </a:rPr>
              <a:t>Fase A: Inngående vurdering. Fase B: Sammenligning</a:t>
            </a:r>
            <a:endParaRPr lang="nb-NO" sz="1800" b="1" dirty="0">
              <a:solidFill>
                <a:schemeClr val="bg1"/>
              </a:solidFill>
            </a:endParaRPr>
          </a:p>
        </p:txBody>
      </p:sp>
      <p:pic>
        <p:nvPicPr>
          <p:cNvPr id="44036" name="Picture 4" descr="http://images4.wikia.nocookie.net/__cb20080610183733/da.uncyclopedia/images/2/26/Bilk%C3%B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933056"/>
            <a:ext cx="2056512" cy="2646001"/>
          </a:xfrm>
          <a:prstGeom prst="rect">
            <a:avLst/>
          </a:prstGeom>
          <a:noFill/>
        </p:spPr>
      </p:pic>
      <p:pic>
        <p:nvPicPr>
          <p:cNvPr id="7" name="Picture 2" descr="http://www.skole.trondheim.kommune.no/eberg/nytt/Jorsalfarsposten/skolele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196752"/>
            <a:ext cx="3134466" cy="1937670"/>
          </a:xfrm>
          <a:prstGeom prst="rect">
            <a:avLst/>
          </a:prstGeom>
          <a:noFill/>
        </p:spPr>
      </p:pic>
      <p:pic>
        <p:nvPicPr>
          <p:cNvPr id="44038" name="Picture 6" descr="http://www.folkecenter.net/mediafiles/folkecenter/news/visitors/IMG_658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437112"/>
            <a:ext cx="2593558" cy="2541687"/>
          </a:xfrm>
          <a:prstGeom prst="rect">
            <a:avLst/>
          </a:prstGeom>
          <a:noFill/>
        </p:spPr>
      </p:pic>
      <p:pic>
        <p:nvPicPr>
          <p:cNvPr id="48130" name="Picture 2" descr="http://www.hydro.com/library/images/press_room/news/2002_09/alu_presskit/bumper_raufos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556792"/>
            <a:ext cx="2354596" cy="3371354"/>
          </a:xfrm>
          <a:prstGeom prst="rect">
            <a:avLst/>
          </a:prstGeom>
          <a:noFill/>
        </p:spPr>
      </p:pic>
      <p:pic>
        <p:nvPicPr>
          <p:cNvPr id="48132" name="Picture 4" descr="Picture of Powerlin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1628800"/>
            <a:ext cx="2047875" cy="2095501"/>
          </a:xfrm>
          <a:prstGeom prst="rect">
            <a:avLst/>
          </a:prstGeom>
          <a:noFill/>
        </p:spPr>
      </p:pic>
      <p:pic>
        <p:nvPicPr>
          <p:cNvPr id="10" name="Picture 2" descr="http://gfx.dagbladet.no/pub/artikkel/4/44/448/448942/pasien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3645024"/>
            <a:ext cx="2304256" cy="3332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985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b="1" dirty="0" smtClean="0">
                <a:solidFill>
                  <a:schemeClr val="bg1"/>
                </a:solidFill>
              </a:rPr>
              <a:t>Andel av landenes FoU-utgifter som går til forskning som koordineres internasjonalt (Eurostat 2007)</a:t>
            </a:r>
            <a:endParaRPr lang="nb-NO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145642"/>
              </p:ext>
            </p:extLst>
          </p:nvPr>
        </p:nvGraphicFramePr>
        <p:xfrm>
          <a:off x="1520825" y="869950"/>
          <a:ext cx="7062788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770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b="1" dirty="0" smtClean="0">
                <a:solidFill>
                  <a:schemeClr val="bg1"/>
                </a:solidFill>
              </a:rPr>
              <a:t>Andel av landenes FoU-utgifter som finansieres fra utlandet (OECD 2007)</a:t>
            </a:r>
            <a:endParaRPr lang="nb-NO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324802"/>
              </p:ext>
            </p:extLst>
          </p:nvPr>
        </p:nvGraphicFramePr>
        <p:xfrm>
          <a:off x="1520825" y="869950"/>
          <a:ext cx="7062788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916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bg1"/>
                </a:solidFill>
              </a:rPr>
              <a:t>Disposisjon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892366" y="869950"/>
            <a:ext cx="7691247" cy="5530850"/>
          </a:xfr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sz="1600" dirty="0" smtClean="0"/>
              <a:t>Indikatorer for samfunnseffekter?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600" dirty="0" smtClean="0"/>
              <a:t>Publisering og FoU-ressurser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Internasjonal sammenligning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Norske institusjoner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/>
              <a:t>Sidetall som indikator?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600" dirty="0" smtClean="0"/>
              <a:t>Siteringer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/>
              <a:t>Datagrunnlag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Internasjonal sammenligning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Norske institusjoner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H-indeks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err="1" smtClean="0"/>
              <a:t>Webometrics</a:t>
            </a:r>
            <a:endParaRPr lang="nb-NO" sz="1600" dirty="0"/>
          </a:p>
          <a:p>
            <a:pPr marL="457200" indent="-457200">
              <a:buFont typeface="+mj-lt"/>
              <a:buAutoNum type="arabicPeriod"/>
            </a:pPr>
            <a:r>
              <a:rPr lang="nb-NO" sz="1600" dirty="0" smtClean="0"/>
              <a:t>Internasjonalisering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Internasjonalt </a:t>
            </a:r>
            <a:r>
              <a:rPr lang="nb-NO" sz="1600" dirty="0" err="1" smtClean="0"/>
              <a:t>samforfatterskap</a:t>
            </a:r>
            <a:endParaRPr lang="nb-NO" sz="1600" dirty="0" smtClean="0"/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Finansiering fra/til utlandet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600" b="1" u="sng" dirty="0" smtClean="0">
                <a:solidFill>
                  <a:srgbClr val="C00000"/>
                </a:solidFill>
              </a:rPr>
              <a:t>Videre arbeid</a:t>
            </a:r>
          </a:p>
        </p:txBody>
      </p:sp>
    </p:spTree>
    <p:extLst>
      <p:ext uri="{BB962C8B-B14F-4D97-AF65-F5344CB8AC3E}">
        <p14:creationId xmlns:p14="http://schemas.microsoft.com/office/powerpoint/2010/main" val="227415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bg1"/>
                </a:solidFill>
              </a:rPr>
              <a:t>Oppskrift på </a:t>
            </a:r>
            <a:r>
              <a:rPr lang="nb-NO" b="1" i="1" strike="sngStrike" dirty="0" err="1" smtClean="0">
                <a:solidFill>
                  <a:schemeClr val="bg1"/>
                </a:solidFill>
              </a:rPr>
              <a:t>Scoreboard</a:t>
            </a:r>
            <a:r>
              <a:rPr lang="nb-NO" b="1" i="1" dirty="0" smtClean="0">
                <a:solidFill>
                  <a:schemeClr val="bg1"/>
                </a:solidFill>
              </a:rPr>
              <a:t> Forskningsbarometer</a:t>
            </a:r>
            <a:endParaRPr lang="nb-NO" b="1" i="1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7282" y="869950"/>
            <a:ext cx="7746331" cy="5226050"/>
          </a:xfrm>
          <a:solidFill>
            <a:srgbClr val="FFFFFF"/>
          </a:solidFill>
          <a:ln w="9525">
            <a:solidFill>
              <a:srgbClr val="C00000"/>
            </a:solidFill>
          </a:ln>
        </p:spPr>
        <p:txBody>
          <a:bodyPr/>
          <a:lstStyle/>
          <a:p>
            <a:r>
              <a:rPr lang="nb-NO" sz="1800" dirty="0" smtClean="0"/>
              <a:t>Ta 1 stk. Indikatorrapport, gjerne en fersk norsk en</a:t>
            </a:r>
          </a:p>
          <a:p>
            <a:r>
              <a:rPr lang="nb-NO" sz="1800" dirty="0" smtClean="0"/>
              <a:t>Se på andre lands rapporter: Har de noe som den norske mangler, og som dere savner?</a:t>
            </a:r>
          </a:p>
          <a:p>
            <a:r>
              <a:rPr lang="nb-NO" sz="1800" dirty="0" smtClean="0"/>
              <a:t>Savner dere noe i alle rapporter?</a:t>
            </a:r>
          </a:p>
          <a:p>
            <a:r>
              <a:rPr lang="nb-NO" sz="1800" dirty="0" err="1" smtClean="0"/>
              <a:t>Kritisér</a:t>
            </a:r>
            <a:r>
              <a:rPr lang="nb-NO" sz="1800" dirty="0" smtClean="0"/>
              <a:t> konkret og konstruktivt den norske rapporten på dette grunnlaget</a:t>
            </a:r>
          </a:p>
          <a:p>
            <a:r>
              <a:rPr lang="nb-NO" sz="1800" dirty="0" smtClean="0"/>
              <a:t>Lag en ønskeliste over hva som er viktig å måle (ikke et indikatorsett) og sett inn i ovnen til langsteking (fordi indikatorutvikling er en krevende FoU-prosess som blant annet har godt av internasjonalt samarbeid)</a:t>
            </a:r>
          </a:p>
          <a:p>
            <a:pPr>
              <a:buNone/>
            </a:pPr>
            <a:endParaRPr lang="nb-NO" dirty="0" smtClean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19" y="743826"/>
            <a:ext cx="3922727" cy="5547179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46" y="699570"/>
            <a:ext cx="3953927" cy="559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0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bg1"/>
                </a:solidFill>
              </a:rPr>
              <a:t>Mulige forutsetninger for et </a:t>
            </a:r>
            <a:r>
              <a:rPr lang="nb-NO" b="1" i="1" dirty="0" smtClean="0">
                <a:solidFill>
                  <a:schemeClr val="bg1"/>
                </a:solidFill>
              </a:rPr>
              <a:t>norsk forskningsbarometer?</a:t>
            </a:r>
            <a:endParaRPr lang="nb-NO" b="1" i="1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7282" y="869950"/>
            <a:ext cx="7746331" cy="5226050"/>
          </a:xfrm>
          <a:solidFill>
            <a:srgbClr val="FFFFFF"/>
          </a:solidFill>
          <a:ln w="9525">
            <a:solidFill>
              <a:srgbClr val="C00000"/>
            </a:solidFill>
          </a:ln>
        </p:spPr>
        <p:txBody>
          <a:bodyPr/>
          <a:lstStyle/>
          <a:p>
            <a:r>
              <a:rPr lang="nb-NO" sz="1800" dirty="0" smtClean="0"/>
              <a:t>Indikatorer på nasjonsnivå skal bygge på et internasjonalt tilgjengelig datagrunnlag</a:t>
            </a:r>
          </a:p>
          <a:p>
            <a:r>
              <a:rPr lang="nb-NO" sz="1800" dirty="0" smtClean="0"/>
              <a:t>Indikatorer på institusjonsnivå skal bygge på et datagrunnlag som er tilgjengelig for alle institusjoner </a:t>
            </a:r>
          </a:p>
          <a:p>
            <a:r>
              <a:rPr lang="nb-NO" sz="1800" dirty="0" smtClean="0"/>
              <a:t>Indikatorene skal kunne reproduseres år for år</a:t>
            </a:r>
          </a:p>
          <a:p>
            <a:r>
              <a:rPr lang="nb-NO" sz="1800" dirty="0" smtClean="0"/>
              <a:t>Et norsk forskningsbarometer bør inngå i eller produseres i sammenheng med den norske Indikatorrapporten – eller omvendt?</a:t>
            </a:r>
          </a:p>
          <a:p>
            <a:pPr>
              <a:buNone/>
            </a:pP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379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bg1"/>
                </a:solidFill>
              </a:rPr>
              <a:t>Disposisjon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892366" y="869949"/>
            <a:ext cx="7691247" cy="5486783"/>
          </a:xfr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sz="1600" dirty="0" smtClean="0"/>
              <a:t>Indikatorer for samfunnseffekter?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600" b="1" u="sng" dirty="0" smtClean="0">
                <a:solidFill>
                  <a:srgbClr val="C00000"/>
                </a:solidFill>
              </a:rPr>
              <a:t>Publisering og FoU-ressurser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b="1" u="sng" dirty="0" smtClean="0">
                <a:solidFill>
                  <a:srgbClr val="C00000"/>
                </a:solidFill>
              </a:rPr>
              <a:t>Internasjonal sammenligning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Norske institusjoner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/>
              <a:t>Sidetall som indikator?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600" dirty="0" smtClean="0"/>
              <a:t>Siteringer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/>
              <a:t>Datagrunnlag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Internasjonal sammenligning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Norske institusjoner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H-indeks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err="1" smtClean="0"/>
              <a:t>Webometrics</a:t>
            </a:r>
            <a:endParaRPr lang="nb-NO" sz="1600" dirty="0"/>
          </a:p>
          <a:p>
            <a:pPr marL="457200" indent="-457200">
              <a:buFont typeface="+mj-lt"/>
              <a:buAutoNum type="arabicPeriod"/>
            </a:pPr>
            <a:r>
              <a:rPr lang="nb-NO" sz="1600" dirty="0" smtClean="0"/>
              <a:t>Internasjonalisering</a:t>
            </a:r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Internasjonalt </a:t>
            </a:r>
            <a:r>
              <a:rPr lang="nb-NO" sz="1600" dirty="0" err="1" smtClean="0"/>
              <a:t>samforfatterskap</a:t>
            </a:r>
            <a:endParaRPr lang="nb-NO" sz="1600" dirty="0" smtClean="0"/>
          </a:p>
          <a:p>
            <a:pPr marL="933450" lvl="1" indent="-457200">
              <a:buFont typeface="+mj-lt"/>
              <a:buAutoNum type="alphaLcPeriod"/>
            </a:pPr>
            <a:r>
              <a:rPr lang="nb-NO" sz="1600" dirty="0" smtClean="0"/>
              <a:t>Finansiering fra/til utlandet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600" dirty="0"/>
              <a:t>Videre arbeid</a:t>
            </a:r>
          </a:p>
          <a:p>
            <a:pPr marL="933450" lvl="1" indent="-457200">
              <a:buFont typeface="+mj-lt"/>
              <a:buAutoNum type="alphaLcPeriod"/>
            </a:pPr>
            <a:endParaRPr lang="nb-NO" sz="1600" dirty="0" smtClean="0"/>
          </a:p>
        </p:txBody>
      </p:sp>
    </p:spTree>
    <p:extLst>
      <p:ext uri="{BB962C8B-B14F-4D97-AF65-F5344CB8AC3E}">
        <p14:creationId xmlns:p14="http://schemas.microsoft.com/office/powerpoint/2010/main" val="78693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bg1"/>
                </a:solidFill>
              </a:rPr>
              <a:t>ISI-publikasjoner (2009) og FoU-ressurser (2007)</a:t>
            </a:r>
            <a:endParaRPr lang="nb-NO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508157"/>
              </p:ext>
            </p:extLst>
          </p:nvPr>
        </p:nvGraphicFramePr>
        <p:xfrm>
          <a:off x="408121" y="925035"/>
          <a:ext cx="7964697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59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chemeClr val="bg1"/>
                </a:solidFill>
              </a:rPr>
              <a:t>ISI-publikasjoner (2009) og FoU-ressurser (2007)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839373"/>
              </p:ext>
            </p:extLst>
          </p:nvPr>
        </p:nvGraphicFramePr>
        <p:xfrm>
          <a:off x="408121" y="925035"/>
          <a:ext cx="7964697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844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FUSTEP_PowerPoint-mal-engelsk[1]">
  <a:themeElements>
    <a:clrScheme name="NIFUSTEP_PowerPoint-mal-engelsk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IFUSTEP_PowerPoint-mal-engelsk[1]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47D9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47D9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NIFUSTEP_PowerPoint-mal-engelsk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FUSTEP_PowerPoint-mal-engelsk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FUSTEP_PowerPoint-mal-engelsk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FUSTEP_PowerPoint-mal-engelsk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FUSTEP_PowerPoint-mal-engelsk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FUSTEP_PowerPoint-mal-engelsk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FUSTEP_PowerPoint-mal-engelsk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FUSTEP_PowerPoint-mal-engelsk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FUSTEP_PowerPoint-mal-engelsk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FUSTEP_PowerPoint-mal-engelsk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FUSTEP_PowerPoint-mal-engelsk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FUSTEP_PowerPoint-mal-engelsk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NIFUSTEP_PowerPoint-mal-engelsk[1]</Template>
  <TotalTime>7807</TotalTime>
  <Words>1730</Words>
  <Application>Microsoft Office PowerPoint</Application>
  <PresentationFormat>Skjermfremvisning (4:3)</PresentationFormat>
  <Paragraphs>518</Paragraphs>
  <Slides>64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64</vt:i4>
      </vt:variant>
    </vt:vector>
  </HeadingPairs>
  <TitlesOfParts>
    <vt:vector size="65" baseType="lpstr">
      <vt:lpstr>NIFUSTEP_PowerPoint-mal-engelsk[1]</vt:lpstr>
      <vt:lpstr>Utvikling av et norsk forskningsbarometer  Presentasjon for Fagerberg-utvalget, Tromsø 14. desember 2010</vt:lpstr>
      <vt:lpstr>Disposisjon</vt:lpstr>
      <vt:lpstr>Disposisjon</vt:lpstr>
      <vt:lpstr>Skisse til studier av samfunnseffekter  (Forsknings- og Innovationsstyrelsen, Danmark)</vt:lpstr>
      <vt:lpstr>Hvor og hvordan skal vi måle eller undersøke bruk av forskning?</vt:lpstr>
      <vt:lpstr>Hvor gode er vi (i vår organisasjon) til å ta i bruk forskning? Fase A: Inngående vurdering. Fase B: Sammenligning</vt:lpstr>
      <vt:lpstr>Disposisjon</vt:lpstr>
      <vt:lpstr>ISI-publikasjoner (2009) og FoU-ressurser (2007)</vt:lpstr>
      <vt:lpstr>ISI-publikasjoner (2009) og FoU-ressurser (2007)</vt:lpstr>
      <vt:lpstr>ISI-publikasjoner (2009) og FoU-ressurser (2007)</vt:lpstr>
      <vt:lpstr>ISI-publikasjoner (2009) og FoU-ressurser (2007)</vt:lpstr>
      <vt:lpstr>ISI-publikasjoner (2009) og FoU-ressurser (2007)</vt:lpstr>
      <vt:lpstr>ISI-publikasjoner (2003-2009) pr. FoU-utgifter i mill. kroner (2001-2007). Faste 2000-priser.</vt:lpstr>
      <vt:lpstr>Relativ publiseringsaktivitet 2009 for tre av landene i utvalgte fagområder. Verden = 1.</vt:lpstr>
      <vt:lpstr>Problemstillinger ved kopling av internasjonale bibliometriske data til FoU-statistikk</vt:lpstr>
      <vt:lpstr>Disposisjon</vt:lpstr>
      <vt:lpstr>PowerPoint-presentasjon</vt:lpstr>
      <vt:lpstr>FoU-utgifter (millioner kroner i 2007) sammenlignet med antall publiseringspoeng og ISI-artikler (2009)</vt:lpstr>
      <vt:lpstr>Publiseringspoeng og ISI-artikler (2009) pr. mill. kroner i FoU-utgifter 2007</vt:lpstr>
      <vt:lpstr>Publiseringspoeng pr. FoU-utgifter ved humanistiske fakulteter</vt:lpstr>
      <vt:lpstr>Publiseringspoeng pr. FoU-utgifter ved samfunnsvitenskapelige fakulteter</vt:lpstr>
      <vt:lpstr>Publiseringspoeng pr. FoU-utgifter ved juridiske fakulteter</vt:lpstr>
      <vt:lpstr>Publiseringspoeng pr. FoU-utgifter ved medisinske fakulteter</vt:lpstr>
      <vt:lpstr>Publiseringspoeng pr. FoU-utgifter ved naturvitenskapelige fakulteter</vt:lpstr>
      <vt:lpstr>Disposisjon</vt:lpstr>
      <vt:lpstr>Gjennomsnittlig sidetall i ISI-artikler fra 2009</vt:lpstr>
      <vt:lpstr>Disposisjon</vt:lpstr>
      <vt:lpstr>”Bibliometrigruppa”</vt:lpstr>
      <vt:lpstr>Scopus fra Elsevier – konkurrent til Web of Science</vt:lpstr>
      <vt:lpstr>Samme kvaliteter – samme mangler</vt:lpstr>
      <vt:lpstr>PowerPoint-presentasjon</vt:lpstr>
      <vt:lpstr>The NORIA-net in bibliometrics</vt:lpstr>
      <vt:lpstr>Fra presentasjonen 30. august:  Indikatorrapporter som eksempel på et datagrunnlag som kan videreutvikles</vt:lpstr>
      <vt:lpstr>Disposisjon</vt:lpstr>
      <vt:lpstr>Relativ siteringsindeks 2002-2008</vt:lpstr>
      <vt:lpstr>Relativ siteringsindeks 2008 for tre av landene i utvalgte fagområder</vt:lpstr>
      <vt:lpstr>Disposisjon</vt:lpstr>
      <vt:lpstr>Siteringer pr. artikkel fra 2007, sitert t.o.m. 2009. Expected = Verdensgjennomsnitt i samme tidsskrift og hefte</vt:lpstr>
      <vt:lpstr>Fagprofiler ved fire av universitetene</vt:lpstr>
      <vt:lpstr>Feltnormalisert relativ siteringsindeks for nordiske universiteter. Fraksjonaliserte ISI-artikler 2005-2008 sitert t.o.m. 2009. .</vt:lpstr>
      <vt:lpstr>De 25 forfatteradressene i «Norges» mest siterte artikkel fra 2007</vt:lpstr>
      <vt:lpstr>Fordelingen av 2193 siteringer t.o.m. 2009 mellom 393 ISI-artikler fra 2007 ved Med Fak, Universitetet i Tromsø</vt:lpstr>
      <vt:lpstr>Disposisjon</vt:lpstr>
      <vt:lpstr>H-indeksen til en forsker er lik h, når et antall h av hennes/hans publikasjoner oppnår minst et antall h siteringer. Eksempel: En forfatter med 162 ISI-artikler: Per O. Seglen</vt:lpstr>
      <vt:lpstr>Eksempel 2: En forfatter med 23 ISI-artikler: Jan Fagerberg</vt:lpstr>
      <vt:lpstr>Eksempel 3: En forfatter med 4 ISI-artikler: Gunnar Sivertsen</vt:lpstr>
      <vt:lpstr>H-indeks for institusjoner: h antall forfattere har en H-indeks på minst h </vt:lpstr>
      <vt:lpstr>Disposisjon</vt:lpstr>
      <vt:lpstr>PowerPoint-presentasjon</vt:lpstr>
      <vt:lpstr>Korrelasjon r=0.394 mellom nedlastinger første seks måneder og artikkelens senere antall siteringer</vt:lpstr>
      <vt:lpstr>Ranking Web of World Universities </vt:lpstr>
      <vt:lpstr>Shanghai Academic Ranking of World Universities</vt:lpstr>
      <vt:lpstr>The Leiden Ranking</vt:lpstr>
      <vt:lpstr>«Webometrics cannot provide robust indicators of knowledge flows or research impact»</vt:lpstr>
      <vt:lpstr>PowerPoint-presentasjon</vt:lpstr>
      <vt:lpstr>Disposisjon</vt:lpstr>
      <vt:lpstr>Internasjonalt samforfatterskap øker i alle land</vt:lpstr>
      <vt:lpstr>Andelen artikler med internasjonalt samforfatterskap varierer med landets størrelse</vt:lpstr>
      <vt:lpstr>Disposisjon</vt:lpstr>
      <vt:lpstr>Andel av landenes FoU-utgifter som går til forskning som koordineres internasjonalt (Eurostat 2007)</vt:lpstr>
      <vt:lpstr>Andel av landenes FoU-utgifter som finansieres fra utlandet (OECD 2007)</vt:lpstr>
      <vt:lpstr>Disposisjon</vt:lpstr>
      <vt:lpstr>Oppskrift på Scoreboard Forskningsbarometer</vt:lpstr>
      <vt:lpstr>Mulige forutsetninger for et norsk forskningsbarometer?</vt:lpstr>
    </vt:vector>
  </TitlesOfParts>
  <Company>NIFU STEP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liv</dc:creator>
  <cp:lastModifiedBy>Gunnar Sivertsen</cp:lastModifiedBy>
  <cp:revision>659</cp:revision>
  <dcterms:created xsi:type="dcterms:W3CDTF">2007-05-07T13:30:49Z</dcterms:created>
  <dcterms:modified xsi:type="dcterms:W3CDTF">2010-12-13T15:26:35Z</dcterms:modified>
</cp:coreProperties>
</file>