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72" r:id="rId3"/>
  </p:sldMasterIdLst>
  <p:notesMasterIdLst>
    <p:notesMasterId r:id="rId15"/>
  </p:notesMasterIdLst>
  <p:handoutMasterIdLst>
    <p:handoutMasterId r:id="rId16"/>
  </p:handoutMasterIdLst>
  <p:sldIdLst>
    <p:sldId id="262" r:id="rId4"/>
    <p:sldId id="309" r:id="rId5"/>
    <p:sldId id="310" r:id="rId6"/>
    <p:sldId id="312" r:id="rId7"/>
    <p:sldId id="313" r:id="rId8"/>
    <p:sldId id="314" r:id="rId9"/>
    <p:sldId id="315" r:id="rId10"/>
    <p:sldId id="316" r:id="rId11"/>
    <p:sldId id="311" r:id="rId12"/>
    <p:sldId id="317" r:id="rId13"/>
    <p:sldId id="318" r:id="rId14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000F"/>
    <a:srgbClr val="FF0011"/>
    <a:srgbClr val="A6DDFD"/>
    <a:srgbClr val="D2EEFE"/>
    <a:srgbClr val="20AAFB"/>
    <a:srgbClr val="BBE1F5"/>
    <a:srgbClr val="000066"/>
    <a:srgbClr val="63C4F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497" autoAdjust="0"/>
  </p:normalViewPr>
  <p:slideViewPr>
    <p:cSldViewPr snapToGrid="0">
      <p:cViewPr varScale="1">
        <p:scale>
          <a:sx n="47" d="100"/>
          <a:sy n="47" d="100"/>
        </p:scale>
        <p:origin x="-99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537" y="0"/>
            <a:ext cx="2945139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873"/>
            <a:ext cx="2945140" cy="4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537" y="9430873"/>
            <a:ext cx="2945139" cy="4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6557644-8CF8-4428-8A26-455128A7D5C4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976" y="0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6221"/>
            <a:ext cx="5438140" cy="4468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304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976" y="9429304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6EDAC5-8DFB-4379-9D54-C485EB6999D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0" y="3041650"/>
            <a:ext cx="9145588" cy="33099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351588"/>
            <a:ext cx="9144000" cy="506412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0" y="4381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708025" y="3040063"/>
            <a:ext cx="539750" cy="84137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0" y="30400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9" name="Line 29"/>
          <p:cNvSpPr>
            <a:spLocks noChangeShapeType="1"/>
          </p:cNvSpPr>
          <p:nvPr/>
        </p:nvSpPr>
        <p:spPr bwMode="auto">
          <a:xfrm>
            <a:off x="7096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" name="Line 30"/>
          <p:cNvSpPr>
            <a:spLocks noChangeShapeType="1"/>
          </p:cNvSpPr>
          <p:nvPr/>
        </p:nvSpPr>
        <p:spPr bwMode="auto">
          <a:xfrm>
            <a:off x="8382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1" name="Line 31"/>
          <p:cNvSpPr>
            <a:spLocks noChangeShapeType="1"/>
          </p:cNvSpPr>
          <p:nvPr/>
        </p:nvSpPr>
        <p:spPr bwMode="auto">
          <a:xfrm>
            <a:off x="50307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2" name="Line 32"/>
          <p:cNvSpPr>
            <a:spLocks noChangeShapeType="1"/>
          </p:cNvSpPr>
          <p:nvPr/>
        </p:nvSpPr>
        <p:spPr bwMode="auto">
          <a:xfrm>
            <a:off x="5334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3" name="Line 33"/>
          <p:cNvSpPr>
            <a:spLocks noChangeShapeType="1"/>
          </p:cNvSpPr>
          <p:nvPr/>
        </p:nvSpPr>
        <p:spPr bwMode="auto">
          <a:xfrm>
            <a:off x="7235825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4" name="Line 34"/>
          <p:cNvSpPr>
            <a:spLocks noChangeShapeType="1"/>
          </p:cNvSpPr>
          <p:nvPr/>
        </p:nvSpPr>
        <p:spPr bwMode="auto">
          <a:xfrm>
            <a:off x="76057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5" name="Line 35"/>
          <p:cNvSpPr>
            <a:spLocks noChangeShapeType="1"/>
          </p:cNvSpPr>
          <p:nvPr/>
        </p:nvSpPr>
        <p:spPr bwMode="auto">
          <a:xfrm>
            <a:off x="8763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6" name="Line 36"/>
          <p:cNvSpPr>
            <a:spLocks noChangeShapeType="1"/>
          </p:cNvSpPr>
          <p:nvPr/>
        </p:nvSpPr>
        <p:spPr bwMode="auto">
          <a:xfrm>
            <a:off x="7096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7" name="Line 37"/>
          <p:cNvSpPr>
            <a:spLocks noChangeShapeType="1"/>
          </p:cNvSpPr>
          <p:nvPr/>
        </p:nvSpPr>
        <p:spPr bwMode="auto">
          <a:xfrm>
            <a:off x="8382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8" name="Line 38"/>
          <p:cNvSpPr>
            <a:spLocks noChangeShapeType="1"/>
          </p:cNvSpPr>
          <p:nvPr/>
        </p:nvSpPr>
        <p:spPr bwMode="auto">
          <a:xfrm>
            <a:off x="50307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9" name="Line 39"/>
          <p:cNvSpPr>
            <a:spLocks noChangeShapeType="1"/>
          </p:cNvSpPr>
          <p:nvPr/>
        </p:nvSpPr>
        <p:spPr bwMode="auto">
          <a:xfrm>
            <a:off x="5334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0" name="Line 40"/>
          <p:cNvSpPr>
            <a:spLocks noChangeShapeType="1"/>
          </p:cNvSpPr>
          <p:nvPr/>
        </p:nvSpPr>
        <p:spPr bwMode="auto">
          <a:xfrm>
            <a:off x="7235825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76057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2" name="Line 42"/>
          <p:cNvSpPr>
            <a:spLocks noChangeShapeType="1"/>
          </p:cNvSpPr>
          <p:nvPr/>
        </p:nvSpPr>
        <p:spPr bwMode="auto">
          <a:xfrm>
            <a:off x="8763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3" name="Line 43"/>
          <p:cNvSpPr>
            <a:spLocks noChangeShapeType="1"/>
          </p:cNvSpPr>
          <p:nvPr/>
        </p:nvSpPr>
        <p:spPr bwMode="auto">
          <a:xfrm>
            <a:off x="-409575" y="4572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4" name="Line 44"/>
          <p:cNvSpPr>
            <a:spLocks noChangeShapeType="1"/>
          </p:cNvSpPr>
          <p:nvPr/>
        </p:nvSpPr>
        <p:spPr bwMode="auto">
          <a:xfrm>
            <a:off x="-409575" y="10525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5" name="Line 45"/>
          <p:cNvSpPr>
            <a:spLocks noChangeShapeType="1"/>
          </p:cNvSpPr>
          <p:nvPr/>
        </p:nvSpPr>
        <p:spPr bwMode="auto">
          <a:xfrm>
            <a:off x="-409575" y="3048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6" name="Line 46"/>
          <p:cNvSpPr>
            <a:spLocks noChangeShapeType="1"/>
          </p:cNvSpPr>
          <p:nvPr/>
        </p:nvSpPr>
        <p:spPr bwMode="auto">
          <a:xfrm>
            <a:off x="-409575" y="63246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7" name="Line 47"/>
          <p:cNvSpPr>
            <a:spLocks noChangeShapeType="1"/>
          </p:cNvSpPr>
          <p:nvPr/>
        </p:nvSpPr>
        <p:spPr bwMode="auto">
          <a:xfrm>
            <a:off x="9258300" y="4572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8" name="Line 48"/>
          <p:cNvSpPr>
            <a:spLocks noChangeShapeType="1"/>
          </p:cNvSpPr>
          <p:nvPr/>
        </p:nvSpPr>
        <p:spPr bwMode="auto">
          <a:xfrm>
            <a:off x="9258300" y="10525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9" name="Line 49"/>
          <p:cNvSpPr>
            <a:spLocks noChangeShapeType="1"/>
          </p:cNvSpPr>
          <p:nvPr/>
        </p:nvSpPr>
        <p:spPr bwMode="auto">
          <a:xfrm>
            <a:off x="9258300" y="30416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30" name="Line 50"/>
          <p:cNvSpPr>
            <a:spLocks noChangeShapeType="1"/>
          </p:cNvSpPr>
          <p:nvPr/>
        </p:nvSpPr>
        <p:spPr bwMode="auto">
          <a:xfrm>
            <a:off x="9258300" y="6318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31" name="Line 8"/>
          <p:cNvSpPr>
            <a:spLocks noChangeShapeType="1"/>
          </p:cNvSpPr>
          <p:nvPr/>
        </p:nvSpPr>
        <p:spPr bwMode="auto">
          <a:xfrm flipH="1">
            <a:off x="0" y="6353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pic>
        <p:nvPicPr>
          <p:cNvPr id="32" name="Bilde 62" descr="FagerbergSOL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9574" y="1264482"/>
            <a:ext cx="2982912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2" name="Rectangle 2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813300"/>
            <a:ext cx="6400800" cy="1346200"/>
          </a:xfrm>
        </p:spPr>
        <p:txBody>
          <a:bodyPr anchorCtr="1"/>
          <a:lstStyle>
            <a:lvl1pPr marL="0" indent="0" algn="ctr">
              <a:buFontTx/>
              <a:buNone/>
              <a:defRPr sz="1800" i="1">
                <a:solidFill>
                  <a:schemeClr val="tx1"/>
                </a:solidFill>
              </a:defRPr>
            </a:lvl1pPr>
          </a:lstStyle>
          <a:p>
            <a:r>
              <a:rPr lang="nb-NO" smtClean="0"/>
              <a:t>Klikk for å redigere undertittelstil i malen</a:t>
            </a:r>
            <a:endParaRPr lang="nn-NO" dirty="0"/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1371600" y="3480924"/>
            <a:ext cx="6400800" cy="1317625"/>
          </a:xfrm>
        </p:spPr>
        <p:txBody>
          <a:bodyPr anchor="b" anchorCtr="1"/>
          <a:lstStyle>
            <a:lvl1pPr algn="ctr">
              <a:defRPr i="1">
                <a:solidFill>
                  <a:schemeClr val="tx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5988050" y="1066800"/>
            <a:ext cx="1620838" cy="48863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1122363" y="1066800"/>
            <a:ext cx="4713287" cy="48863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122363" y="1838325"/>
            <a:ext cx="316706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441825" y="1838325"/>
            <a:ext cx="316706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6364288"/>
            <a:ext cx="704850" cy="503237"/>
          </a:xfrm>
          <a:prstGeom prst="rect">
            <a:avLst/>
          </a:prstGeom>
          <a:solidFill>
            <a:srgbClr val="C00000">
              <a:alpha val="4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04850" y="441325"/>
            <a:ext cx="8439150" cy="5907088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22363" y="1838325"/>
            <a:ext cx="64865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tekststiler i malen</a:t>
            </a:r>
          </a:p>
          <a:p>
            <a:pPr lvl="1"/>
            <a:r>
              <a:rPr lang="en-GB" smtClean="0"/>
              <a:t>Andre nivå</a:t>
            </a:r>
          </a:p>
          <a:p>
            <a:pPr lvl="2"/>
            <a:r>
              <a:rPr lang="en-GB" smtClean="0"/>
              <a:t>Tredje nivå</a:t>
            </a:r>
          </a:p>
          <a:p>
            <a:pPr lvl="3"/>
            <a:r>
              <a:rPr lang="en-GB" smtClean="0"/>
              <a:t>Fjerde nivå</a:t>
            </a:r>
          </a:p>
          <a:p>
            <a:pPr lvl="4"/>
            <a:r>
              <a:rPr lang="en-GB" smtClean="0"/>
              <a:t>Femte nivå</a:t>
            </a:r>
          </a:p>
        </p:txBody>
      </p:sp>
      <p:sp>
        <p:nvSpPr>
          <p:cNvPr id="1044" name="Text Box 20"/>
          <p:cNvSpPr txBox="1">
            <a:spLocks noChangeArrowheads="1"/>
          </p:cNvSpPr>
          <p:nvPr/>
        </p:nvSpPr>
        <p:spPr bwMode="auto">
          <a:xfrm>
            <a:off x="0" y="6386513"/>
            <a:ext cx="709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fld id="{6CBB3DD1-00DC-4CCA-B68D-0C9C938C365A}" type="slidenum">
              <a:rPr lang="en-US" sz="1800">
                <a:solidFill>
                  <a:schemeClr val="bg1"/>
                </a:solidFill>
                <a:latin typeface="Arial Bold"/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sz="1800" dirty="0">
              <a:solidFill>
                <a:schemeClr val="bg1"/>
              </a:solidFill>
              <a:latin typeface="Arial Bold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8875" y="1066800"/>
            <a:ext cx="64357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tittelstil</a:t>
            </a:r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auto">
          <a:xfrm>
            <a:off x="7096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2" name="Line 28"/>
          <p:cNvSpPr>
            <a:spLocks noChangeShapeType="1"/>
          </p:cNvSpPr>
          <p:nvPr/>
        </p:nvSpPr>
        <p:spPr bwMode="auto">
          <a:xfrm>
            <a:off x="8382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3" name="Line 29"/>
          <p:cNvSpPr>
            <a:spLocks noChangeShapeType="1"/>
          </p:cNvSpPr>
          <p:nvPr/>
        </p:nvSpPr>
        <p:spPr bwMode="auto">
          <a:xfrm>
            <a:off x="50307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4" name="Line 30"/>
          <p:cNvSpPr>
            <a:spLocks noChangeShapeType="1"/>
          </p:cNvSpPr>
          <p:nvPr/>
        </p:nvSpPr>
        <p:spPr bwMode="auto">
          <a:xfrm>
            <a:off x="5334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5" name="Line 31"/>
          <p:cNvSpPr>
            <a:spLocks noChangeShapeType="1"/>
          </p:cNvSpPr>
          <p:nvPr/>
        </p:nvSpPr>
        <p:spPr bwMode="auto">
          <a:xfrm>
            <a:off x="7235825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76057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7" name="Line 33"/>
          <p:cNvSpPr>
            <a:spLocks noChangeShapeType="1"/>
          </p:cNvSpPr>
          <p:nvPr/>
        </p:nvSpPr>
        <p:spPr bwMode="auto">
          <a:xfrm>
            <a:off x="8763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8" name="Line 34"/>
          <p:cNvSpPr>
            <a:spLocks noChangeShapeType="1"/>
          </p:cNvSpPr>
          <p:nvPr/>
        </p:nvSpPr>
        <p:spPr bwMode="auto">
          <a:xfrm>
            <a:off x="7096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9" name="Line 35"/>
          <p:cNvSpPr>
            <a:spLocks noChangeShapeType="1"/>
          </p:cNvSpPr>
          <p:nvPr/>
        </p:nvSpPr>
        <p:spPr bwMode="auto">
          <a:xfrm>
            <a:off x="8382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0" name="Line 36"/>
          <p:cNvSpPr>
            <a:spLocks noChangeShapeType="1"/>
          </p:cNvSpPr>
          <p:nvPr/>
        </p:nvSpPr>
        <p:spPr bwMode="auto">
          <a:xfrm>
            <a:off x="50307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1" name="Line 37"/>
          <p:cNvSpPr>
            <a:spLocks noChangeShapeType="1"/>
          </p:cNvSpPr>
          <p:nvPr/>
        </p:nvSpPr>
        <p:spPr bwMode="auto">
          <a:xfrm>
            <a:off x="5334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2" name="Line 38"/>
          <p:cNvSpPr>
            <a:spLocks noChangeShapeType="1"/>
          </p:cNvSpPr>
          <p:nvPr/>
        </p:nvSpPr>
        <p:spPr bwMode="auto">
          <a:xfrm>
            <a:off x="7235825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3" name="Line 39"/>
          <p:cNvSpPr>
            <a:spLocks noChangeShapeType="1"/>
          </p:cNvSpPr>
          <p:nvPr/>
        </p:nvSpPr>
        <p:spPr bwMode="auto">
          <a:xfrm>
            <a:off x="76057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4" name="Line 40"/>
          <p:cNvSpPr>
            <a:spLocks noChangeShapeType="1"/>
          </p:cNvSpPr>
          <p:nvPr/>
        </p:nvSpPr>
        <p:spPr bwMode="auto">
          <a:xfrm>
            <a:off x="8763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5" name="Line 41"/>
          <p:cNvSpPr>
            <a:spLocks noChangeShapeType="1"/>
          </p:cNvSpPr>
          <p:nvPr/>
        </p:nvSpPr>
        <p:spPr bwMode="auto">
          <a:xfrm>
            <a:off x="-409575" y="4572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6" name="Line 42"/>
          <p:cNvSpPr>
            <a:spLocks noChangeShapeType="1"/>
          </p:cNvSpPr>
          <p:nvPr/>
        </p:nvSpPr>
        <p:spPr bwMode="auto">
          <a:xfrm>
            <a:off x="-409575" y="10525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7" name="Line 43"/>
          <p:cNvSpPr>
            <a:spLocks noChangeShapeType="1"/>
          </p:cNvSpPr>
          <p:nvPr/>
        </p:nvSpPr>
        <p:spPr bwMode="auto">
          <a:xfrm>
            <a:off x="-409575" y="3048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-409575" y="63246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9" name="Line 45"/>
          <p:cNvSpPr>
            <a:spLocks noChangeShapeType="1"/>
          </p:cNvSpPr>
          <p:nvPr/>
        </p:nvSpPr>
        <p:spPr bwMode="auto">
          <a:xfrm>
            <a:off x="9258300" y="4572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0" name="Line 46"/>
          <p:cNvSpPr>
            <a:spLocks noChangeShapeType="1"/>
          </p:cNvSpPr>
          <p:nvPr/>
        </p:nvSpPr>
        <p:spPr bwMode="auto">
          <a:xfrm>
            <a:off x="9258300" y="10525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1" name="Line 47"/>
          <p:cNvSpPr>
            <a:spLocks noChangeShapeType="1"/>
          </p:cNvSpPr>
          <p:nvPr/>
        </p:nvSpPr>
        <p:spPr bwMode="auto">
          <a:xfrm>
            <a:off x="9258300" y="30416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2" name="Line 48"/>
          <p:cNvSpPr>
            <a:spLocks noChangeShapeType="1"/>
          </p:cNvSpPr>
          <p:nvPr/>
        </p:nvSpPr>
        <p:spPr bwMode="auto">
          <a:xfrm>
            <a:off x="9258300" y="6318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-9525" y="-4763"/>
            <a:ext cx="719138" cy="447676"/>
          </a:xfrm>
          <a:prstGeom prst="rect">
            <a:avLst/>
          </a:prstGeom>
          <a:solidFill>
            <a:srgbClr val="C00000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70485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708025" y="441325"/>
            <a:ext cx="539750" cy="84138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0" y="4381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flipH="1">
            <a:off x="0" y="6353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pic>
        <p:nvPicPr>
          <p:cNvPr id="35" name="Bilde 62" descr="FagerbergSOL1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97736" y="6469292"/>
            <a:ext cx="1219338" cy="38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9pPr>
    </p:titleStyle>
    <p:bodyStyle>
      <a:lvl1pPr marL="314325" indent="-314325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  <a:ea typeface="+mn-ea"/>
          <a:cs typeface="+mn-cs"/>
        </a:defRPr>
      </a:lvl1pPr>
      <a:lvl2pPr marL="666750" indent="-333375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2pPr>
      <a:lvl3pPr marL="1038225" indent="-352425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</a:defRPr>
      </a:lvl3pPr>
      <a:lvl4pPr marL="1524000" indent="-3048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4pPr>
      <a:lvl5pPr marL="18478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5pPr>
      <a:lvl6pPr marL="23050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6pPr>
      <a:lvl7pPr marL="27622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7pPr>
      <a:lvl8pPr marL="32194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8pPr>
      <a:lvl9pPr marL="36766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tittel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nb-NO" dirty="0" smtClean="0"/>
              <a:t>Presentasjon av problemstillinger </a:t>
            </a:r>
          </a:p>
          <a:p>
            <a:r>
              <a:rPr lang="nb-NO" dirty="0" smtClean="0"/>
              <a:t>til utvalgsmøte 25.10.10</a:t>
            </a:r>
          </a:p>
          <a:p>
            <a:endParaRPr lang="nb-NO" dirty="0" smtClean="0"/>
          </a:p>
          <a:p>
            <a:r>
              <a:rPr lang="nb-NO" dirty="0" smtClean="0"/>
              <a:t>Geir Arnulf</a:t>
            </a:r>
          </a:p>
        </p:txBody>
      </p:sp>
      <p:sp>
        <p:nvSpPr>
          <p:cNvPr id="4" name="Tittel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nb-NO" dirty="0" smtClean="0"/>
              <a:t>Sak </a:t>
            </a:r>
            <a:r>
              <a:rPr lang="nb-NO" dirty="0" smtClean="0"/>
              <a:t>34-10 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Måling av forskning</a:t>
            </a:r>
            <a:endParaRPr lang="nb-NO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Effektivitet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R</a:t>
            </a:r>
            <a:r>
              <a:rPr lang="nb-NO" dirty="0" smtClean="0"/>
              <a:t>esultatindikatorene </a:t>
            </a:r>
            <a:r>
              <a:rPr lang="nb-NO" dirty="0" smtClean="0"/>
              <a:t>(1-7) skal beregnes </a:t>
            </a:r>
            <a:r>
              <a:rPr lang="nb-NO" dirty="0" smtClean="0"/>
              <a:t>både per </a:t>
            </a:r>
            <a:r>
              <a:rPr lang="nb-NO" dirty="0" smtClean="0"/>
              <a:t>forskerårsverk og per samlet prisjustert FoU-bevilgning</a:t>
            </a:r>
            <a:r>
              <a:rPr lang="nb-NO" dirty="0" smtClean="0"/>
              <a:t>.</a:t>
            </a:r>
          </a:p>
          <a:p>
            <a:endParaRPr lang="nb-NO" dirty="0" smtClean="0"/>
          </a:p>
          <a:p>
            <a:r>
              <a:rPr lang="nb-NO" dirty="0" smtClean="0"/>
              <a:t>Vurdere eventuelle indekser for resultatindikatorer</a:t>
            </a:r>
          </a:p>
          <a:p>
            <a:endParaRPr lang="nb-NO" dirty="0" smtClean="0"/>
          </a:p>
          <a:p>
            <a:r>
              <a:rPr lang="nb-NO" dirty="0" smtClean="0"/>
              <a:t>Andre?</a:t>
            </a:r>
          </a:p>
          <a:p>
            <a:pPr lvl="1"/>
            <a:r>
              <a:rPr lang="nb-NO" sz="1800" dirty="0" smtClean="0"/>
              <a:t>UiT-undersøkelse?</a:t>
            </a:r>
          </a:p>
          <a:p>
            <a:pPr lvl="1"/>
            <a:r>
              <a:rPr lang="nb-NO" sz="1800" dirty="0" smtClean="0"/>
              <a:t>Bruk av FoU i offentlig sektor (siteringer i </a:t>
            </a:r>
            <a:r>
              <a:rPr lang="nb-NO" sz="1800" dirty="0" err="1" smtClean="0"/>
              <a:t>NoU+meldinger</a:t>
            </a:r>
            <a:r>
              <a:rPr lang="nb-NO" sz="1800" dirty="0" smtClean="0"/>
              <a:t>)?</a:t>
            </a:r>
            <a:endParaRPr lang="nb-NO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</a:t>
            </a:r>
            <a:r>
              <a:rPr lang="nb-NO" sz="2000" dirty="0" smtClean="0"/>
              <a:t>Forskningsbarometer: Videre arbeid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Med </a:t>
            </a:r>
            <a:r>
              <a:rPr lang="nb-NO" dirty="0" smtClean="0"/>
              <a:t>bakgrunn i utvalgets </a:t>
            </a:r>
            <a:r>
              <a:rPr lang="nb-NO" dirty="0" smtClean="0"/>
              <a:t>diskusjon </a:t>
            </a:r>
            <a:r>
              <a:rPr lang="nb-NO" dirty="0" smtClean="0"/>
              <a:t>(også hva gjelder internasjonalisering, samfunnseffekter og ressurstilgang) settes det ut et oppdrag. </a:t>
            </a:r>
            <a:endParaRPr lang="nb-NO" dirty="0" smtClean="0"/>
          </a:p>
          <a:p>
            <a:r>
              <a:rPr lang="nb-NO" dirty="0" smtClean="0"/>
              <a:t>Første </a:t>
            </a:r>
            <a:r>
              <a:rPr lang="nb-NO" dirty="0" smtClean="0"/>
              <a:t>leveransen vil være å få fram data og vurderinger av de indikatorene vi så langt har pekt </a:t>
            </a:r>
            <a:r>
              <a:rPr lang="nb-NO" dirty="0" smtClean="0"/>
              <a:t>ut (neste møte?). </a:t>
            </a:r>
          </a:p>
          <a:p>
            <a:r>
              <a:rPr lang="nb-NO" dirty="0" smtClean="0"/>
              <a:t>Deretter </a:t>
            </a:r>
            <a:r>
              <a:rPr lang="nb-NO" dirty="0" smtClean="0"/>
              <a:t>skal oppdragtaker bistå utvalget med råd og data i den videre utviklingen av Forskningsbarometeret (prosessoppdrag).</a:t>
            </a:r>
          </a:p>
          <a:p>
            <a:endParaRPr lang="nb-NO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Måling av forskning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i="1" dirty="0" smtClean="0"/>
          </a:p>
          <a:p>
            <a:r>
              <a:rPr lang="nb-NO" i="1" dirty="0" smtClean="0"/>
              <a:t>Sakene </a:t>
            </a:r>
            <a:r>
              <a:rPr lang="nb-NO" i="1" dirty="0" smtClean="0"/>
              <a:t>34 – 37 henger i noen grad sammen ved at alle berører tema om ”måling av forskning” (resultater, effekter, ressurstilgang og internasjonalisering) – og er relevante i forhold til arbeidet med å utvikle et ’forskningsbarometer’ (jf. sak 34-10). </a:t>
            </a:r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</a:t>
            </a:r>
            <a:br>
              <a:rPr lang="nb-NO" dirty="0" smtClean="0"/>
            </a:br>
            <a:r>
              <a:rPr lang="nb-NO" sz="2000" dirty="0" smtClean="0"/>
              <a:t>Det </a:t>
            </a:r>
            <a:r>
              <a:rPr lang="nb-NO" sz="2000" dirty="0" smtClean="0"/>
              <a:t>er særlig viktig at utvalget </a:t>
            </a:r>
            <a:r>
              <a:rPr lang="nb-NO" sz="2000" dirty="0" smtClean="0"/>
              <a:t>drøfter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pPr lvl="0"/>
            <a:r>
              <a:rPr lang="nb-NO" dirty="0" smtClean="0"/>
              <a:t>Formålet </a:t>
            </a:r>
            <a:r>
              <a:rPr lang="nb-NO" dirty="0" smtClean="0"/>
              <a:t>med et forskningsbarometer</a:t>
            </a:r>
          </a:p>
          <a:p>
            <a:pPr lvl="0"/>
            <a:r>
              <a:rPr lang="nb-NO" dirty="0" smtClean="0"/>
              <a:t>Tar stilling til problemstillinger som er relevante for utformingen av et oppdrag som skal gi grunnlag for utviklingen av en pilot og videre utvikling av barometeret. 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Forskningsbarometerets formål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1800" dirty="0" smtClean="0"/>
              <a:t>gi </a:t>
            </a:r>
            <a:r>
              <a:rPr lang="nb-NO" sz="1800" dirty="0" smtClean="0"/>
              <a:t>grunnlag for en mer systematisk tilnærming til en analyse av sammenhengen mellom mål, ressurser og resultater.</a:t>
            </a:r>
          </a:p>
          <a:p>
            <a:r>
              <a:rPr lang="nb-NO" sz="1800" dirty="0" smtClean="0"/>
              <a:t>måle </a:t>
            </a:r>
            <a:r>
              <a:rPr lang="nb-NO" sz="1800" dirty="0" smtClean="0"/>
              <a:t>utviklingen i norsk forskning over tid, både nasjonalt og relativt til andre land.</a:t>
            </a:r>
          </a:p>
          <a:p>
            <a:r>
              <a:rPr lang="nb-NO" sz="1800" dirty="0" smtClean="0"/>
              <a:t>måle </a:t>
            </a:r>
            <a:r>
              <a:rPr lang="nb-NO" sz="1800" dirty="0" smtClean="0"/>
              <a:t>tilstanden nasjonalt, for ulike </a:t>
            </a:r>
            <a:r>
              <a:rPr lang="nb-NO" sz="1800" dirty="0" smtClean="0"/>
              <a:t>sektorer og ideelt sett på </a:t>
            </a:r>
            <a:r>
              <a:rPr lang="nb-NO" sz="1800" dirty="0" smtClean="0"/>
              <a:t>forsker- og forskergruppenivå.</a:t>
            </a:r>
          </a:p>
          <a:p>
            <a:r>
              <a:rPr lang="nb-NO" sz="1800" dirty="0" smtClean="0"/>
              <a:t>kunne </a:t>
            </a:r>
            <a:r>
              <a:rPr lang="nb-NO" sz="1800" dirty="0" smtClean="0"/>
              <a:t>brukes av myndigheter, institusjoner, forskere og forskergrupper som et kunnskapsgrunnlag, og som hjelpemiddel for å utforme resultatmål og utforme tiltak og virkemidler</a:t>
            </a:r>
            <a:r>
              <a:rPr lang="nb-NO" sz="1800" dirty="0" smtClean="0"/>
              <a:t>.</a:t>
            </a:r>
          </a:p>
          <a:p>
            <a:r>
              <a:rPr lang="nb-NO" sz="1800" dirty="0" smtClean="0"/>
              <a:t>p</a:t>
            </a:r>
            <a:r>
              <a:rPr lang="nb-NO" sz="1800" dirty="0" smtClean="0"/>
              <a:t>ubliseres årlig – suppleres med kvalitative vurderinger.</a:t>
            </a:r>
            <a:endParaRPr lang="nb-NO" sz="1800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Avgrensning </a:t>
            </a:r>
            <a:r>
              <a:rPr lang="nb-NO" dirty="0" err="1" smtClean="0"/>
              <a:t>ift</a:t>
            </a:r>
            <a:r>
              <a:rPr lang="nb-NO" dirty="0" smtClean="0"/>
              <a:t> mandat?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Mandat: ’gi råd om gode overordnede resultatmål og indikatorer’.</a:t>
            </a:r>
            <a:endParaRPr lang="nb-NO" dirty="0" smtClean="0"/>
          </a:p>
          <a:p>
            <a:endParaRPr lang="nb-NO" dirty="0" smtClean="0"/>
          </a:p>
          <a:p>
            <a:r>
              <a:rPr lang="nb-NO" dirty="0" smtClean="0"/>
              <a:t>Utvalget: </a:t>
            </a:r>
            <a:r>
              <a:rPr lang="nb-NO" dirty="0" smtClean="0"/>
              <a:t>avgrenser </a:t>
            </a:r>
            <a:r>
              <a:rPr lang="nb-NO" dirty="0" smtClean="0"/>
              <a:t>sitt </a:t>
            </a:r>
            <a:r>
              <a:rPr lang="nb-NO" dirty="0" smtClean="0"/>
              <a:t>arbeid til å gi gode råd om indikatorer, mens det må være opp til (politiske) beslutningstakere </a:t>
            </a:r>
            <a:r>
              <a:rPr lang="nb-NO" dirty="0" smtClean="0"/>
              <a:t>å </a:t>
            </a:r>
            <a:r>
              <a:rPr lang="nb-NO" dirty="0" smtClean="0"/>
              <a:t>formulere </a:t>
            </a:r>
            <a:r>
              <a:rPr lang="nb-NO" dirty="0" smtClean="0"/>
              <a:t>resultatmål.</a:t>
            </a:r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</a:t>
            </a:r>
            <a:r>
              <a:rPr lang="nb-NO" sz="2000" dirty="0" smtClean="0"/>
              <a:t>Har vi et godt nok kunnskapsgrunnlag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… til å forstå og måle sammenhengen mellom mål, virkemidler, resultater og effekter?</a:t>
            </a:r>
          </a:p>
          <a:p>
            <a:endParaRPr lang="nb-NO" dirty="0" smtClean="0"/>
          </a:p>
          <a:p>
            <a:r>
              <a:rPr lang="nb-NO" dirty="0" smtClean="0"/>
              <a:t>Utvalget kan gi råd til myndighetene om at kunnskapsgrunnlaget bør styrkes bl.a.:</a:t>
            </a:r>
          </a:p>
          <a:p>
            <a:pPr lvl="1"/>
            <a:r>
              <a:rPr lang="nb-NO" dirty="0" smtClean="0"/>
              <a:t>at </a:t>
            </a:r>
            <a:r>
              <a:rPr lang="nb-NO" dirty="0" smtClean="0"/>
              <a:t>også andre land etablerer systemer for registrering av forskningsresultater mest mulig tilsvarende det norske </a:t>
            </a:r>
            <a:endParaRPr lang="nb-NO" dirty="0" smtClean="0"/>
          </a:p>
          <a:p>
            <a:pPr lvl="1"/>
            <a:r>
              <a:rPr lang="nb-NO" dirty="0" smtClean="0"/>
              <a:t>måling </a:t>
            </a:r>
            <a:r>
              <a:rPr lang="nb-NO" dirty="0" smtClean="0"/>
              <a:t>av effekter av forskning</a:t>
            </a:r>
            <a:endParaRPr lang="nb-N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Dimensjoner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b-NO" dirty="0" smtClean="0"/>
          </a:p>
          <a:p>
            <a:pPr lvl="0"/>
            <a:r>
              <a:rPr lang="nb-NO" dirty="0" smtClean="0"/>
              <a:t>Forskning av høy kvalitet</a:t>
            </a:r>
          </a:p>
          <a:p>
            <a:pPr lvl="0"/>
            <a:r>
              <a:rPr lang="nb-NO" dirty="0" smtClean="0"/>
              <a:t>Internasjonalisering</a:t>
            </a:r>
          </a:p>
          <a:p>
            <a:pPr lvl="0"/>
            <a:r>
              <a:rPr lang="nb-NO" dirty="0" smtClean="0"/>
              <a:t>Effektiv bruk av ressurser</a:t>
            </a:r>
          </a:p>
          <a:p>
            <a:pPr lvl="0"/>
            <a:r>
              <a:rPr lang="nb-NO" dirty="0" smtClean="0"/>
              <a:t>Reproduksjon gjennom rekruttering?</a:t>
            </a:r>
          </a:p>
          <a:p>
            <a:pPr lvl="0"/>
            <a:r>
              <a:rPr lang="nb-NO" dirty="0" smtClean="0"/>
              <a:t>Samfunnsmessige effekter?</a:t>
            </a:r>
          </a:p>
          <a:p>
            <a:pPr lvl="0"/>
            <a:r>
              <a:rPr lang="nb-NO" dirty="0" smtClean="0"/>
              <a:t>Ressurstilgang?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Forskning av høy kvalitet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Forslag til indikatorer:</a:t>
            </a:r>
          </a:p>
          <a:p>
            <a:r>
              <a:rPr lang="nb-NO" sz="1800" dirty="0" smtClean="0"/>
              <a:t>Antall </a:t>
            </a:r>
            <a:r>
              <a:rPr lang="nb-NO" sz="1800" dirty="0" smtClean="0"/>
              <a:t>publikasjoner i kanaler med </a:t>
            </a:r>
            <a:r>
              <a:rPr lang="nb-NO" sz="1800" dirty="0" smtClean="0"/>
              <a:t>fagfellevurdering</a:t>
            </a:r>
            <a:endParaRPr lang="nb-NO" sz="1800" dirty="0" smtClean="0"/>
          </a:p>
          <a:p>
            <a:r>
              <a:rPr lang="nb-NO" sz="1800" dirty="0" smtClean="0"/>
              <a:t>Antall sider publisert i slike </a:t>
            </a:r>
            <a:r>
              <a:rPr lang="nb-NO" sz="1800" dirty="0" smtClean="0"/>
              <a:t>kanaler</a:t>
            </a:r>
            <a:endParaRPr lang="nb-NO" sz="1800" dirty="0" smtClean="0"/>
          </a:p>
          <a:p>
            <a:r>
              <a:rPr lang="nb-NO" sz="1800" dirty="0" smtClean="0"/>
              <a:t>Antall siteringer i kanaler med </a:t>
            </a:r>
            <a:r>
              <a:rPr lang="nb-NO" sz="1800" dirty="0" smtClean="0"/>
              <a:t>fagfellevurdering/kvalitetskontroll</a:t>
            </a:r>
            <a:endParaRPr lang="nb-NO" sz="1800" dirty="0" smtClean="0"/>
          </a:p>
          <a:p>
            <a:r>
              <a:rPr lang="nb-NO" sz="1800" dirty="0" smtClean="0"/>
              <a:t>H-indeks (h er antall publikasjoner som er sitert minst h ganger</a:t>
            </a:r>
            <a:r>
              <a:rPr lang="nb-NO" sz="1800" dirty="0" smtClean="0"/>
              <a:t>)</a:t>
            </a:r>
            <a:endParaRPr lang="nb-NO" sz="1800" dirty="0" smtClean="0"/>
          </a:p>
          <a:p>
            <a:r>
              <a:rPr lang="nb-NO" sz="1800" dirty="0" smtClean="0"/>
              <a:t>Antall nedlastinger gjennom </a:t>
            </a:r>
            <a:r>
              <a:rPr lang="nb-NO" sz="1800" dirty="0" err="1" smtClean="0"/>
              <a:t>web-en</a:t>
            </a:r>
            <a:r>
              <a:rPr lang="nb-NO" sz="1800" dirty="0" smtClean="0"/>
              <a:t> (evt. siteringer i </a:t>
            </a:r>
            <a:r>
              <a:rPr lang="nb-NO" sz="1800" dirty="0" err="1" smtClean="0"/>
              <a:t>Google</a:t>
            </a:r>
            <a:r>
              <a:rPr lang="nb-NO" sz="1800" dirty="0" smtClean="0"/>
              <a:t> </a:t>
            </a:r>
            <a:r>
              <a:rPr lang="nb-NO" sz="1800" dirty="0" err="1" smtClean="0"/>
              <a:t>Scholar</a:t>
            </a:r>
            <a:r>
              <a:rPr lang="nb-NO" sz="1800" dirty="0" smtClean="0"/>
              <a:t>)</a:t>
            </a:r>
            <a:endParaRPr lang="nb-NO" dirty="0" smtClean="0"/>
          </a:p>
          <a:p>
            <a:endParaRPr lang="nb-NO" sz="1800" dirty="0" smtClean="0"/>
          </a:p>
          <a:p>
            <a:pPr>
              <a:buNone/>
            </a:pPr>
            <a:r>
              <a:rPr lang="nb-NO" dirty="0" smtClean="0"/>
              <a:t>Andre? </a:t>
            </a:r>
          </a:p>
          <a:p>
            <a:r>
              <a:rPr lang="nb-NO" sz="1800" dirty="0" smtClean="0"/>
              <a:t>Kvalitetsmål tilpasset andre sektorer + systemegenskaper?</a:t>
            </a:r>
            <a:endParaRPr lang="nb-NO" sz="1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Internasjonalisering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Forslag til indikatorer:</a:t>
            </a:r>
          </a:p>
          <a:p>
            <a:pPr lvl="1"/>
            <a:r>
              <a:rPr lang="nb-NO" sz="1800" dirty="0" smtClean="0"/>
              <a:t>Andel publikasjoner med internasjonalt </a:t>
            </a:r>
            <a:r>
              <a:rPr lang="nb-NO" sz="1800" dirty="0" err="1" smtClean="0"/>
              <a:t>samforfatterskap</a:t>
            </a:r>
            <a:endParaRPr lang="nb-NO" sz="1800" dirty="0" smtClean="0"/>
          </a:p>
          <a:p>
            <a:pPr lvl="1"/>
            <a:r>
              <a:rPr lang="nb-NO" sz="1800" dirty="0" smtClean="0"/>
              <a:t>Andel internasjonal (EU) finansiering i total offentlig finansiering</a:t>
            </a:r>
          </a:p>
          <a:p>
            <a:pPr lvl="1"/>
            <a:r>
              <a:rPr lang="nb-NO" sz="1800" dirty="0" smtClean="0"/>
              <a:t>Begge justert for fagsammensetning og landstørrelse</a:t>
            </a:r>
          </a:p>
          <a:p>
            <a:pPr lvl="1"/>
            <a:endParaRPr lang="nb-NO" sz="1800" dirty="0" smtClean="0"/>
          </a:p>
          <a:p>
            <a:pPr>
              <a:buNone/>
            </a:pPr>
            <a:r>
              <a:rPr lang="nb-NO" dirty="0" smtClean="0"/>
              <a:t>Andre? </a:t>
            </a:r>
          </a:p>
          <a:p>
            <a:pPr lvl="1"/>
            <a:r>
              <a:rPr lang="nb-NO" sz="1800" dirty="0" smtClean="0"/>
              <a:t>’Deltagelse’ og ’retur’ mer relevant </a:t>
            </a:r>
            <a:r>
              <a:rPr lang="nb-NO" sz="1800" dirty="0" err="1" smtClean="0"/>
              <a:t>ift</a:t>
            </a:r>
            <a:r>
              <a:rPr lang="nb-NO" sz="1800" dirty="0" smtClean="0"/>
              <a:t> EU?</a:t>
            </a:r>
          </a:p>
          <a:p>
            <a:pPr>
              <a:buNone/>
            </a:pPr>
            <a:endParaRPr lang="nb-NO" sz="1800" dirty="0" smtClean="0"/>
          </a:p>
          <a:p>
            <a:pPr>
              <a:buNone/>
            </a:pPr>
            <a:r>
              <a:rPr lang="nb-NO" dirty="0" smtClean="0"/>
              <a:t>Er internasjonalisering egen dimensjon?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gerberg_mal ">
  <a:themeElements>
    <a:clrScheme name="KD_1_no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B2B2B2"/>
      </a:folHlink>
    </a:clrScheme>
    <a:fontScheme name="KD_1_n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D_1_n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D_1_n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Fagerberg_mal </Template>
  <TotalTime>2229</TotalTime>
  <Words>511</Words>
  <Application>Microsoft Office PowerPoint</Application>
  <PresentationFormat>Skjermfremvisning (4:3)</PresentationFormat>
  <Paragraphs>72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Lysbildetitler</vt:lpstr>
      </vt:variant>
      <vt:variant>
        <vt:i4>11</vt:i4>
      </vt:variant>
    </vt:vector>
  </HeadingPairs>
  <TitlesOfParts>
    <vt:vector size="14" baseType="lpstr">
      <vt:lpstr>Fagerberg_mal </vt:lpstr>
      <vt:lpstr>1_Egendefinert utforming</vt:lpstr>
      <vt:lpstr>Egendefinert utforming</vt:lpstr>
      <vt:lpstr>Sak 34-10  Måling av forskning</vt:lpstr>
      <vt:lpstr> Måling av forskning</vt:lpstr>
      <vt:lpstr>  Det er særlig viktig at utvalget drøfter </vt:lpstr>
      <vt:lpstr> Forskningsbarometerets formål</vt:lpstr>
      <vt:lpstr> Avgrensning ift mandat?</vt:lpstr>
      <vt:lpstr> Har vi et godt nok kunnskapsgrunnlag</vt:lpstr>
      <vt:lpstr> Dimensjoner</vt:lpstr>
      <vt:lpstr> Forskning av høy kvalitet</vt:lpstr>
      <vt:lpstr> Internasjonalisering</vt:lpstr>
      <vt:lpstr> Effektivitet</vt:lpstr>
      <vt:lpstr> Forskningsbarometer: Videre arbeid</vt:lpstr>
    </vt:vector>
  </TitlesOfParts>
  <Company>STATEN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kd11084</dc:creator>
  <cp:lastModifiedBy>KD10422</cp:lastModifiedBy>
  <cp:revision>330</cp:revision>
  <cp:lastPrinted>2003-11-05T13:01:31Z</cp:lastPrinted>
  <dcterms:created xsi:type="dcterms:W3CDTF">2010-03-26T08:37:46Z</dcterms:created>
  <dcterms:modified xsi:type="dcterms:W3CDTF">2010-10-23T09:13:52Z</dcterms:modified>
</cp:coreProperties>
</file>