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</p:sldMasterIdLst>
  <p:notesMasterIdLst>
    <p:notesMasterId r:id="rId13"/>
  </p:notesMasterIdLst>
  <p:handoutMasterIdLst>
    <p:handoutMasterId r:id="rId14"/>
  </p:handoutMasterIdLst>
  <p:sldIdLst>
    <p:sldId id="262" r:id="rId4"/>
    <p:sldId id="263" r:id="rId5"/>
    <p:sldId id="269" r:id="rId6"/>
    <p:sldId id="264" r:id="rId7"/>
    <p:sldId id="265" r:id="rId8"/>
    <p:sldId id="266" r:id="rId9"/>
    <p:sldId id="267" r:id="rId10"/>
    <p:sldId id="268" r:id="rId11"/>
    <p:sldId id="270" r:id="rId12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F"/>
    <a:srgbClr val="FF0011"/>
    <a:srgbClr val="A6DDFD"/>
    <a:srgbClr val="D2EEFE"/>
    <a:srgbClr val="20AAFB"/>
    <a:srgbClr val="BBE1F5"/>
    <a:srgbClr val="000066"/>
    <a:srgbClr val="63C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497" autoAdjust="0"/>
  </p:normalViewPr>
  <p:slideViewPr>
    <p:cSldViewPr snapToGrid="0">
      <p:cViewPr varScale="1">
        <p:scale>
          <a:sx n="47" d="100"/>
          <a:sy n="47" d="100"/>
        </p:scale>
        <p:origin x="-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537" y="0"/>
            <a:ext cx="2945139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73"/>
            <a:ext cx="2945140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537" y="9430873"/>
            <a:ext cx="2945139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557644-8CF8-4428-8A26-455128A7D5C4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976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221"/>
            <a:ext cx="5438140" cy="44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976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6EDAC5-8DFB-4379-9D54-C485EB6999D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1650"/>
            <a:ext cx="9145588" cy="33099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351588"/>
            <a:ext cx="9144000" cy="50641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2" name="Bilde 62" descr="FagerbergSOL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574" y="1264482"/>
            <a:ext cx="2982912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800"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nn-NO" dirty="0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480924"/>
            <a:ext cx="6400800" cy="1317625"/>
          </a:xfrm>
        </p:spPr>
        <p:txBody>
          <a:bodyPr anchor="b" anchorCtr="1"/>
          <a:lstStyle>
            <a:lvl1pPr algn="ctr">
              <a:defRPr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88050" y="1066800"/>
            <a:ext cx="1620838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22363" y="1066800"/>
            <a:ext cx="4713287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22363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182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364288"/>
            <a:ext cx="704850" cy="503237"/>
          </a:xfrm>
          <a:prstGeom prst="rect">
            <a:avLst/>
          </a:prstGeom>
          <a:solidFill>
            <a:srgbClr val="C00000">
              <a:alpha val="4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07088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2363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386513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6CBB3DD1-00DC-4CCA-B68D-0C9C938C365A}" type="slidenum">
              <a:rPr lang="en-US" sz="1800">
                <a:solidFill>
                  <a:schemeClr val="bg1"/>
                </a:solidFill>
                <a:latin typeface="Arial Bold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 dirty="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9525" y="-4763"/>
            <a:ext cx="719138" cy="447676"/>
          </a:xfrm>
          <a:prstGeom prst="rect">
            <a:avLst/>
          </a:prstGeom>
          <a:solidFill>
            <a:srgbClr val="C0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08025" y="441325"/>
            <a:ext cx="539750" cy="84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5" name="Bilde 62" descr="FagerbergSOL1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7736" y="6469292"/>
            <a:ext cx="1219338" cy="38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666750" indent="-333375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038225" indent="-3524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524000" indent="-304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18478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nb-NO" dirty="0" smtClean="0"/>
              <a:t>Presentasjon av problemstillinger </a:t>
            </a:r>
          </a:p>
          <a:p>
            <a:r>
              <a:rPr lang="nb-NO" dirty="0" smtClean="0"/>
              <a:t>til utvalgsmøte 25.10.10</a:t>
            </a:r>
          </a:p>
          <a:p>
            <a:endParaRPr lang="nb-NO" dirty="0" smtClean="0"/>
          </a:p>
          <a:p>
            <a:r>
              <a:rPr lang="nb-NO" dirty="0" smtClean="0"/>
              <a:t>Geir Arnulf</a:t>
            </a:r>
          </a:p>
        </p:txBody>
      </p:sp>
      <p:sp>
        <p:nvSpPr>
          <p:cNvPr id="4" name="Tittel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b-NO" dirty="0" smtClean="0"/>
              <a:t>Sak </a:t>
            </a:r>
            <a:r>
              <a:rPr lang="nb-NO" dirty="0" smtClean="0"/>
              <a:t>36-10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Ressurstilgang til</a:t>
            </a:r>
            <a:r>
              <a:rPr lang="nb-NO" dirty="0" smtClean="0"/>
              <a:t> forskning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Mandat og notat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”gi </a:t>
            </a:r>
            <a:r>
              <a:rPr lang="nb-NO" dirty="0" smtClean="0"/>
              <a:t>råd </a:t>
            </a:r>
            <a:r>
              <a:rPr lang="nb-NO" dirty="0" smtClean="0"/>
              <a:t>om … hvordan </a:t>
            </a:r>
            <a:r>
              <a:rPr lang="nb-NO" dirty="0" smtClean="0"/>
              <a:t>myndighetene, i lys av samfunnets behov, kan utvikle et bedre grunnlag for kritisk å vurdere ressurstilgang og rekruttering i </a:t>
            </a:r>
            <a:r>
              <a:rPr lang="nb-NO" dirty="0" smtClean="0"/>
              <a:t>forskningen”</a:t>
            </a:r>
          </a:p>
          <a:p>
            <a:endParaRPr lang="nb-NO" dirty="0" smtClean="0"/>
          </a:p>
          <a:p>
            <a:r>
              <a:rPr lang="nb-NO" dirty="0" smtClean="0"/>
              <a:t>Notatet: </a:t>
            </a:r>
          </a:p>
          <a:p>
            <a:pPr lvl="1"/>
            <a:r>
              <a:rPr lang="nb-NO" sz="1800" dirty="0" smtClean="0"/>
              <a:t>Gjennomgang av innsatsmål i </a:t>
            </a:r>
            <a:r>
              <a:rPr lang="nb-NO" sz="1800" dirty="0" err="1" smtClean="0"/>
              <a:t>f.politikken</a:t>
            </a:r>
            <a:endParaRPr lang="nb-NO" sz="1800" dirty="0" smtClean="0"/>
          </a:p>
          <a:p>
            <a:pPr lvl="1"/>
            <a:r>
              <a:rPr lang="nb-NO" sz="1800" dirty="0" smtClean="0"/>
              <a:t>Resymé av Ådnes artikkel</a:t>
            </a:r>
          </a:p>
          <a:p>
            <a:pPr lvl="1"/>
            <a:r>
              <a:rPr lang="nb-NO" sz="1800" dirty="0" smtClean="0"/>
              <a:t>To alternative vurderingsgrunnlag</a:t>
            </a:r>
          </a:p>
          <a:p>
            <a:pPr lvl="1"/>
            <a:r>
              <a:rPr lang="nb-NO" sz="1800" dirty="0" smtClean="0"/>
              <a:t>Skisserer og problematiserer ulike indikatorer</a:t>
            </a:r>
          </a:p>
          <a:p>
            <a:pPr lvl="1"/>
            <a:r>
              <a:rPr lang="nb-NO" sz="1800" dirty="0" smtClean="0"/>
              <a:t>Som dimensjon i forskningsbarometer?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En avgrensning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G</a:t>
            </a:r>
            <a:r>
              <a:rPr lang="nb-NO" dirty="0" smtClean="0"/>
              <a:t>itt </a:t>
            </a:r>
            <a:r>
              <a:rPr lang="nb-NO" dirty="0" smtClean="0"/>
              <a:t>utvalgets mandat, er det rimelig å avgrense diskusjonen til </a:t>
            </a:r>
            <a:r>
              <a:rPr lang="nb-NO" i="1" dirty="0" smtClean="0"/>
              <a:t>’offentlig ressurstilgang’</a:t>
            </a:r>
            <a:r>
              <a:rPr lang="nb-NO" dirty="0" smtClean="0"/>
              <a:t>. </a:t>
            </a:r>
            <a:endParaRPr lang="nb-NO" dirty="0" smtClean="0"/>
          </a:p>
          <a:p>
            <a:r>
              <a:rPr lang="nb-NO" dirty="0" smtClean="0"/>
              <a:t>’Samlet </a:t>
            </a:r>
            <a:r>
              <a:rPr lang="nb-NO" dirty="0" smtClean="0"/>
              <a:t>ressursinnsats’ er dessuten en problematisk indikator, siden den er et resultat av hva private og offentlige aktører gjør. Det første kan det offentlige bare i begrenset grad </a:t>
            </a:r>
            <a:r>
              <a:rPr lang="nb-NO" dirty="0" smtClean="0"/>
              <a:t>påvirke.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Alternative vurderingsgrunnlag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På hvilket grunnlag kan man kritisk vurdere offentlig ressurstilgang?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To alternativer:</a:t>
            </a:r>
            <a:endParaRPr lang="nb-NO" dirty="0" smtClean="0"/>
          </a:p>
          <a:p>
            <a:r>
              <a:rPr lang="nb-NO" dirty="0" smtClean="0"/>
              <a:t>Som makroøkonomisk framskriving med noen </a:t>
            </a:r>
            <a:r>
              <a:rPr lang="nb-NO" dirty="0" err="1" smtClean="0"/>
              <a:t>scenarier</a:t>
            </a:r>
            <a:endParaRPr lang="nb-NO" dirty="0" smtClean="0"/>
          </a:p>
          <a:p>
            <a:r>
              <a:rPr lang="nb-NO" dirty="0" smtClean="0"/>
              <a:t>V</a:t>
            </a:r>
            <a:r>
              <a:rPr lang="nb-NO" dirty="0" smtClean="0"/>
              <a:t>urdert </a:t>
            </a:r>
            <a:r>
              <a:rPr lang="nb-NO" dirty="0" smtClean="0"/>
              <a:t>i lys av en global kunnskapsøkonomi – </a:t>
            </a:r>
            <a:r>
              <a:rPr lang="nb-NO" dirty="0" err="1" smtClean="0"/>
              <a:t>absorbsjonsevne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Alternativ 1: </a:t>
            </a:r>
            <a:br>
              <a:rPr lang="nb-NO" sz="2000" dirty="0" smtClean="0"/>
            </a:br>
            <a:r>
              <a:rPr lang="nb-NO" sz="2000" dirty="0" smtClean="0"/>
              <a:t>Makroøkonomisk framskriving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Alternative </a:t>
            </a:r>
            <a:r>
              <a:rPr lang="nb-NO" dirty="0" err="1" smtClean="0"/>
              <a:t>scenarier</a:t>
            </a:r>
            <a:r>
              <a:rPr lang="nb-NO" dirty="0" smtClean="0"/>
              <a:t>:</a:t>
            </a:r>
            <a:r>
              <a:rPr lang="nb-NO" dirty="0" smtClean="0"/>
              <a:t> </a:t>
            </a:r>
          </a:p>
          <a:p>
            <a:pPr lvl="1"/>
            <a:r>
              <a:rPr lang="nb-NO" dirty="0" smtClean="0"/>
              <a:t>”</a:t>
            </a:r>
            <a:r>
              <a:rPr lang="nb-NO" sz="1800" dirty="0" smtClean="0"/>
              <a:t>Forsknings-Norge”: Antall forskningsårsverk i offentlig finansiert forskning øker med x prosent per år til det når et </a:t>
            </a:r>
            <a:r>
              <a:rPr lang="nb-NO" sz="1800" dirty="0" smtClean="0"/>
              <a:t>tak</a:t>
            </a:r>
            <a:endParaRPr lang="nb-NO" sz="1800" dirty="0" smtClean="0"/>
          </a:p>
          <a:p>
            <a:pPr lvl="1"/>
            <a:r>
              <a:rPr lang="nb-NO" sz="1800" dirty="0" smtClean="0"/>
              <a:t>”Status Quo Norge”: Framskrivingen basert på trend siste 10 år i off. finansierte forskningsårsverk som andel av totale årsverk</a:t>
            </a:r>
            <a:r>
              <a:rPr lang="nb-NO" sz="1800" dirty="0" smtClean="0"/>
              <a:t>.</a:t>
            </a:r>
            <a:endParaRPr lang="nb-NO" sz="1800" dirty="0" smtClean="0"/>
          </a:p>
          <a:p>
            <a:pPr lvl="1"/>
            <a:r>
              <a:rPr lang="nb-NO" sz="1800" dirty="0" smtClean="0"/>
              <a:t>”Stagnasjons- Norge”: </a:t>
            </a:r>
            <a:r>
              <a:rPr lang="nb-NO" sz="1800" dirty="0" smtClean="0"/>
              <a:t>Ingen økning.</a:t>
            </a:r>
          </a:p>
          <a:p>
            <a:pPr>
              <a:buNone/>
            </a:pPr>
            <a:r>
              <a:rPr lang="nb-NO" dirty="0" smtClean="0"/>
              <a:t>+ </a:t>
            </a:r>
            <a:r>
              <a:rPr lang="nb-NO" sz="1800" dirty="0" smtClean="0"/>
              <a:t>Anslag driftsmidler, indirekte kostnader, rekruttering.</a:t>
            </a:r>
            <a:r>
              <a:rPr lang="nb-NO" sz="1800" dirty="0" smtClean="0"/>
              <a:t> </a:t>
            </a:r>
            <a:endParaRPr lang="nb-NO" sz="1800" dirty="0" smtClean="0"/>
          </a:p>
          <a:p>
            <a:pPr>
              <a:buNone/>
            </a:pPr>
            <a:r>
              <a:rPr lang="nb-NO" sz="1800" dirty="0" smtClean="0"/>
              <a:t>= Ressursbehov. 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Alternativ 2: </a:t>
            </a:r>
            <a:br>
              <a:rPr lang="nb-NO" sz="2000" dirty="0" smtClean="0"/>
            </a:br>
            <a:r>
              <a:rPr lang="nb-NO" sz="2000" dirty="0" smtClean="0"/>
              <a:t>I lys av global kunnskapsøkonomi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Kunnskapsmengden vokser – betydningen av å lære øker – offentlig forskning viktigere(?)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Argument for at det er relevant å måle offentlig forskningsinnsats sammenlignet med andre land.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Måling kan skje i form av kroner og forskerårsverk – nasjonalt og på sektornivå. Ulike alternativer skisseres.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Oppsummering og diskusjonspunkt 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Sammenhengen mellom ressursinnsats, resultater og mål er sentral for </a:t>
            </a:r>
            <a:r>
              <a:rPr lang="nb-NO" dirty="0" smtClean="0"/>
              <a:t>utvalget. Indikatorer som måler innsats må inngå i vurdering av effektivitet  (jf sak 34-10) 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 smtClean="0"/>
              <a:t>Spørsmålet om hva det vil koste å ha et velfungerende offentlig finansiert forskningssystem framover er relevant. Dersom vi kan si noe fornuftig om det vil det være et klart bidrag.</a:t>
            </a:r>
          </a:p>
          <a:p>
            <a:pPr>
              <a:buNone/>
            </a:pPr>
            <a:endParaRPr lang="nb-NO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Oppsummering og diskusjonspunkt </a:t>
            </a:r>
            <a:r>
              <a:rPr lang="nb-NO" sz="2000" dirty="0" smtClean="0"/>
              <a:t>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Notatet </a:t>
            </a:r>
            <a:r>
              <a:rPr lang="nb-NO" dirty="0" smtClean="0"/>
              <a:t>skisserer to alternative måter å </a:t>
            </a:r>
            <a:r>
              <a:rPr lang="nb-NO" dirty="0" smtClean="0"/>
              <a:t>gjøre dette </a:t>
            </a:r>
            <a:r>
              <a:rPr lang="nb-NO" dirty="0" smtClean="0"/>
              <a:t>på: makroøkonomisk framskriving basert på referansebaner og offentlig ressurstilgang vurdert i lys av en global kunnskapsøkonomi (absorpsjonsevne). </a:t>
            </a:r>
            <a:endParaRPr lang="nb-NO" dirty="0" smtClean="0"/>
          </a:p>
          <a:p>
            <a:r>
              <a:rPr lang="nb-NO" dirty="0" smtClean="0"/>
              <a:t>Utvalget </a:t>
            </a:r>
            <a:r>
              <a:rPr lang="nb-NO" dirty="0" smtClean="0"/>
              <a:t>bør vurdere om disse (eventuelt hvilken) kan gi et bedre grunnlag for kritisk å vurdere offentlig ressurstilgang. 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Oppsummering og diskusjonspunkt </a:t>
            </a:r>
            <a:r>
              <a:rPr lang="nb-NO" sz="2000" dirty="0" smtClean="0"/>
              <a:t>III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 </a:t>
            </a:r>
          </a:p>
          <a:p>
            <a:r>
              <a:rPr lang="nb-NO" dirty="0" smtClean="0"/>
              <a:t>Notatet skisserer to alternative måter å måle offentlig ressurstilgang: forskerårsverk eller bevilgninger. For bevilgninger skisseres ulike alternative indikatorer.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Utvalgets diskusjon </a:t>
            </a:r>
            <a:r>
              <a:rPr lang="nb-NO" dirty="0" smtClean="0"/>
              <a:t>bør:</a:t>
            </a:r>
          </a:p>
          <a:p>
            <a:pPr lvl="1"/>
            <a:r>
              <a:rPr lang="nb-NO" dirty="0" smtClean="0"/>
              <a:t>gi </a:t>
            </a:r>
            <a:r>
              <a:rPr lang="nb-NO" dirty="0" smtClean="0"/>
              <a:t>retning for videre arbeid både når det gjelder begrunnelse’ og ’måling’.</a:t>
            </a:r>
          </a:p>
          <a:p>
            <a:pPr lvl="1"/>
            <a:r>
              <a:rPr lang="nb-NO" dirty="0" smtClean="0"/>
              <a:t> </a:t>
            </a:r>
            <a:r>
              <a:rPr lang="nb-NO" dirty="0" smtClean="0"/>
              <a:t>ta </a:t>
            </a:r>
            <a:r>
              <a:rPr lang="nb-NO" dirty="0" smtClean="0"/>
              <a:t>stilling til om ’offentlig ressurstilgang’ </a:t>
            </a:r>
            <a:r>
              <a:rPr lang="nb-NO" dirty="0" smtClean="0"/>
              <a:t>p.t. bør </a:t>
            </a:r>
            <a:r>
              <a:rPr lang="nb-NO" dirty="0" smtClean="0"/>
              <a:t>inngå </a:t>
            </a:r>
            <a:r>
              <a:rPr lang="nb-NO" dirty="0" smtClean="0"/>
              <a:t>i forskningsbarometeret – oppdrag 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gerberg_mal ">
  <a:themeElements>
    <a:clrScheme name="KD_1_no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KD_1_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D_1_n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D_1_n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Fagerberg_mal </Template>
  <TotalTime>2287</TotalTime>
  <Words>327</Words>
  <Application>Microsoft Office PowerPoint</Application>
  <PresentationFormat>Skjermfremvisning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Fagerberg_mal </vt:lpstr>
      <vt:lpstr>1_Egendefinert utforming</vt:lpstr>
      <vt:lpstr>Egendefinert utforming</vt:lpstr>
      <vt:lpstr>Sak 36-10  Ressurstilgang til forskning</vt:lpstr>
      <vt:lpstr> Mandat og notat</vt:lpstr>
      <vt:lpstr> En avgrensning </vt:lpstr>
      <vt:lpstr> Alternative vurderingsgrunnlag</vt:lpstr>
      <vt:lpstr> Alternativ 1:  Makroøkonomisk framskriving</vt:lpstr>
      <vt:lpstr> Alternativ 2:  I lys av global kunnskapsøkonomi</vt:lpstr>
      <vt:lpstr> Oppsummering og diskusjonspunkt I</vt:lpstr>
      <vt:lpstr>Oppsummering og diskusjonspunkt II</vt:lpstr>
      <vt:lpstr>Oppsummering og diskusjonspunkt III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kd11084</dc:creator>
  <cp:lastModifiedBy>KD10422</cp:lastModifiedBy>
  <cp:revision>340</cp:revision>
  <cp:lastPrinted>2003-11-05T13:01:31Z</cp:lastPrinted>
  <dcterms:created xsi:type="dcterms:W3CDTF">2010-03-26T08:37:46Z</dcterms:created>
  <dcterms:modified xsi:type="dcterms:W3CDTF">2010-10-23T10:12:01Z</dcterms:modified>
</cp:coreProperties>
</file>