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  <p:sldMasterId id="2147483672" r:id="rId3"/>
  </p:sldMasterIdLst>
  <p:notesMasterIdLst>
    <p:notesMasterId r:id="rId13"/>
  </p:notesMasterIdLst>
  <p:handoutMasterIdLst>
    <p:handoutMasterId r:id="rId14"/>
  </p:handoutMasterIdLst>
  <p:sldIdLst>
    <p:sldId id="262" r:id="rId4"/>
    <p:sldId id="263" r:id="rId5"/>
    <p:sldId id="269" r:id="rId6"/>
    <p:sldId id="264" r:id="rId7"/>
    <p:sldId id="265" r:id="rId8"/>
    <p:sldId id="266" r:id="rId9"/>
    <p:sldId id="267" r:id="rId10"/>
    <p:sldId id="268" r:id="rId11"/>
    <p:sldId id="270" r:id="rId12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000F"/>
    <a:srgbClr val="FF0011"/>
    <a:srgbClr val="A6DDFD"/>
    <a:srgbClr val="D2EEFE"/>
    <a:srgbClr val="20AAFB"/>
    <a:srgbClr val="BBE1F5"/>
    <a:srgbClr val="000066"/>
    <a:srgbClr val="63C4F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7497" autoAdjust="0"/>
  </p:normalViewPr>
  <p:slideViewPr>
    <p:cSldViewPr snapToGrid="0">
      <p:cViewPr varScale="1">
        <p:scale>
          <a:sx n="47" d="100"/>
          <a:sy n="47" d="100"/>
        </p:scale>
        <p:origin x="-996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140" cy="497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32" tIns="45066" rIns="90132" bIns="45066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537" y="0"/>
            <a:ext cx="2945139" cy="497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32" tIns="45066" rIns="90132" bIns="45066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873"/>
            <a:ext cx="2945140" cy="49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32" tIns="45066" rIns="90132" bIns="45066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537" y="9430873"/>
            <a:ext cx="2945139" cy="49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32" tIns="45066" rIns="90132" bIns="45066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6557644-8CF8-4428-8A26-455128A7D5C4}" type="slidenum">
              <a:rPr lang="nn-NO"/>
              <a:pPr>
                <a:defRPr/>
              </a:pPr>
              <a:t>‹#›</a:t>
            </a:fld>
            <a:endParaRPr lang="nn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140" cy="497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32" tIns="45066" rIns="90132" bIns="45066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976" y="0"/>
            <a:ext cx="2945140" cy="497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32" tIns="45066" rIns="90132" bIns="45066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6221"/>
            <a:ext cx="5438140" cy="4468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32" tIns="45066" rIns="90132" bIns="450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304"/>
            <a:ext cx="2945140" cy="497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32" tIns="45066" rIns="90132" bIns="45066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1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976" y="9429304"/>
            <a:ext cx="2945140" cy="497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32" tIns="45066" rIns="90132" bIns="45066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76EDAC5-8DFB-4379-9D54-C485EB6999D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8"/>
          <p:cNvSpPr>
            <a:spLocks noChangeArrowheads="1"/>
          </p:cNvSpPr>
          <p:nvPr/>
        </p:nvSpPr>
        <p:spPr bwMode="auto">
          <a:xfrm>
            <a:off x="0" y="3041650"/>
            <a:ext cx="9145588" cy="330993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nb-NO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6351588"/>
            <a:ext cx="9144000" cy="506412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b-NO"/>
          </a:p>
        </p:txBody>
      </p:sp>
      <p:sp>
        <p:nvSpPr>
          <p:cNvPr id="6" name="Line 12"/>
          <p:cNvSpPr>
            <a:spLocks noChangeShapeType="1"/>
          </p:cNvSpPr>
          <p:nvPr/>
        </p:nvSpPr>
        <p:spPr bwMode="auto">
          <a:xfrm>
            <a:off x="0" y="4381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auto">
          <a:xfrm>
            <a:off x="708025" y="3040063"/>
            <a:ext cx="539750" cy="84137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b-NO"/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>
            <a:off x="0" y="304006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9" name="Line 29"/>
          <p:cNvSpPr>
            <a:spLocks noChangeShapeType="1"/>
          </p:cNvSpPr>
          <p:nvPr/>
        </p:nvSpPr>
        <p:spPr bwMode="auto">
          <a:xfrm>
            <a:off x="709613" y="-414338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" name="Line 30"/>
          <p:cNvSpPr>
            <a:spLocks noChangeShapeType="1"/>
          </p:cNvSpPr>
          <p:nvPr/>
        </p:nvSpPr>
        <p:spPr bwMode="auto">
          <a:xfrm>
            <a:off x="838200" y="-414338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1" name="Line 31"/>
          <p:cNvSpPr>
            <a:spLocks noChangeShapeType="1"/>
          </p:cNvSpPr>
          <p:nvPr/>
        </p:nvSpPr>
        <p:spPr bwMode="auto">
          <a:xfrm>
            <a:off x="5030788" y="-414338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2" name="Line 32"/>
          <p:cNvSpPr>
            <a:spLocks noChangeShapeType="1"/>
          </p:cNvSpPr>
          <p:nvPr/>
        </p:nvSpPr>
        <p:spPr bwMode="auto">
          <a:xfrm>
            <a:off x="5334000" y="-414338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3" name="Line 33"/>
          <p:cNvSpPr>
            <a:spLocks noChangeShapeType="1"/>
          </p:cNvSpPr>
          <p:nvPr/>
        </p:nvSpPr>
        <p:spPr bwMode="auto">
          <a:xfrm>
            <a:off x="7235825" y="-414338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4" name="Line 34"/>
          <p:cNvSpPr>
            <a:spLocks noChangeShapeType="1"/>
          </p:cNvSpPr>
          <p:nvPr/>
        </p:nvSpPr>
        <p:spPr bwMode="auto">
          <a:xfrm>
            <a:off x="7605713" y="-414338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5" name="Line 35"/>
          <p:cNvSpPr>
            <a:spLocks noChangeShapeType="1"/>
          </p:cNvSpPr>
          <p:nvPr/>
        </p:nvSpPr>
        <p:spPr bwMode="auto">
          <a:xfrm>
            <a:off x="8763000" y="-414338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6" name="Line 36"/>
          <p:cNvSpPr>
            <a:spLocks noChangeShapeType="1"/>
          </p:cNvSpPr>
          <p:nvPr/>
        </p:nvSpPr>
        <p:spPr bwMode="auto">
          <a:xfrm>
            <a:off x="709613" y="69627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7" name="Line 37"/>
          <p:cNvSpPr>
            <a:spLocks noChangeShapeType="1"/>
          </p:cNvSpPr>
          <p:nvPr/>
        </p:nvSpPr>
        <p:spPr bwMode="auto">
          <a:xfrm>
            <a:off x="838200" y="69627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8" name="Line 38"/>
          <p:cNvSpPr>
            <a:spLocks noChangeShapeType="1"/>
          </p:cNvSpPr>
          <p:nvPr/>
        </p:nvSpPr>
        <p:spPr bwMode="auto">
          <a:xfrm>
            <a:off x="5030788" y="69627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9" name="Line 39"/>
          <p:cNvSpPr>
            <a:spLocks noChangeShapeType="1"/>
          </p:cNvSpPr>
          <p:nvPr/>
        </p:nvSpPr>
        <p:spPr bwMode="auto">
          <a:xfrm>
            <a:off x="5334000" y="69627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20" name="Line 40"/>
          <p:cNvSpPr>
            <a:spLocks noChangeShapeType="1"/>
          </p:cNvSpPr>
          <p:nvPr/>
        </p:nvSpPr>
        <p:spPr bwMode="auto">
          <a:xfrm>
            <a:off x="7235825" y="69627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21" name="Line 41"/>
          <p:cNvSpPr>
            <a:spLocks noChangeShapeType="1"/>
          </p:cNvSpPr>
          <p:nvPr/>
        </p:nvSpPr>
        <p:spPr bwMode="auto">
          <a:xfrm>
            <a:off x="7605713" y="69627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22" name="Line 42"/>
          <p:cNvSpPr>
            <a:spLocks noChangeShapeType="1"/>
          </p:cNvSpPr>
          <p:nvPr/>
        </p:nvSpPr>
        <p:spPr bwMode="auto">
          <a:xfrm>
            <a:off x="8763000" y="69627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23" name="Line 43"/>
          <p:cNvSpPr>
            <a:spLocks noChangeShapeType="1"/>
          </p:cNvSpPr>
          <p:nvPr/>
        </p:nvSpPr>
        <p:spPr bwMode="auto">
          <a:xfrm>
            <a:off x="-409575" y="457200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24" name="Line 44"/>
          <p:cNvSpPr>
            <a:spLocks noChangeShapeType="1"/>
          </p:cNvSpPr>
          <p:nvPr/>
        </p:nvSpPr>
        <p:spPr bwMode="auto">
          <a:xfrm>
            <a:off x="-409575" y="1052513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25" name="Line 45"/>
          <p:cNvSpPr>
            <a:spLocks noChangeShapeType="1"/>
          </p:cNvSpPr>
          <p:nvPr/>
        </p:nvSpPr>
        <p:spPr bwMode="auto">
          <a:xfrm>
            <a:off x="-409575" y="3048000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26" name="Line 46"/>
          <p:cNvSpPr>
            <a:spLocks noChangeShapeType="1"/>
          </p:cNvSpPr>
          <p:nvPr/>
        </p:nvSpPr>
        <p:spPr bwMode="auto">
          <a:xfrm>
            <a:off x="-409575" y="6324600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27" name="Line 47"/>
          <p:cNvSpPr>
            <a:spLocks noChangeShapeType="1"/>
          </p:cNvSpPr>
          <p:nvPr/>
        </p:nvSpPr>
        <p:spPr bwMode="auto">
          <a:xfrm>
            <a:off x="9258300" y="457200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28" name="Line 48"/>
          <p:cNvSpPr>
            <a:spLocks noChangeShapeType="1"/>
          </p:cNvSpPr>
          <p:nvPr/>
        </p:nvSpPr>
        <p:spPr bwMode="auto">
          <a:xfrm>
            <a:off x="9258300" y="1052513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29" name="Line 49"/>
          <p:cNvSpPr>
            <a:spLocks noChangeShapeType="1"/>
          </p:cNvSpPr>
          <p:nvPr/>
        </p:nvSpPr>
        <p:spPr bwMode="auto">
          <a:xfrm>
            <a:off x="9258300" y="3041650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30" name="Line 50"/>
          <p:cNvSpPr>
            <a:spLocks noChangeShapeType="1"/>
          </p:cNvSpPr>
          <p:nvPr/>
        </p:nvSpPr>
        <p:spPr bwMode="auto">
          <a:xfrm>
            <a:off x="9258300" y="6318250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31" name="Line 8"/>
          <p:cNvSpPr>
            <a:spLocks noChangeShapeType="1"/>
          </p:cNvSpPr>
          <p:nvPr/>
        </p:nvSpPr>
        <p:spPr bwMode="auto">
          <a:xfrm flipH="1">
            <a:off x="0" y="63531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pic>
        <p:nvPicPr>
          <p:cNvPr id="32" name="Bilde 62" descr="FagerbergSOL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99574" y="1264482"/>
            <a:ext cx="2982912" cy="95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22" name="Rectangle 2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813300"/>
            <a:ext cx="6400800" cy="1346200"/>
          </a:xfrm>
        </p:spPr>
        <p:txBody>
          <a:bodyPr anchorCtr="1"/>
          <a:lstStyle>
            <a:lvl1pPr marL="0" indent="0" algn="ctr">
              <a:buFontTx/>
              <a:buNone/>
              <a:defRPr sz="1800" i="1">
                <a:solidFill>
                  <a:schemeClr val="tx1"/>
                </a:solidFill>
              </a:defRPr>
            </a:lvl1pPr>
          </a:lstStyle>
          <a:p>
            <a:r>
              <a:rPr lang="nb-NO" smtClean="0"/>
              <a:t>Klikk for å redigere undertittelstil i malen</a:t>
            </a:r>
            <a:endParaRPr lang="nn-NO" dirty="0"/>
          </a:p>
        </p:txBody>
      </p:sp>
      <p:sp>
        <p:nvSpPr>
          <p:cNvPr id="4123" name="Rectangle 27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3480924"/>
            <a:ext cx="6400800" cy="1317625"/>
          </a:xfrm>
        </p:spPr>
        <p:txBody>
          <a:bodyPr anchor="b" anchorCtr="1"/>
          <a:lstStyle>
            <a:lvl1pPr algn="ctr">
              <a:defRPr i="1">
                <a:solidFill>
                  <a:schemeClr val="tx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5988050" y="1066800"/>
            <a:ext cx="1620838" cy="48863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1122363" y="1066800"/>
            <a:ext cx="4713287" cy="48863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6A5A0-5BAA-4741-98A6-5D7463D12BEC}" type="datetimeFigureOut">
              <a:rPr lang="nb-NO" smtClean="0"/>
              <a:pPr/>
              <a:t>23.10.2010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71812-0A0B-4847-B202-B83D9A5BE56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6A5A0-5BAA-4741-98A6-5D7463D12BEC}" type="datetimeFigureOut">
              <a:rPr lang="nb-NO" smtClean="0"/>
              <a:pPr/>
              <a:t>23.10.2010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71812-0A0B-4847-B202-B83D9A5BE56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6A5A0-5BAA-4741-98A6-5D7463D12BEC}" type="datetimeFigureOut">
              <a:rPr lang="nb-NO" smtClean="0"/>
              <a:pPr/>
              <a:t>23.10.2010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71812-0A0B-4847-B202-B83D9A5BE56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6A5A0-5BAA-4741-98A6-5D7463D12BEC}" type="datetimeFigureOut">
              <a:rPr lang="nb-NO" smtClean="0"/>
              <a:pPr/>
              <a:t>23.10.2010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71812-0A0B-4847-B202-B83D9A5BE56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6A5A0-5BAA-4741-98A6-5D7463D12BEC}" type="datetimeFigureOut">
              <a:rPr lang="nb-NO" smtClean="0"/>
              <a:pPr/>
              <a:t>23.10.2010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71812-0A0B-4847-B202-B83D9A5BE56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6A5A0-5BAA-4741-98A6-5D7463D12BEC}" type="datetimeFigureOut">
              <a:rPr lang="nb-NO" smtClean="0"/>
              <a:pPr/>
              <a:t>23.10.2010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71812-0A0B-4847-B202-B83D9A5BE56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6A5A0-5BAA-4741-98A6-5D7463D12BEC}" type="datetimeFigureOut">
              <a:rPr lang="nb-NO" smtClean="0"/>
              <a:pPr/>
              <a:t>23.10.2010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71812-0A0B-4847-B202-B83D9A5BE56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6A5A0-5BAA-4741-98A6-5D7463D12BEC}" type="datetimeFigureOut">
              <a:rPr lang="nb-NO" smtClean="0"/>
              <a:pPr/>
              <a:t>23.10.2010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71812-0A0B-4847-B202-B83D9A5BE56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6A5A0-5BAA-4741-98A6-5D7463D12BEC}" type="datetimeFigureOut">
              <a:rPr lang="nb-NO" smtClean="0"/>
              <a:pPr/>
              <a:t>23.10.2010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71812-0A0B-4847-B202-B83D9A5BE56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6A5A0-5BAA-4741-98A6-5D7463D12BEC}" type="datetimeFigureOut">
              <a:rPr lang="nb-NO" smtClean="0"/>
              <a:pPr/>
              <a:t>23.10.2010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71812-0A0B-4847-B202-B83D9A5BE56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6A5A0-5BAA-4741-98A6-5D7463D12BEC}" type="datetimeFigureOut">
              <a:rPr lang="nb-NO" smtClean="0"/>
              <a:pPr/>
              <a:t>23.10.2010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71812-0A0B-4847-B202-B83D9A5BE56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47F6C-7EB1-47FB-982B-6F9C8C95FDBD}" type="datetimeFigureOut">
              <a:rPr lang="nb-NO" smtClean="0"/>
              <a:pPr/>
              <a:t>23.10.2010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6E08F-D85A-484E-9E6A-9BEA8CDAC5A0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47F6C-7EB1-47FB-982B-6F9C8C95FDBD}" type="datetimeFigureOut">
              <a:rPr lang="nb-NO" smtClean="0"/>
              <a:pPr/>
              <a:t>23.10.2010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6E08F-D85A-484E-9E6A-9BEA8CDAC5A0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47F6C-7EB1-47FB-982B-6F9C8C95FDBD}" type="datetimeFigureOut">
              <a:rPr lang="nb-NO" smtClean="0"/>
              <a:pPr/>
              <a:t>23.10.2010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6E08F-D85A-484E-9E6A-9BEA8CDAC5A0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47F6C-7EB1-47FB-982B-6F9C8C95FDBD}" type="datetimeFigureOut">
              <a:rPr lang="nb-NO" smtClean="0"/>
              <a:pPr/>
              <a:t>23.10.2010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6E08F-D85A-484E-9E6A-9BEA8CDAC5A0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47F6C-7EB1-47FB-982B-6F9C8C95FDBD}" type="datetimeFigureOut">
              <a:rPr lang="nb-NO" smtClean="0"/>
              <a:pPr/>
              <a:t>23.10.2010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6E08F-D85A-484E-9E6A-9BEA8CDAC5A0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47F6C-7EB1-47FB-982B-6F9C8C95FDBD}" type="datetimeFigureOut">
              <a:rPr lang="nb-NO" smtClean="0"/>
              <a:pPr/>
              <a:t>23.10.2010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6E08F-D85A-484E-9E6A-9BEA8CDAC5A0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47F6C-7EB1-47FB-982B-6F9C8C95FDBD}" type="datetimeFigureOut">
              <a:rPr lang="nb-NO" smtClean="0"/>
              <a:pPr/>
              <a:t>23.10.2010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6E08F-D85A-484E-9E6A-9BEA8CDAC5A0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47F6C-7EB1-47FB-982B-6F9C8C95FDBD}" type="datetimeFigureOut">
              <a:rPr lang="nb-NO" smtClean="0"/>
              <a:pPr/>
              <a:t>23.10.2010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6E08F-D85A-484E-9E6A-9BEA8CDAC5A0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47F6C-7EB1-47FB-982B-6F9C8C95FDBD}" type="datetimeFigureOut">
              <a:rPr lang="nb-NO" smtClean="0"/>
              <a:pPr/>
              <a:t>23.10.2010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6E08F-D85A-484E-9E6A-9BEA8CDAC5A0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47F6C-7EB1-47FB-982B-6F9C8C95FDBD}" type="datetimeFigureOut">
              <a:rPr lang="nb-NO" smtClean="0"/>
              <a:pPr/>
              <a:t>23.10.2010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6E08F-D85A-484E-9E6A-9BEA8CDAC5A0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47F6C-7EB1-47FB-982B-6F9C8C95FDBD}" type="datetimeFigureOut">
              <a:rPr lang="nb-NO" smtClean="0"/>
              <a:pPr/>
              <a:t>23.10.2010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6E08F-D85A-484E-9E6A-9BEA8CDAC5A0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122363" y="1838325"/>
            <a:ext cx="316706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441825" y="1838325"/>
            <a:ext cx="316706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Klikk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6364288"/>
            <a:ext cx="704850" cy="503237"/>
          </a:xfrm>
          <a:prstGeom prst="rect">
            <a:avLst/>
          </a:prstGeom>
          <a:solidFill>
            <a:srgbClr val="C00000">
              <a:alpha val="49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b-NO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04850" y="441325"/>
            <a:ext cx="8439150" cy="5907088"/>
          </a:xfrm>
          <a:prstGeom prst="rect">
            <a:avLst/>
          </a:prstGeom>
          <a:solidFill>
            <a:schemeClr val="bg1">
              <a:lumMod val="65000"/>
              <a:alpha val="1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b-NO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22363" y="1838325"/>
            <a:ext cx="64865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tekststiler i malen</a:t>
            </a:r>
          </a:p>
          <a:p>
            <a:pPr lvl="1"/>
            <a:r>
              <a:rPr lang="en-GB" smtClean="0"/>
              <a:t>Andre nivå</a:t>
            </a:r>
          </a:p>
          <a:p>
            <a:pPr lvl="2"/>
            <a:r>
              <a:rPr lang="en-GB" smtClean="0"/>
              <a:t>Tredje nivå</a:t>
            </a:r>
          </a:p>
          <a:p>
            <a:pPr lvl="3"/>
            <a:r>
              <a:rPr lang="en-GB" smtClean="0"/>
              <a:t>Fjerde nivå</a:t>
            </a:r>
          </a:p>
          <a:p>
            <a:pPr lvl="4"/>
            <a:r>
              <a:rPr lang="en-GB" smtClean="0"/>
              <a:t>Femte nivå</a:t>
            </a:r>
          </a:p>
        </p:txBody>
      </p:sp>
      <p:sp>
        <p:nvSpPr>
          <p:cNvPr id="1044" name="Text Box 20"/>
          <p:cNvSpPr txBox="1">
            <a:spLocks noChangeArrowheads="1"/>
          </p:cNvSpPr>
          <p:nvPr/>
        </p:nvSpPr>
        <p:spPr bwMode="auto">
          <a:xfrm>
            <a:off x="0" y="6386513"/>
            <a:ext cx="7096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6CBB3DD1-00DC-4CCA-B68D-0C9C938C365A}" type="slidenum">
              <a:rPr lang="en-US" sz="1800">
                <a:solidFill>
                  <a:schemeClr val="bg1"/>
                </a:solidFill>
                <a:latin typeface="Arial Bold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sz="1800" dirty="0">
              <a:solidFill>
                <a:schemeClr val="bg1"/>
              </a:solidFill>
              <a:latin typeface="Arial Bold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58875" y="1066800"/>
            <a:ext cx="64357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tittelstil</a:t>
            </a:r>
          </a:p>
        </p:txBody>
      </p:sp>
      <p:sp>
        <p:nvSpPr>
          <p:cNvPr id="1051" name="Line 27"/>
          <p:cNvSpPr>
            <a:spLocks noChangeShapeType="1"/>
          </p:cNvSpPr>
          <p:nvPr/>
        </p:nvSpPr>
        <p:spPr bwMode="auto">
          <a:xfrm>
            <a:off x="709613" y="-414338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52" name="Line 28"/>
          <p:cNvSpPr>
            <a:spLocks noChangeShapeType="1"/>
          </p:cNvSpPr>
          <p:nvPr/>
        </p:nvSpPr>
        <p:spPr bwMode="auto">
          <a:xfrm>
            <a:off x="838200" y="-414338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53" name="Line 29"/>
          <p:cNvSpPr>
            <a:spLocks noChangeShapeType="1"/>
          </p:cNvSpPr>
          <p:nvPr/>
        </p:nvSpPr>
        <p:spPr bwMode="auto">
          <a:xfrm>
            <a:off x="5030788" y="-414338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54" name="Line 30"/>
          <p:cNvSpPr>
            <a:spLocks noChangeShapeType="1"/>
          </p:cNvSpPr>
          <p:nvPr/>
        </p:nvSpPr>
        <p:spPr bwMode="auto">
          <a:xfrm>
            <a:off x="5334000" y="-414338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55" name="Line 31"/>
          <p:cNvSpPr>
            <a:spLocks noChangeShapeType="1"/>
          </p:cNvSpPr>
          <p:nvPr/>
        </p:nvSpPr>
        <p:spPr bwMode="auto">
          <a:xfrm>
            <a:off x="7235825" y="-414338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56" name="Line 32"/>
          <p:cNvSpPr>
            <a:spLocks noChangeShapeType="1"/>
          </p:cNvSpPr>
          <p:nvPr/>
        </p:nvSpPr>
        <p:spPr bwMode="auto">
          <a:xfrm>
            <a:off x="7605713" y="-414338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57" name="Line 33"/>
          <p:cNvSpPr>
            <a:spLocks noChangeShapeType="1"/>
          </p:cNvSpPr>
          <p:nvPr/>
        </p:nvSpPr>
        <p:spPr bwMode="auto">
          <a:xfrm>
            <a:off x="8763000" y="-414338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58" name="Line 34"/>
          <p:cNvSpPr>
            <a:spLocks noChangeShapeType="1"/>
          </p:cNvSpPr>
          <p:nvPr/>
        </p:nvSpPr>
        <p:spPr bwMode="auto">
          <a:xfrm>
            <a:off x="709613" y="69627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59" name="Line 35"/>
          <p:cNvSpPr>
            <a:spLocks noChangeShapeType="1"/>
          </p:cNvSpPr>
          <p:nvPr/>
        </p:nvSpPr>
        <p:spPr bwMode="auto">
          <a:xfrm>
            <a:off x="838200" y="69627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60" name="Line 36"/>
          <p:cNvSpPr>
            <a:spLocks noChangeShapeType="1"/>
          </p:cNvSpPr>
          <p:nvPr/>
        </p:nvSpPr>
        <p:spPr bwMode="auto">
          <a:xfrm>
            <a:off x="5030788" y="69627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61" name="Line 37"/>
          <p:cNvSpPr>
            <a:spLocks noChangeShapeType="1"/>
          </p:cNvSpPr>
          <p:nvPr/>
        </p:nvSpPr>
        <p:spPr bwMode="auto">
          <a:xfrm>
            <a:off x="5334000" y="69627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62" name="Line 38"/>
          <p:cNvSpPr>
            <a:spLocks noChangeShapeType="1"/>
          </p:cNvSpPr>
          <p:nvPr/>
        </p:nvSpPr>
        <p:spPr bwMode="auto">
          <a:xfrm>
            <a:off x="7235825" y="69627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63" name="Line 39"/>
          <p:cNvSpPr>
            <a:spLocks noChangeShapeType="1"/>
          </p:cNvSpPr>
          <p:nvPr/>
        </p:nvSpPr>
        <p:spPr bwMode="auto">
          <a:xfrm>
            <a:off x="7605713" y="69627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64" name="Line 40"/>
          <p:cNvSpPr>
            <a:spLocks noChangeShapeType="1"/>
          </p:cNvSpPr>
          <p:nvPr/>
        </p:nvSpPr>
        <p:spPr bwMode="auto">
          <a:xfrm>
            <a:off x="8763000" y="69627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65" name="Line 41"/>
          <p:cNvSpPr>
            <a:spLocks noChangeShapeType="1"/>
          </p:cNvSpPr>
          <p:nvPr/>
        </p:nvSpPr>
        <p:spPr bwMode="auto">
          <a:xfrm>
            <a:off x="-409575" y="457200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66" name="Line 42"/>
          <p:cNvSpPr>
            <a:spLocks noChangeShapeType="1"/>
          </p:cNvSpPr>
          <p:nvPr/>
        </p:nvSpPr>
        <p:spPr bwMode="auto">
          <a:xfrm>
            <a:off x="-409575" y="1052513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67" name="Line 43"/>
          <p:cNvSpPr>
            <a:spLocks noChangeShapeType="1"/>
          </p:cNvSpPr>
          <p:nvPr/>
        </p:nvSpPr>
        <p:spPr bwMode="auto">
          <a:xfrm>
            <a:off x="-409575" y="3048000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68" name="Line 44"/>
          <p:cNvSpPr>
            <a:spLocks noChangeShapeType="1"/>
          </p:cNvSpPr>
          <p:nvPr/>
        </p:nvSpPr>
        <p:spPr bwMode="auto">
          <a:xfrm>
            <a:off x="-409575" y="6324600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69" name="Line 45"/>
          <p:cNvSpPr>
            <a:spLocks noChangeShapeType="1"/>
          </p:cNvSpPr>
          <p:nvPr/>
        </p:nvSpPr>
        <p:spPr bwMode="auto">
          <a:xfrm>
            <a:off x="9258300" y="457200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70" name="Line 46"/>
          <p:cNvSpPr>
            <a:spLocks noChangeShapeType="1"/>
          </p:cNvSpPr>
          <p:nvPr/>
        </p:nvSpPr>
        <p:spPr bwMode="auto">
          <a:xfrm>
            <a:off x="9258300" y="1052513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71" name="Line 47"/>
          <p:cNvSpPr>
            <a:spLocks noChangeShapeType="1"/>
          </p:cNvSpPr>
          <p:nvPr/>
        </p:nvSpPr>
        <p:spPr bwMode="auto">
          <a:xfrm>
            <a:off x="9258300" y="3041650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72" name="Line 48"/>
          <p:cNvSpPr>
            <a:spLocks noChangeShapeType="1"/>
          </p:cNvSpPr>
          <p:nvPr/>
        </p:nvSpPr>
        <p:spPr bwMode="auto">
          <a:xfrm>
            <a:off x="9258300" y="6318250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-9525" y="-4763"/>
            <a:ext cx="719138" cy="447676"/>
          </a:xfrm>
          <a:prstGeom prst="rect">
            <a:avLst/>
          </a:prstGeom>
          <a:solidFill>
            <a:srgbClr val="C00000"/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b-NO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70485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708025" y="441325"/>
            <a:ext cx="539750" cy="84138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b-NO"/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0" y="4381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 flipH="1">
            <a:off x="0" y="63531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pic>
        <p:nvPicPr>
          <p:cNvPr id="35" name="Bilde 62" descr="FagerbergSOL1.jp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97736" y="6469292"/>
            <a:ext cx="1219338" cy="388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Verdana" pitchFamily="34" charset="0"/>
        </a:defRPr>
      </a:lvl9pPr>
    </p:titleStyle>
    <p:bodyStyle>
      <a:lvl1pPr marL="314325" indent="-314325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0066"/>
          </a:solidFill>
          <a:latin typeface="+mn-lt"/>
          <a:ea typeface="+mn-ea"/>
          <a:cs typeface="+mn-cs"/>
        </a:defRPr>
      </a:lvl1pPr>
      <a:lvl2pPr marL="666750" indent="-333375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</a:defRPr>
      </a:lvl2pPr>
      <a:lvl3pPr marL="1038225" indent="-352425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0066"/>
          </a:solidFill>
          <a:latin typeface="+mn-lt"/>
        </a:defRPr>
      </a:lvl3pPr>
      <a:lvl4pPr marL="1524000" indent="-3048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</a:defRPr>
      </a:lvl4pPr>
      <a:lvl5pPr marL="1847850" indent="-295275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5pPr>
      <a:lvl6pPr marL="2305050" indent="-295275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6pPr>
      <a:lvl7pPr marL="2762250" indent="-295275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7pPr>
      <a:lvl8pPr marL="3219450" indent="-295275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8pPr>
      <a:lvl9pPr marL="3676650" indent="-295275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6A5A0-5BAA-4741-98A6-5D7463D12BEC}" type="datetimeFigureOut">
              <a:rPr lang="nb-NO" smtClean="0"/>
              <a:pPr/>
              <a:t>23.10.2010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71812-0A0B-4847-B202-B83D9A5BE565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47F6C-7EB1-47FB-982B-6F9C8C95FDBD}" type="datetimeFigureOut">
              <a:rPr lang="nb-NO" smtClean="0"/>
              <a:pPr/>
              <a:t>23.10.2010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6E08F-D85A-484E-9E6A-9BEA8CDAC5A0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tittel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nb-NO" dirty="0" smtClean="0"/>
              <a:t>Presentasjon av problemstillinger </a:t>
            </a:r>
          </a:p>
          <a:p>
            <a:r>
              <a:rPr lang="nb-NO" dirty="0" smtClean="0"/>
              <a:t>til utvalgsmøte 25.10.10</a:t>
            </a:r>
          </a:p>
          <a:p>
            <a:endParaRPr lang="nb-NO" dirty="0" smtClean="0"/>
          </a:p>
          <a:p>
            <a:r>
              <a:rPr lang="nb-NO" dirty="0" smtClean="0"/>
              <a:t>Geir Arnulf</a:t>
            </a:r>
          </a:p>
        </p:txBody>
      </p:sp>
      <p:sp>
        <p:nvSpPr>
          <p:cNvPr id="4" name="Tittel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nb-NO" dirty="0" smtClean="0"/>
              <a:t>Sak </a:t>
            </a:r>
            <a:r>
              <a:rPr lang="nb-NO" dirty="0" smtClean="0"/>
              <a:t>36-10 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Ressurstilgang til</a:t>
            </a:r>
            <a:r>
              <a:rPr lang="nb-NO" dirty="0" smtClean="0"/>
              <a:t> forskning</a:t>
            </a:r>
            <a:endParaRPr lang="nb-N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 Mandat og notat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”gi </a:t>
            </a:r>
            <a:r>
              <a:rPr lang="nb-NO" dirty="0" smtClean="0"/>
              <a:t>råd </a:t>
            </a:r>
            <a:r>
              <a:rPr lang="nb-NO" dirty="0" smtClean="0"/>
              <a:t>om … hvordan </a:t>
            </a:r>
            <a:r>
              <a:rPr lang="nb-NO" dirty="0" smtClean="0"/>
              <a:t>myndighetene, i lys av samfunnets behov, kan utvikle et bedre grunnlag for kritisk å vurdere ressurstilgang og rekruttering i </a:t>
            </a:r>
            <a:r>
              <a:rPr lang="nb-NO" dirty="0" smtClean="0"/>
              <a:t>forskningen”</a:t>
            </a:r>
          </a:p>
          <a:p>
            <a:endParaRPr lang="nb-NO" dirty="0" smtClean="0"/>
          </a:p>
          <a:p>
            <a:r>
              <a:rPr lang="nb-NO" dirty="0" smtClean="0"/>
              <a:t>Notatet: </a:t>
            </a:r>
          </a:p>
          <a:p>
            <a:pPr lvl="1"/>
            <a:r>
              <a:rPr lang="nb-NO" sz="1800" dirty="0" smtClean="0"/>
              <a:t>Gjennomgang av innsatsmål i </a:t>
            </a:r>
            <a:r>
              <a:rPr lang="nb-NO" sz="1800" dirty="0" err="1" smtClean="0"/>
              <a:t>f.politikken</a:t>
            </a:r>
            <a:endParaRPr lang="nb-NO" sz="1800" dirty="0" smtClean="0"/>
          </a:p>
          <a:p>
            <a:pPr lvl="1"/>
            <a:r>
              <a:rPr lang="nb-NO" sz="1800" dirty="0" smtClean="0"/>
              <a:t>Resymé av Ådnes artikkel</a:t>
            </a:r>
          </a:p>
          <a:p>
            <a:pPr lvl="1"/>
            <a:r>
              <a:rPr lang="nb-NO" sz="1800" dirty="0" smtClean="0"/>
              <a:t>To alternative vurderingsgrunnlag</a:t>
            </a:r>
          </a:p>
          <a:p>
            <a:pPr lvl="1"/>
            <a:r>
              <a:rPr lang="nb-NO" sz="1800" dirty="0" smtClean="0"/>
              <a:t>Skisserer og problematiserer ulike indikatorer</a:t>
            </a:r>
          </a:p>
          <a:p>
            <a:pPr lvl="1"/>
            <a:r>
              <a:rPr lang="nb-NO" sz="1800" dirty="0" smtClean="0"/>
              <a:t>Som dimensjon i forskningsbarometer?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 En avgrensning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 smtClean="0"/>
              <a:t>G</a:t>
            </a:r>
            <a:r>
              <a:rPr lang="nb-NO" dirty="0" smtClean="0"/>
              <a:t>itt </a:t>
            </a:r>
            <a:r>
              <a:rPr lang="nb-NO" dirty="0" smtClean="0"/>
              <a:t>utvalgets mandat, er det rimelig å avgrense diskusjonen til </a:t>
            </a:r>
            <a:r>
              <a:rPr lang="nb-NO" i="1" dirty="0" smtClean="0"/>
              <a:t>’offentlig ressurstilgang’</a:t>
            </a:r>
            <a:r>
              <a:rPr lang="nb-NO" dirty="0" smtClean="0"/>
              <a:t>. </a:t>
            </a:r>
            <a:endParaRPr lang="nb-NO" dirty="0" smtClean="0"/>
          </a:p>
          <a:p>
            <a:r>
              <a:rPr lang="nb-NO" dirty="0" smtClean="0"/>
              <a:t>’Samlet </a:t>
            </a:r>
            <a:r>
              <a:rPr lang="nb-NO" dirty="0" smtClean="0"/>
              <a:t>ressursinnsats’ er dessuten en problematisk indikator, siden den er et resultat av hva private og offentlige aktører gjør. Det første kan det offentlige bare i begrenset grad </a:t>
            </a:r>
            <a:r>
              <a:rPr lang="nb-NO" dirty="0" smtClean="0"/>
              <a:t>påvirke.</a:t>
            </a:r>
            <a:endParaRPr lang="nb-NO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 Alternative vurderingsgrunnlag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På hvilket grunnlag kan man kritisk vurdere offentlig ressurstilgang?</a:t>
            </a:r>
          </a:p>
          <a:p>
            <a:pPr>
              <a:buNone/>
            </a:pPr>
            <a:endParaRPr lang="nb-NO" dirty="0" smtClean="0"/>
          </a:p>
          <a:p>
            <a:pPr>
              <a:buNone/>
            </a:pPr>
            <a:r>
              <a:rPr lang="nb-NO" dirty="0" smtClean="0"/>
              <a:t>To alternativer:</a:t>
            </a:r>
            <a:endParaRPr lang="nb-NO" dirty="0" smtClean="0"/>
          </a:p>
          <a:p>
            <a:r>
              <a:rPr lang="nb-NO" dirty="0" smtClean="0"/>
              <a:t>Som makroøkonomisk framskriving med noen </a:t>
            </a:r>
            <a:r>
              <a:rPr lang="nb-NO" dirty="0" err="1" smtClean="0"/>
              <a:t>scenarier</a:t>
            </a:r>
            <a:endParaRPr lang="nb-NO" dirty="0" smtClean="0"/>
          </a:p>
          <a:p>
            <a:r>
              <a:rPr lang="nb-NO" dirty="0" smtClean="0"/>
              <a:t>V</a:t>
            </a:r>
            <a:r>
              <a:rPr lang="nb-NO" dirty="0" smtClean="0"/>
              <a:t>urdert </a:t>
            </a:r>
            <a:r>
              <a:rPr lang="nb-NO" dirty="0" smtClean="0"/>
              <a:t>i lys av en global kunnskapsøkonomi – </a:t>
            </a:r>
            <a:r>
              <a:rPr lang="nb-NO" dirty="0" err="1" smtClean="0"/>
              <a:t>absorbsjonsevne</a:t>
            </a:r>
            <a:endParaRPr lang="nb-NO" dirty="0" smtClean="0"/>
          </a:p>
          <a:p>
            <a:endParaRPr lang="nb-NO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 </a:t>
            </a:r>
            <a:r>
              <a:rPr lang="nb-NO" sz="2000" dirty="0" smtClean="0"/>
              <a:t>Alternativ 1: </a:t>
            </a:r>
            <a:br>
              <a:rPr lang="nb-NO" sz="2000" dirty="0" smtClean="0"/>
            </a:br>
            <a:r>
              <a:rPr lang="nb-NO" sz="2000" dirty="0" smtClean="0"/>
              <a:t>Makroøkonomisk framskriving</a:t>
            </a:r>
            <a:endParaRPr lang="nb-NO" sz="20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nb-NO" dirty="0" smtClean="0"/>
          </a:p>
          <a:p>
            <a:pPr>
              <a:buNone/>
            </a:pPr>
            <a:r>
              <a:rPr lang="nb-NO" dirty="0" smtClean="0"/>
              <a:t>Alternative </a:t>
            </a:r>
            <a:r>
              <a:rPr lang="nb-NO" dirty="0" err="1" smtClean="0"/>
              <a:t>scenarier</a:t>
            </a:r>
            <a:r>
              <a:rPr lang="nb-NO" dirty="0" smtClean="0"/>
              <a:t>:</a:t>
            </a:r>
            <a:r>
              <a:rPr lang="nb-NO" dirty="0" smtClean="0"/>
              <a:t> </a:t>
            </a:r>
          </a:p>
          <a:p>
            <a:pPr lvl="1"/>
            <a:r>
              <a:rPr lang="nb-NO" dirty="0" smtClean="0"/>
              <a:t>”</a:t>
            </a:r>
            <a:r>
              <a:rPr lang="nb-NO" sz="1800" dirty="0" smtClean="0"/>
              <a:t>Forsknings-Norge”: Antall forskningsårsverk i offentlig finansiert forskning øker med x prosent per år til det når et </a:t>
            </a:r>
            <a:r>
              <a:rPr lang="nb-NO" sz="1800" dirty="0" smtClean="0"/>
              <a:t>tak</a:t>
            </a:r>
            <a:endParaRPr lang="nb-NO" sz="1800" dirty="0" smtClean="0"/>
          </a:p>
          <a:p>
            <a:pPr lvl="1"/>
            <a:r>
              <a:rPr lang="nb-NO" sz="1800" dirty="0" smtClean="0"/>
              <a:t>”Status Quo Norge”: Framskrivingen basert på trend siste 10 år i off. finansierte forskningsårsverk som andel av totale årsverk</a:t>
            </a:r>
            <a:r>
              <a:rPr lang="nb-NO" sz="1800" dirty="0" smtClean="0"/>
              <a:t>.</a:t>
            </a:r>
            <a:endParaRPr lang="nb-NO" sz="1800" dirty="0" smtClean="0"/>
          </a:p>
          <a:p>
            <a:pPr lvl="1"/>
            <a:r>
              <a:rPr lang="nb-NO" sz="1800" dirty="0" smtClean="0"/>
              <a:t>”Stagnasjons- Norge”: </a:t>
            </a:r>
            <a:r>
              <a:rPr lang="nb-NO" sz="1800" dirty="0" smtClean="0"/>
              <a:t>Ingen økning.</a:t>
            </a:r>
          </a:p>
          <a:p>
            <a:pPr>
              <a:buNone/>
            </a:pPr>
            <a:r>
              <a:rPr lang="nb-NO" dirty="0" smtClean="0"/>
              <a:t>+ </a:t>
            </a:r>
            <a:r>
              <a:rPr lang="nb-NO" sz="1800" dirty="0" smtClean="0"/>
              <a:t>Anslag driftsmidler, indirekte kostnader, rekruttering.</a:t>
            </a:r>
            <a:r>
              <a:rPr lang="nb-NO" sz="1800" dirty="0" smtClean="0"/>
              <a:t> </a:t>
            </a:r>
            <a:endParaRPr lang="nb-NO" sz="1800" dirty="0" smtClean="0"/>
          </a:p>
          <a:p>
            <a:pPr>
              <a:buNone/>
            </a:pPr>
            <a:r>
              <a:rPr lang="nb-NO" sz="1800" dirty="0" smtClean="0"/>
              <a:t>= Ressursbehov. </a:t>
            </a:r>
            <a:endParaRPr lang="nb-NO" dirty="0" smtClean="0"/>
          </a:p>
          <a:p>
            <a:endParaRPr lang="nb-NO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 </a:t>
            </a:r>
            <a:r>
              <a:rPr lang="nb-NO" sz="2000" dirty="0" smtClean="0"/>
              <a:t>Alternativ 2: </a:t>
            </a:r>
            <a:br>
              <a:rPr lang="nb-NO" sz="2000" dirty="0" smtClean="0"/>
            </a:br>
            <a:r>
              <a:rPr lang="nb-NO" sz="2000" dirty="0" smtClean="0"/>
              <a:t>I lys av global kunnskapsøkonomi</a:t>
            </a:r>
            <a:endParaRPr lang="nb-NO" sz="20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b-NO" dirty="0" smtClean="0"/>
              <a:t>Kunnskapsmengden vokser – betydningen av å lære øker – offentlig forskning viktigere(?)</a:t>
            </a:r>
          </a:p>
          <a:p>
            <a:pPr>
              <a:buNone/>
            </a:pPr>
            <a:endParaRPr lang="nb-NO" dirty="0" smtClean="0"/>
          </a:p>
          <a:p>
            <a:pPr>
              <a:buNone/>
            </a:pPr>
            <a:r>
              <a:rPr lang="nb-NO" dirty="0" smtClean="0"/>
              <a:t>Argument for at det er relevant å måle offentlig forskningsinnsats sammenlignet med andre land.</a:t>
            </a:r>
          </a:p>
          <a:p>
            <a:pPr>
              <a:buNone/>
            </a:pPr>
            <a:endParaRPr lang="nb-NO" dirty="0" smtClean="0"/>
          </a:p>
          <a:p>
            <a:pPr>
              <a:buNone/>
            </a:pPr>
            <a:r>
              <a:rPr lang="nb-NO" dirty="0" smtClean="0"/>
              <a:t>Måling kan skje i form av kroner og forskerårsverk – nasjonalt og på sektornivå. Ulike alternativer skisseres.</a:t>
            </a:r>
          </a:p>
          <a:p>
            <a:endParaRPr lang="nb-NO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 </a:t>
            </a:r>
            <a:r>
              <a:rPr lang="nb-NO" sz="2000" dirty="0" smtClean="0"/>
              <a:t>Oppsummering og diskusjonspunkt I</a:t>
            </a:r>
            <a:endParaRPr lang="nb-NO" sz="20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Sammenhengen mellom ressursinnsats, resultater og mål er sentral for </a:t>
            </a:r>
            <a:r>
              <a:rPr lang="nb-NO" dirty="0" smtClean="0"/>
              <a:t>utvalget. Indikatorer som måler innsats må inngå i vurdering av effektivitet  (jf sak 34-10) </a:t>
            </a:r>
            <a:endParaRPr lang="nb-NO" dirty="0" smtClean="0"/>
          </a:p>
          <a:p>
            <a:endParaRPr lang="nb-NO" dirty="0" smtClean="0"/>
          </a:p>
          <a:p>
            <a:r>
              <a:rPr lang="nb-NO" dirty="0" smtClean="0"/>
              <a:t>Spørsmålet om hva det vil koste å ha et velfungerende offentlig finansiert forskningssystem framover er relevant. Dersom vi kan si noe fornuftig om det vil det være et klart bidrag.</a:t>
            </a:r>
          </a:p>
          <a:p>
            <a:pPr>
              <a:buNone/>
            </a:pPr>
            <a:endParaRPr lang="nb-NO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000" dirty="0" smtClean="0"/>
              <a:t>Oppsummering og diskusjonspunkt </a:t>
            </a:r>
            <a:r>
              <a:rPr lang="nb-NO" sz="2000" dirty="0" smtClean="0"/>
              <a:t>II</a:t>
            </a:r>
            <a:endParaRPr lang="nb-NO" sz="20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 smtClean="0"/>
              <a:t>Notatet </a:t>
            </a:r>
            <a:r>
              <a:rPr lang="nb-NO" dirty="0" smtClean="0"/>
              <a:t>skisserer to alternative måter å </a:t>
            </a:r>
            <a:r>
              <a:rPr lang="nb-NO" dirty="0" smtClean="0"/>
              <a:t>gjøre dette </a:t>
            </a:r>
            <a:r>
              <a:rPr lang="nb-NO" dirty="0" smtClean="0"/>
              <a:t>på: makroøkonomisk framskriving basert på referansebaner og offentlig ressurstilgang vurdert i lys av en global kunnskapsøkonomi (absorpsjonsevne). </a:t>
            </a:r>
            <a:endParaRPr lang="nb-NO" dirty="0" smtClean="0"/>
          </a:p>
          <a:p>
            <a:r>
              <a:rPr lang="nb-NO" dirty="0" smtClean="0"/>
              <a:t>Utvalget </a:t>
            </a:r>
            <a:r>
              <a:rPr lang="nb-NO" dirty="0" smtClean="0"/>
              <a:t>bør vurdere om disse (eventuelt hvilken) kan gi et bedre grunnlag for kritisk å vurdere offentlig ressurstilgang. </a:t>
            </a:r>
          </a:p>
          <a:p>
            <a:endParaRPr lang="nb-NO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000" dirty="0" smtClean="0"/>
              <a:t>Oppsummering og diskusjonspunkt </a:t>
            </a:r>
            <a:r>
              <a:rPr lang="nb-NO" sz="2000" dirty="0" smtClean="0"/>
              <a:t>III</a:t>
            </a:r>
            <a:endParaRPr lang="nb-NO" sz="20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b-NO" dirty="0" smtClean="0"/>
              <a:t> </a:t>
            </a:r>
          </a:p>
          <a:p>
            <a:r>
              <a:rPr lang="nb-NO" dirty="0" smtClean="0"/>
              <a:t>Notatet skisserer to alternative måter å måle offentlig ressurstilgang: forskerårsverk eller bevilgninger. For bevilgninger skisseres ulike alternative indikatorer.</a:t>
            </a:r>
          </a:p>
          <a:p>
            <a:pPr>
              <a:buNone/>
            </a:pPr>
            <a:endParaRPr lang="nb-NO" dirty="0" smtClean="0"/>
          </a:p>
          <a:p>
            <a:r>
              <a:rPr lang="nb-NO" dirty="0" smtClean="0"/>
              <a:t>Utvalgets diskusjon </a:t>
            </a:r>
            <a:r>
              <a:rPr lang="nb-NO" dirty="0" smtClean="0"/>
              <a:t>bør:</a:t>
            </a:r>
          </a:p>
          <a:p>
            <a:pPr lvl="1"/>
            <a:r>
              <a:rPr lang="nb-NO" dirty="0" smtClean="0"/>
              <a:t>gi </a:t>
            </a:r>
            <a:r>
              <a:rPr lang="nb-NO" dirty="0" smtClean="0"/>
              <a:t>retning for videre arbeid både når det gjelder begrunnelse’ og ’måling’.</a:t>
            </a:r>
          </a:p>
          <a:p>
            <a:pPr lvl="1"/>
            <a:r>
              <a:rPr lang="nb-NO" dirty="0" smtClean="0"/>
              <a:t> </a:t>
            </a:r>
            <a:r>
              <a:rPr lang="nb-NO" dirty="0" smtClean="0"/>
              <a:t>ta </a:t>
            </a:r>
            <a:r>
              <a:rPr lang="nb-NO" dirty="0" smtClean="0"/>
              <a:t>stilling til om ’offentlig ressurstilgang’ </a:t>
            </a:r>
            <a:r>
              <a:rPr lang="nb-NO" dirty="0" smtClean="0"/>
              <a:t>p.t. bør </a:t>
            </a:r>
            <a:r>
              <a:rPr lang="nb-NO" dirty="0" smtClean="0"/>
              <a:t>inngå </a:t>
            </a:r>
            <a:r>
              <a:rPr lang="nb-NO" dirty="0" smtClean="0"/>
              <a:t>i forskningsbarometeret – oppdrag </a:t>
            </a:r>
            <a:endParaRPr lang="nb-NO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gerberg_mal ">
  <a:themeElements>
    <a:clrScheme name="KD_1_no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KD_1_no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D_1_n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D_1_n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D_1_n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D_1_n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D_1_n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D_1_n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D_1_n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D_1_no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gendefinert utform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endefinert utform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Fagerberg_mal </Template>
  <TotalTime>2287</TotalTime>
  <Words>327</Words>
  <Application>Microsoft Office PowerPoint</Application>
  <PresentationFormat>Skjermfremvisning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Lysbildetitler</vt:lpstr>
      </vt:variant>
      <vt:variant>
        <vt:i4>9</vt:i4>
      </vt:variant>
    </vt:vector>
  </HeadingPairs>
  <TitlesOfParts>
    <vt:vector size="12" baseType="lpstr">
      <vt:lpstr>Fagerberg_mal </vt:lpstr>
      <vt:lpstr>1_Egendefinert utforming</vt:lpstr>
      <vt:lpstr>Egendefinert utforming</vt:lpstr>
      <vt:lpstr>Sak 36-10  Ressurstilgang til forskning</vt:lpstr>
      <vt:lpstr> Mandat og notat</vt:lpstr>
      <vt:lpstr> En avgrensning </vt:lpstr>
      <vt:lpstr> Alternative vurderingsgrunnlag</vt:lpstr>
      <vt:lpstr> Alternativ 1:  Makroøkonomisk framskriving</vt:lpstr>
      <vt:lpstr> Alternativ 2:  I lys av global kunnskapsøkonomi</vt:lpstr>
      <vt:lpstr> Oppsummering og diskusjonspunkt I</vt:lpstr>
      <vt:lpstr>Oppsummering og diskusjonspunkt II</vt:lpstr>
      <vt:lpstr>Oppsummering og diskusjonspunkt III</vt:lpstr>
    </vt:vector>
  </TitlesOfParts>
  <Company>STATEN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kd11084</dc:creator>
  <cp:lastModifiedBy>KD10422</cp:lastModifiedBy>
  <cp:revision>340</cp:revision>
  <cp:lastPrinted>2003-11-05T13:01:31Z</cp:lastPrinted>
  <dcterms:created xsi:type="dcterms:W3CDTF">2010-03-26T08:37:46Z</dcterms:created>
  <dcterms:modified xsi:type="dcterms:W3CDTF">2010-10-23T10:12:01Z</dcterms:modified>
</cp:coreProperties>
</file>