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4" r:id="rId2"/>
    <p:sldMasterId id="2147483672" r:id="rId3"/>
  </p:sldMasterIdLst>
  <p:notesMasterIdLst>
    <p:notesMasterId r:id="rId20"/>
  </p:notesMasterIdLst>
  <p:handoutMasterIdLst>
    <p:handoutMasterId r:id="rId21"/>
  </p:handoutMasterIdLst>
  <p:sldIdLst>
    <p:sldId id="262" r:id="rId4"/>
    <p:sldId id="294" r:id="rId5"/>
    <p:sldId id="295" r:id="rId6"/>
    <p:sldId id="296" r:id="rId7"/>
    <p:sldId id="297" r:id="rId8"/>
    <p:sldId id="298" r:id="rId9"/>
    <p:sldId id="299" r:id="rId10"/>
    <p:sldId id="300" r:id="rId11"/>
    <p:sldId id="301" r:id="rId12"/>
    <p:sldId id="302" r:id="rId13"/>
    <p:sldId id="304" r:id="rId14"/>
    <p:sldId id="305" r:id="rId15"/>
    <p:sldId id="308" r:id="rId16"/>
    <p:sldId id="306" r:id="rId17"/>
    <p:sldId id="307" r:id="rId18"/>
    <p:sldId id="303" r:id="rId19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000F"/>
    <a:srgbClr val="FF0011"/>
    <a:srgbClr val="A6DDFD"/>
    <a:srgbClr val="D2EEFE"/>
    <a:srgbClr val="20AAFB"/>
    <a:srgbClr val="BBE1F5"/>
    <a:srgbClr val="000066"/>
    <a:srgbClr val="63C4F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7497" autoAdjust="0"/>
  </p:normalViewPr>
  <p:slideViewPr>
    <p:cSldViewPr snapToGrid="0">
      <p:cViewPr varScale="1">
        <p:scale>
          <a:sx n="47" d="100"/>
          <a:sy n="47" d="100"/>
        </p:scale>
        <p:origin x="-99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140" cy="497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32" tIns="45066" rIns="90132" bIns="45066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nn-NO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537" y="0"/>
            <a:ext cx="2945139" cy="497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32" tIns="45066" rIns="90132" bIns="45066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nn-NO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873"/>
            <a:ext cx="2945140" cy="49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32" tIns="45066" rIns="90132" bIns="45066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nn-NO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537" y="9430873"/>
            <a:ext cx="2945139" cy="49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32" tIns="45066" rIns="90132" bIns="45066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66557644-8CF8-4428-8A26-455128A7D5C4}" type="slidenum">
              <a:rPr lang="nn-NO"/>
              <a:pPr>
                <a:defRPr/>
              </a:pPr>
              <a:t>‹#›</a:t>
            </a:fld>
            <a:endParaRPr lang="nn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140" cy="497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32" tIns="45066" rIns="90132" bIns="45066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976" y="0"/>
            <a:ext cx="2945140" cy="497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32" tIns="45066" rIns="90132" bIns="45066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6221"/>
            <a:ext cx="5438140" cy="4468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32" tIns="45066" rIns="90132" bIns="4506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noProof="0" smtClean="0"/>
              <a:t>Klikk for å redigere tekststiler i malen</a:t>
            </a:r>
          </a:p>
          <a:p>
            <a:pPr lvl="1"/>
            <a:r>
              <a:rPr lang="nb-NO" noProof="0" smtClean="0"/>
              <a:t>Andre nivå</a:t>
            </a:r>
          </a:p>
          <a:p>
            <a:pPr lvl="2"/>
            <a:r>
              <a:rPr lang="nb-NO" noProof="0" smtClean="0"/>
              <a:t>Tredje nivå</a:t>
            </a:r>
          </a:p>
          <a:p>
            <a:pPr lvl="3"/>
            <a:r>
              <a:rPr lang="nb-NO" noProof="0" smtClean="0"/>
              <a:t>Fjerde nivå</a:t>
            </a:r>
          </a:p>
          <a:p>
            <a:pPr lvl="4"/>
            <a:r>
              <a:rPr lang="nb-NO" noProof="0" smtClean="0"/>
              <a:t>Femte nivå</a:t>
            </a:r>
          </a:p>
        </p:txBody>
      </p:sp>
      <p:sp>
        <p:nvSpPr>
          <p:cNvPr id="911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304"/>
            <a:ext cx="2945140" cy="497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32" tIns="45066" rIns="90132" bIns="45066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911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976" y="9429304"/>
            <a:ext cx="2945140" cy="497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32" tIns="45066" rIns="90132" bIns="45066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76EDAC5-8DFB-4379-9D54-C485EB6999D1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8"/>
          <p:cNvSpPr>
            <a:spLocks noChangeArrowheads="1"/>
          </p:cNvSpPr>
          <p:nvPr/>
        </p:nvSpPr>
        <p:spPr bwMode="auto">
          <a:xfrm>
            <a:off x="0" y="3041650"/>
            <a:ext cx="9145588" cy="330993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nb-NO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6351588"/>
            <a:ext cx="9144000" cy="506412"/>
          </a:xfrm>
          <a:prstGeom prst="rect">
            <a:avLst/>
          </a:prstGeom>
          <a:solidFill>
            <a:srgbClr val="C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b-NO"/>
          </a:p>
        </p:txBody>
      </p:sp>
      <p:sp>
        <p:nvSpPr>
          <p:cNvPr id="6" name="Line 12"/>
          <p:cNvSpPr>
            <a:spLocks noChangeShapeType="1"/>
          </p:cNvSpPr>
          <p:nvPr/>
        </p:nvSpPr>
        <p:spPr bwMode="auto">
          <a:xfrm>
            <a:off x="0" y="43815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7" name="Rectangle 15"/>
          <p:cNvSpPr>
            <a:spLocks noChangeArrowheads="1"/>
          </p:cNvSpPr>
          <p:nvPr/>
        </p:nvSpPr>
        <p:spPr bwMode="auto">
          <a:xfrm>
            <a:off x="708025" y="3040063"/>
            <a:ext cx="539750" cy="84137"/>
          </a:xfrm>
          <a:prstGeom prst="rect">
            <a:avLst/>
          </a:prstGeom>
          <a:solidFill>
            <a:srgbClr val="C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b-NO"/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>
            <a:off x="0" y="3040063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9" name="Line 29"/>
          <p:cNvSpPr>
            <a:spLocks noChangeShapeType="1"/>
          </p:cNvSpPr>
          <p:nvPr/>
        </p:nvSpPr>
        <p:spPr bwMode="auto">
          <a:xfrm>
            <a:off x="709613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" name="Line 30"/>
          <p:cNvSpPr>
            <a:spLocks noChangeShapeType="1"/>
          </p:cNvSpPr>
          <p:nvPr/>
        </p:nvSpPr>
        <p:spPr bwMode="auto">
          <a:xfrm>
            <a:off x="838200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1" name="Line 31"/>
          <p:cNvSpPr>
            <a:spLocks noChangeShapeType="1"/>
          </p:cNvSpPr>
          <p:nvPr/>
        </p:nvSpPr>
        <p:spPr bwMode="auto">
          <a:xfrm>
            <a:off x="5030788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2" name="Line 32"/>
          <p:cNvSpPr>
            <a:spLocks noChangeShapeType="1"/>
          </p:cNvSpPr>
          <p:nvPr/>
        </p:nvSpPr>
        <p:spPr bwMode="auto">
          <a:xfrm>
            <a:off x="5334000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3" name="Line 33"/>
          <p:cNvSpPr>
            <a:spLocks noChangeShapeType="1"/>
          </p:cNvSpPr>
          <p:nvPr/>
        </p:nvSpPr>
        <p:spPr bwMode="auto">
          <a:xfrm>
            <a:off x="7235825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4" name="Line 34"/>
          <p:cNvSpPr>
            <a:spLocks noChangeShapeType="1"/>
          </p:cNvSpPr>
          <p:nvPr/>
        </p:nvSpPr>
        <p:spPr bwMode="auto">
          <a:xfrm>
            <a:off x="7605713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5" name="Line 35"/>
          <p:cNvSpPr>
            <a:spLocks noChangeShapeType="1"/>
          </p:cNvSpPr>
          <p:nvPr/>
        </p:nvSpPr>
        <p:spPr bwMode="auto">
          <a:xfrm>
            <a:off x="8763000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6" name="Line 36"/>
          <p:cNvSpPr>
            <a:spLocks noChangeShapeType="1"/>
          </p:cNvSpPr>
          <p:nvPr/>
        </p:nvSpPr>
        <p:spPr bwMode="auto">
          <a:xfrm>
            <a:off x="709613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7" name="Line 37"/>
          <p:cNvSpPr>
            <a:spLocks noChangeShapeType="1"/>
          </p:cNvSpPr>
          <p:nvPr/>
        </p:nvSpPr>
        <p:spPr bwMode="auto">
          <a:xfrm>
            <a:off x="838200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8" name="Line 38"/>
          <p:cNvSpPr>
            <a:spLocks noChangeShapeType="1"/>
          </p:cNvSpPr>
          <p:nvPr/>
        </p:nvSpPr>
        <p:spPr bwMode="auto">
          <a:xfrm>
            <a:off x="5030788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9" name="Line 39"/>
          <p:cNvSpPr>
            <a:spLocks noChangeShapeType="1"/>
          </p:cNvSpPr>
          <p:nvPr/>
        </p:nvSpPr>
        <p:spPr bwMode="auto">
          <a:xfrm>
            <a:off x="5334000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0" name="Line 40"/>
          <p:cNvSpPr>
            <a:spLocks noChangeShapeType="1"/>
          </p:cNvSpPr>
          <p:nvPr/>
        </p:nvSpPr>
        <p:spPr bwMode="auto">
          <a:xfrm>
            <a:off x="7235825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1" name="Line 41"/>
          <p:cNvSpPr>
            <a:spLocks noChangeShapeType="1"/>
          </p:cNvSpPr>
          <p:nvPr/>
        </p:nvSpPr>
        <p:spPr bwMode="auto">
          <a:xfrm>
            <a:off x="7605713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2" name="Line 42"/>
          <p:cNvSpPr>
            <a:spLocks noChangeShapeType="1"/>
          </p:cNvSpPr>
          <p:nvPr/>
        </p:nvSpPr>
        <p:spPr bwMode="auto">
          <a:xfrm>
            <a:off x="8763000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3" name="Line 43"/>
          <p:cNvSpPr>
            <a:spLocks noChangeShapeType="1"/>
          </p:cNvSpPr>
          <p:nvPr/>
        </p:nvSpPr>
        <p:spPr bwMode="auto">
          <a:xfrm>
            <a:off x="-409575" y="457200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4" name="Line 44"/>
          <p:cNvSpPr>
            <a:spLocks noChangeShapeType="1"/>
          </p:cNvSpPr>
          <p:nvPr/>
        </p:nvSpPr>
        <p:spPr bwMode="auto">
          <a:xfrm>
            <a:off x="-409575" y="1052513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5" name="Line 45"/>
          <p:cNvSpPr>
            <a:spLocks noChangeShapeType="1"/>
          </p:cNvSpPr>
          <p:nvPr/>
        </p:nvSpPr>
        <p:spPr bwMode="auto">
          <a:xfrm>
            <a:off x="-409575" y="3048000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6" name="Line 46"/>
          <p:cNvSpPr>
            <a:spLocks noChangeShapeType="1"/>
          </p:cNvSpPr>
          <p:nvPr/>
        </p:nvSpPr>
        <p:spPr bwMode="auto">
          <a:xfrm>
            <a:off x="-409575" y="6324600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7" name="Line 47"/>
          <p:cNvSpPr>
            <a:spLocks noChangeShapeType="1"/>
          </p:cNvSpPr>
          <p:nvPr/>
        </p:nvSpPr>
        <p:spPr bwMode="auto">
          <a:xfrm>
            <a:off x="9258300" y="457200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8" name="Line 48"/>
          <p:cNvSpPr>
            <a:spLocks noChangeShapeType="1"/>
          </p:cNvSpPr>
          <p:nvPr/>
        </p:nvSpPr>
        <p:spPr bwMode="auto">
          <a:xfrm>
            <a:off x="9258300" y="1052513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9" name="Line 49"/>
          <p:cNvSpPr>
            <a:spLocks noChangeShapeType="1"/>
          </p:cNvSpPr>
          <p:nvPr/>
        </p:nvSpPr>
        <p:spPr bwMode="auto">
          <a:xfrm>
            <a:off x="9258300" y="3041650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30" name="Line 50"/>
          <p:cNvSpPr>
            <a:spLocks noChangeShapeType="1"/>
          </p:cNvSpPr>
          <p:nvPr/>
        </p:nvSpPr>
        <p:spPr bwMode="auto">
          <a:xfrm>
            <a:off x="9258300" y="6318250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31" name="Line 8"/>
          <p:cNvSpPr>
            <a:spLocks noChangeShapeType="1"/>
          </p:cNvSpPr>
          <p:nvPr/>
        </p:nvSpPr>
        <p:spPr bwMode="auto">
          <a:xfrm flipH="1">
            <a:off x="0" y="6353175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pic>
        <p:nvPicPr>
          <p:cNvPr id="32" name="Bilde 62" descr="FagerbergSOL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99574" y="1264482"/>
            <a:ext cx="2982912" cy="950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22" name="Rectangle 2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4813300"/>
            <a:ext cx="6400800" cy="1346200"/>
          </a:xfrm>
        </p:spPr>
        <p:txBody>
          <a:bodyPr anchorCtr="1"/>
          <a:lstStyle>
            <a:lvl1pPr marL="0" indent="0" algn="ctr">
              <a:buFontTx/>
              <a:buNone/>
              <a:defRPr sz="1800" i="1">
                <a:solidFill>
                  <a:schemeClr val="tx1"/>
                </a:solidFill>
              </a:defRPr>
            </a:lvl1pPr>
          </a:lstStyle>
          <a:p>
            <a:r>
              <a:rPr lang="nb-NO" smtClean="0"/>
              <a:t>Klikk for å redigere undertittelstil i malen</a:t>
            </a:r>
            <a:endParaRPr lang="nn-NO" dirty="0"/>
          </a:p>
        </p:txBody>
      </p:sp>
      <p:sp>
        <p:nvSpPr>
          <p:cNvPr id="4123" name="Rectangle 27"/>
          <p:cNvSpPr>
            <a:spLocks noGrp="1" noChangeArrowheads="1"/>
          </p:cNvSpPr>
          <p:nvPr>
            <p:ph type="ctrTitle" sz="quarter"/>
          </p:nvPr>
        </p:nvSpPr>
        <p:spPr>
          <a:xfrm>
            <a:off x="1371600" y="3480924"/>
            <a:ext cx="6400800" cy="1317625"/>
          </a:xfrm>
        </p:spPr>
        <p:txBody>
          <a:bodyPr anchor="b" anchorCtr="1"/>
          <a:lstStyle>
            <a:lvl1pPr algn="ctr">
              <a:defRPr i="1">
                <a:solidFill>
                  <a:schemeClr val="tx1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5988050" y="1066800"/>
            <a:ext cx="1620838" cy="48863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1122363" y="1066800"/>
            <a:ext cx="4713287" cy="48863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A5A0-5BAA-4741-98A6-5D7463D12BEC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1812-0A0B-4847-B202-B83D9A5BE56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A5A0-5BAA-4741-98A6-5D7463D12BEC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1812-0A0B-4847-B202-B83D9A5BE56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A5A0-5BAA-4741-98A6-5D7463D12BEC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1812-0A0B-4847-B202-B83D9A5BE56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A5A0-5BAA-4741-98A6-5D7463D12BEC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1812-0A0B-4847-B202-B83D9A5BE56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A5A0-5BAA-4741-98A6-5D7463D12BEC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1812-0A0B-4847-B202-B83D9A5BE56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A5A0-5BAA-4741-98A6-5D7463D12BEC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1812-0A0B-4847-B202-B83D9A5BE56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A5A0-5BAA-4741-98A6-5D7463D12BEC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1812-0A0B-4847-B202-B83D9A5BE56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A5A0-5BAA-4741-98A6-5D7463D12BEC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1812-0A0B-4847-B202-B83D9A5BE56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A5A0-5BAA-4741-98A6-5D7463D12BEC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1812-0A0B-4847-B202-B83D9A5BE56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A5A0-5BAA-4741-98A6-5D7463D12BEC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1812-0A0B-4847-B202-B83D9A5BE56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A5A0-5BAA-4741-98A6-5D7463D12BEC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1812-0A0B-4847-B202-B83D9A5BE56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F6C-7EB1-47FB-982B-6F9C8C95FDBD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6E08F-D85A-484E-9E6A-9BEA8CDAC5A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F6C-7EB1-47FB-982B-6F9C8C95FDBD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6E08F-D85A-484E-9E6A-9BEA8CDAC5A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F6C-7EB1-47FB-982B-6F9C8C95FDBD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6E08F-D85A-484E-9E6A-9BEA8CDAC5A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F6C-7EB1-47FB-982B-6F9C8C95FDBD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6E08F-D85A-484E-9E6A-9BEA8CDAC5A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F6C-7EB1-47FB-982B-6F9C8C95FDBD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6E08F-D85A-484E-9E6A-9BEA8CDAC5A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F6C-7EB1-47FB-982B-6F9C8C95FDBD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6E08F-D85A-484E-9E6A-9BEA8CDAC5A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F6C-7EB1-47FB-982B-6F9C8C95FDBD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6E08F-D85A-484E-9E6A-9BEA8CDAC5A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F6C-7EB1-47FB-982B-6F9C8C95FDBD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6E08F-D85A-484E-9E6A-9BEA8CDAC5A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F6C-7EB1-47FB-982B-6F9C8C95FDBD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6E08F-D85A-484E-9E6A-9BEA8CDAC5A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F6C-7EB1-47FB-982B-6F9C8C95FDBD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6E08F-D85A-484E-9E6A-9BEA8CDAC5A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F6C-7EB1-47FB-982B-6F9C8C95FDBD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6E08F-D85A-484E-9E6A-9BEA8CDAC5A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1122363" y="1838325"/>
            <a:ext cx="316706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441825" y="1838325"/>
            <a:ext cx="3167063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smtClean="0"/>
              <a:t>Klikk ikonet for å legge til et bilde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6364288"/>
            <a:ext cx="704850" cy="503237"/>
          </a:xfrm>
          <a:prstGeom prst="rect">
            <a:avLst/>
          </a:prstGeom>
          <a:solidFill>
            <a:srgbClr val="C00000">
              <a:alpha val="49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b-NO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704850" y="441325"/>
            <a:ext cx="8439150" cy="5907088"/>
          </a:xfrm>
          <a:prstGeom prst="rect">
            <a:avLst/>
          </a:prstGeom>
          <a:solidFill>
            <a:schemeClr val="bg1">
              <a:lumMod val="65000"/>
              <a:alpha val="1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b-NO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22363" y="1838325"/>
            <a:ext cx="648652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Klikk for å redigere tekststiler i malen</a:t>
            </a:r>
          </a:p>
          <a:p>
            <a:pPr lvl="1"/>
            <a:r>
              <a:rPr lang="en-GB" smtClean="0"/>
              <a:t>Andre nivå</a:t>
            </a:r>
          </a:p>
          <a:p>
            <a:pPr lvl="2"/>
            <a:r>
              <a:rPr lang="en-GB" smtClean="0"/>
              <a:t>Tredje nivå</a:t>
            </a:r>
          </a:p>
          <a:p>
            <a:pPr lvl="3"/>
            <a:r>
              <a:rPr lang="en-GB" smtClean="0"/>
              <a:t>Fjerde nivå</a:t>
            </a:r>
          </a:p>
          <a:p>
            <a:pPr lvl="4"/>
            <a:r>
              <a:rPr lang="en-GB" smtClean="0"/>
              <a:t>Femte nivå</a:t>
            </a:r>
          </a:p>
        </p:txBody>
      </p:sp>
      <p:sp>
        <p:nvSpPr>
          <p:cNvPr id="1044" name="Text Box 20"/>
          <p:cNvSpPr txBox="1">
            <a:spLocks noChangeArrowheads="1"/>
          </p:cNvSpPr>
          <p:nvPr/>
        </p:nvSpPr>
        <p:spPr bwMode="auto">
          <a:xfrm>
            <a:off x="0" y="6386513"/>
            <a:ext cx="7096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fld id="{6CBB3DD1-00DC-4CCA-B68D-0C9C938C365A}" type="slidenum">
              <a:rPr lang="en-US" sz="1800">
                <a:solidFill>
                  <a:schemeClr val="bg1"/>
                </a:solidFill>
                <a:latin typeface="Arial Bold"/>
              </a:rPr>
              <a:pPr algn="ctr">
                <a:spcBef>
                  <a:spcPct val="50000"/>
                </a:spcBef>
                <a:defRPr/>
              </a:pPr>
              <a:t>‹#›</a:t>
            </a:fld>
            <a:endParaRPr lang="en-US" sz="1800" dirty="0">
              <a:solidFill>
                <a:schemeClr val="bg1"/>
              </a:solidFill>
              <a:latin typeface="Arial Bold"/>
            </a:endParaRPr>
          </a:p>
        </p:txBody>
      </p:sp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58875" y="1066800"/>
            <a:ext cx="64357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Klikk for å redigere tittelstil</a:t>
            </a:r>
          </a:p>
        </p:txBody>
      </p:sp>
      <p:sp>
        <p:nvSpPr>
          <p:cNvPr id="1051" name="Line 27"/>
          <p:cNvSpPr>
            <a:spLocks noChangeShapeType="1"/>
          </p:cNvSpPr>
          <p:nvPr/>
        </p:nvSpPr>
        <p:spPr bwMode="auto">
          <a:xfrm>
            <a:off x="709613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2" name="Line 28"/>
          <p:cNvSpPr>
            <a:spLocks noChangeShapeType="1"/>
          </p:cNvSpPr>
          <p:nvPr/>
        </p:nvSpPr>
        <p:spPr bwMode="auto">
          <a:xfrm>
            <a:off x="838200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3" name="Line 29"/>
          <p:cNvSpPr>
            <a:spLocks noChangeShapeType="1"/>
          </p:cNvSpPr>
          <p:nvPr/>
        </p:nvSpPr>
        <p:spPr bwMode="auto">
          <a:xfrm>
            <a:off x="5030788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4" name="Line 30"/>
          <p:cNvSpPr>
            <a:spLocks noChangeShapeType="1"/>
          </p:cNvSpPr>
          <p:nvPr/>
        </p:nvSpPr>
        <p:spPr bwMode="auto">
          <a:xfrm>
            <a:off x="5334000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5" name="Line 31"/>
          <p:cNvSpPr>
            <a:spLocks noChangeShapeType="1"/>
          </p:cNvSpPr>
          <p:nvPr/>
        </p:nvSpPr>
        <p:spPr bwMode="auto">
          <a:xfrm>
            <a:off x="7235825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6" name="Line 32"/>
          <p:cNvSpPr>
            <a:spLocks noChangeShapeType="1"/>
          </p:cNvSpPr>
          <p:nvPr/>
        </p:nvSpPr>
        <p:spPr bwMode="auto">
          <a:xfrm>
            <a:off x="7605713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7" name="Line 33"/>
          <p:cNvSpPr>
            <a:spLocks noChangeShapeType="1"/>
          </p:cNvSpPr>
          <p:nvPr/>
        </p:nvSpPr>
        <p:spPr bwMode="auto">
          <a:xfrm>
            <a:off x="8763000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8" name="Line 34"/>
          <p:cNvSpPr>
            <a:spLocks noChangeShapeType="1"/>
          </p:cNvSpPr>
          <p:nvPr/>
        </p:nvSpPr>
        <p:spPr bwMode="auto">
          <a:xfrm>
            <a:off x="709613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9" name="Line 35"/>
          <p:cNvSpPr>
            <a:spLocks noChangeShapeType="1"/>
          </p:cNvSpPr>
          <p:nvPr/>
        </p:nvSpPr>
        <p:spPr bwMode="auto">
          <a:xfrm>
            <a:off x="838200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0" name="Line 36"/>
          <p:cNvSpPr>
            <a:spLocks noChangeShapeType="1"/>
          </p:cNvSpPr>
          <p:nvPr/>
        </p:nvSpPr>
        <p:spPr bwMode="auto">
          <a:xfrm>
            <a:off x="5030788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1" name="Line 37"/>
          <p:cNvSpPr>
            <a:spLocks noChangeShapeType="1"/>
          </p:cNvSpPr>
          <p:nvPr/>
        </p:nvSpPr>
        <p:spPr bwMode="auto">
          <a:xfrm>
            <a:off x="5334000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2" name="Line 38"/>
          <p:cNvSpPr>
            <a:spLocks noChangeShapeType="1"/>
          </p:cNvSpPr>
          <p:nvPr/>
        </p:nvSpPr>
        <p:spPr bwMode="auto">
          <a:xfrm>
            <a:off x="7235825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3" name="Line 39"/>
          <p:cNvSpPr>
            <a:spLocks noChangeShapeType="1"/>
          </p:cNvSpPr>
          <p:nvPr/>
        </p:nvSpPr>
        <p:spPr bwMode="auto">
          <a:xfrm>
            <a:off x="7605713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4" name="Line 40"/>
          <p:cNvSpPr>
            <a:spLocks noChangeShapeType="1"/>
          </p:cNvSpPr>
          <p:nvPr/>
        </p:nvSpPr>
        <p:spPr bwMode="auto">
          <a:xfrm>
            <a:off x="8763000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5" name="Line 41"/>
          <p:cNvSpPr>
            <a:spLocks noChangeShapeType="1"/>
          </p:cNvSpPr>
          <p:nvPr/>
        </p:nvSpPr>
        <p:spPr bwMode="auto">
          <a:xfrm>
            <a:off x="-409575" y="457200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6" name="Line 42"/>
          <p:cNvSpPr>
            <a:spLocks noChangeShapeType="1"/>
          </p:cNvSpPr>
          <p:nvPr/>
        </p:nvSpPr>
        <p:spPr bwMode="auto">
          <a:xfrm>
            <a:off x="-409575" y="1052513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7" name="Line 43"/>
          <p:cNvSpPr>
            <a:spLocks noChangeShapeType="1"/>
          </p:cNvSpPr>
          <p:nvPr/>
        </p:nvSpPr>
        <p:spPr bwMode="auto">
          <a:xfrm>
            <a:off x="-409575" y="3048000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8" name="Line 44"/>
          <p:cNvSpPr>
            <a:spLocks noChangeShapeType="1"/>
          </p:cNvSpPr>
          <p:nvPr/>
        </p:nvSpPr>
        <p:spPr bwMode="auto">
          <a:xfrm>
            <a:off x="-409575" y="6324600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9" name="Line 45"/>
          <p:cNvSpPr>
            <a:spLocks noChangeShapeType="1"/>
          </p:cNvSpPr>
          <p:nvPr/>
        </p:nvSpPr>
        <p:spPr bwMode="auto">
          <a:xfrm>
            <a:off x="9258300" y="457200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70" name="Line 46"/>
          <p:cNvSpPr>
            <a:spLocks noChangeShapeType="1"/>
          </p:cNvSpPr>
          <p:nvPr/>
        </p:nvSpPr>
        <p:spPr bwMode="auto">
          <a:xfrm>
            <a:off x="9258300" y="1052513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71" name="Line 47"/>
          <p:cNvSpPr>
            <a:spLocks noChangeShapeType="1"/>
          </p:cNvSpPr>
          <p:nvPr/>
        </p:nvSpPr>
        <p:spPr bwMode="auto">
          <a:xfrm>
            <a:off x="9258300" y="3041650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72" name="Line 48"/>
          <p:cNvSpPr>
            <a:spLocks noChangeShapeType="1"/>
          </p:cNvSpPr>
          <p:nvPr/>
        </p:nvSpPr>
        <p:spPr bwMode="auto">
          <a:xfrm>
            <a:off x="9258300" y="6318250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-9525" y="-4763"/>
            <a:ext cx="719138" cy="447676"/>
          </a:xfrm>
          <a:prstGeom prst="rect">
            <a:avLst/>
          </a:prstGeom>
          <a:solidFill>
            <a:srgbClr val="C00000"/>
          </a:solidFill>
          <a:ln w="952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b-NO"/>
          </a:p>
        </p:txBody>
      </p:sp>
      <p:sp>
        <p:nvSpPr>
          <p:cNvPr id="1035" name="Line 11"/>
          <p:cNvSpPr>
            <a:spLocks noChangeShapeType="1"/>
          </p:cNvSpPr>
          <p:nvPr/>
        </p:nvSpPr>
        <p:spPr bwMode="auto">
          <a:xfrm>
            <a:off x="704850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45" name="Rectangle 21"/>
          <p:cNvSpPr>
            <a:spLocks noChangeArrowheads="1"/>
          </p:cNvSpPr>
          <p:nvPr/>
        </p:nvSpPr>
        <p:spPr bwMode="auto">
          <a:xfrm>
            <a:off x="708025" y="441325"/>
            <a:ext cx="539750" cy="84138"/>
          </a:xfrm>
          <a:prstGeom prst="rect">
            <a:avLst/>
          </a:prstGeom>
          <a:solidFill>
            <a:srgbClr val="C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b-NO"/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0" y="43815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37" name="Line 13"/>
          <p:cNvSpPr>
            <a:spLocks noChangeShapeType="1"/>
          </p:cNvSpPr>
          <p:nvPr/>
        </p:nvSpPr>
        <p:spPr bwMode="auto">
          <a:xfrm flipH="1">
            <a:off x="0" y="6353175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pic>
        <p:nvPicPr>
          <p:cNvPr id="35" name="Bilde 62" descr="FagerbergSOL1.jpg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097736" y="6469292"/>
            <a:ext cx="1219338" cy="388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Verdana" pitchFamily="34" charset="0"/>
        </a:defRPr>
      </a:lvl9pPr>
    </p:titleStyle>
    <p:bodyStyle>
      <a:lvl1pPr marL="314325" indent="-314325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000066"/>
          </a:solidFill>
          <a:latin typeface="+mn-lt"/>
          <a:ea typeface="+mn-ea"/>
          <a:cs typeface="+mn-cs"/>
        </a:defRPr>
      </a:lvl1pPr>
      <a:lvl2pPr marL="666750" indent="-333375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000066"/>
          </a:solidFill>
          <a:latin typeface="+mn-lt"/>
        </a:defRPr>
      </a:lvl2pPr>
      <a:lvl3pPr marL="1038225" indent="-352425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000066"/>
          </a:solidFill>
          <a:latin typeface="+mn-lt"/>
        </a:defRPr>
      </a:lvl3pPr>
      <a:lvl4pPr marL="1524000" indent="-3048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000066"/>
          </a:solidFill>
          <a:latin typeface="+mn-lt"/>
        </a:defRPr>
      </a:lvl4pPr>
      <a:lvl5pPr marL="1847850" indent="-295275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</a:defRPr>
      </a:lvl5pPr>
      <a:lvl6pPr marL="2305050" indent="-295275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</a:defRPr>
      </a:lvl6pPr>
      <a:lvl7pPr marL="2762250" indent="-295275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</a:defRPr>
      </a:lvl7pPr>
      <a:lvl8pPr marL="3219450" indent="-295275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</a:defRPr>
      </a:lvl8pPr>
      <a:lvl9pPr marL="3676650" indent="-295275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E6A5A0-5BAA-4741-98A6-5D7463D12BEC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C71812-0A0B-4847-B202-B83D9A5BE565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47F6C-7EB1-47FB-982B-6F9C8C95FDBD}" type="datetimeFigureOut">
              <a:rPr lang="nb-NO" smtClean="0"/>
              <a:pPr/>
              <a:t>23.10.2010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96E08F-D85A-484E-9E6A-9BEA8CDAC5A0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dertittel 4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nb-NO" dirty="0" smtClean="0"/>
              <a:t>Presentasjon av problemstillinger </a:t>
            </a:r>
          </a:p>
          <a:p>
            <a:r>
              <a:rPr lang="nb-NO" dirty="0" smtClean="0"/>
              <a:t>til utvalgsmøte 25.10.10</a:t>
            </a:r>
          </a:p>
          <a:p>
            <a:endParaRPr lang="nb-NO" dirty="0" smtClean="0"/>
          </a:p>
          <a:p>
            <a:r>
              <a:rPr lang="nb-NO" dirty="0" smtClean="0"/>
              <a:t>Geir Arnulf</a:t>
            </a:r>
          </a:p>
        </p:txBody>
      </p:sp>
      <p:sp>
        <p:nvSpPr>
          <p:cNvPr id="4" name="Tittel 3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nb-NO" dirty="0" smtClean="0"/>
              <a:t>Sak 33-10 </a:t>
            </a:r>
            <a:br>
              <a:rPr lang="nb-NO" dirty="0" smtClean="0"/>
            </a:br>
            <a:r>
              <a:rPr lang="nb-NO" dirty="0" smtClean="0"/>
              <a:t>Et velfungerende forskningssystem</a:t>
            </a:r>
            <a:endParaRPr lang="nb-NO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2000" dirty="0" smtClean="0"/>
              <a:t>Hvor produseres  resultatene? </a:t>
            </a:r>
            <a:br>
              <a:rPr lang="nb-NO" sz="2000" dirty="0" smtClean="0"/>
            </a:br>
            <a:r>
              <a:rPr lang="nb-NO" sz="2000" dirty="0" smtClean="0"/>
              <a:t>Forsker og institusjonsperspektivet I</a:t>
            </a:r>
            <a:endParaRPr lang="nb-NO" sz="20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nb-NO" dirty="0" smtClean="0"/>
          </a:p>
          <a:p>
            <a:pPr>
              <a:buNone/>
            </a:pPr>
            <a:r>
              <a:rPr lang="da-DK" dirty="0" smtClean="0"/>
              <a:t>Forskergrupper er i økende grad nøkkelenhetene i forskningssystemet. </a:t>
            </a:r>
            <a:r>
              <a:rPr lang="nb-NO" dirty="0" smtClean="0"/>
              <a:t>Det er som oftest med utgangspunkt i slike grupper at forskning produseres, prosjekter initieres og ekstern finansiering innhentes. Om forskningen holder høy kvalitet og om det produseres nok resultater avgjøres i siste instans her. </a:t>
            </a:r>
          </a:p>
          <a:p>
            <a:pPr>
              <a:buNone/>
            </a:pPr>
            <a:endParaRPr lang="nb-NO" dirty="0" smtClean="0"/>
          </a:p>
          <a:p>
            <a:pPr>
              <a:buNone/>
            </a:pPr>
            <a:r>
              <a:rPr lang="nb-NO" dirty="0" smtClean="0"/>
              <a:t>Fungerer mikrosystemene i forskningssystemet godt nok?</a:t>
            </a:r>
            <a:endParaRPr lang="nb-NO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2000" dirty="0" smtClean="0"/>
              <a:t>Hvor produseres resultatene? </a:t>
            </a:r>
            <a:br>
              <a:rPr lang="nb-NO" sz="2000" dirty="0" smtClean="0"/>
            </a:br>
            <a:r>
              <a:rPr lang="nb-NO" sz="2000" dirty="0" smtClean="0"/>
              <a:t>Forsker og institusjonsperspektivet II</a:t>
            </a:r>
            <a:endParaRPr lang="nb-NO" sz="20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b-NO" dirty="0" smtClean="0"/>
              <a:t>Hypotese: Mange forskere har fått verre vilkår</a:t>
            </a:r>
          </a:p>
          <a:p>
            <a:pPr>
              <a:buNone/>
            </a:pPr>
            <a:r>
              <a:rPr lang="nb-NO" dirty="0" smtClean="0"/>
              <a:t>Utvalgets kartlegging skal dokumentere (universiteter):</a:t>
            </a:r>
          </a:p>
          <a:p>
            <a:pPr lvl="1"/>
            <a:r>
              <a:rPr lang="nb-NO" dirty="0" smtClean="0"/>
              <a:t>Hvem produserer publikasjonspoengene</a:t>
            </a:r>
          </a:p>
          <a:p>
            <a:pPr lvl="1"/>
            <a:r>
              <a:rPr lang="nb-NO" dirty="0" smtClean="0"/>
              <a:t>Tilgang til driftsmidler</a:t>
            </a:r>
          </a:p>
          <a:p>
            <a:pPr lvl="1"/>
            <a:r>
              <a:rPr lang="nb-NO" dirty="0" smtClean="0"/>
              <a:t>Institusjonenes allokering av </a:t>
            </a:r>
            <a:r>
              <a:rPr lang="nb-NO" dirty="0" err="1" smtClean="0"/>
              <a:t>RBO-midler</a:t>
            </a:r>
            <a:r>
              <a:rPr lang="nb-NO" dirty="0" smtClean="0"/>
              <a:t> + </a:t>
            </a:r>
            <a:r>
              <a:rPr lang="nb-NO" dirty="0" err="1" smtClean="0"/>
              <a:t>rekutteringsstillinger</a:t>
            </a:r>
            <a:endParaRPr lang="nb-NO" dirty="0" smtClean="0"/>
          </a:p>
          <a:p>
            <a:pPr>
              <a:buNone/>
            </a:pPr>
            <a:endParaRPr lang="nb-NO" dirty="0" smtClean="0"/>
          </a:p>
          <a:p>
            <a:pPr>
              <a:buNone/>
            </a:pPr>
            <a:r>
              <a:rPr lang="nb-NO" dirty="0" smtClean="0"/>
              <a:t>Analyse og forslag til tiltak (kanal I + II)</a:t>
            </a:r>
          </a:p>
          <a:p>
            <a:pPr>
              <a:buNone/>
            </a:pPr>
            <a:endParaRPr lang="nb-NO" dirty="0" smtClean="0"/>
          </a:p>
          <a:p>
            <a:pPr>
              <a:buNone/>
            </a:pPr>
            <a:r>
              <a:rPr lang="nb-NO" dirty="0" smtClean="0"/>
              <a:t> (neste utvalgsmøte)</a:t>
            </a:r>
            <a:endParaRPr lang="nb-NO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2000" dirty="0" smtClean="0"/>
              <a:t> Hvor produseres resultatene? </a:t>
            </a:r>
            <a:br>
              <a:rPr lang="nb-NO" sz="2000" dirty="0" smtClean="0"/>
            </a:br>
            <a:r>
              <a:rPr lang="nb-NO" sz="2000" dirty="0" smtClean="0"/>
              <a:t>Forsker og institusjonsperspektivet III</a:t>
            </a:r>
            <a:endParaRPr lang="nb-NO" sz="20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Beskrivelse av funksjoner og sektorer på forskningsutøvende nivå. Hvordan institusjonene virker hver for seg – og sammen – viktig for hvordan FS som helhet virker.</a:t>
            </a:r>
          </a:p>
          <a:p>
            <a:r>
              <a:rPr lang="nb-NO" dirty="0" smtClean="0"/>
              <a:t>Mulige problemstillinger:</a:t>
            </a:r>
          </a:p>
          <a:p>
            <a:pPr lvl="1"/>
            <a:r>
              <a:rPr lang="nb-NO" dirty="0" smtClean="0"/>
              <a:t>Kritisk masse </a:t>
            </a:r>
            <a:r>
              <a:rPr lang="nb-NO" dirty="0" err="1" smtClean="0"/>
              <a:t>vs</a:t>
            </a:r>
            <a:r>
              <a:rPr lang="nb-NO" dirty="0" smtClean="0"/>
              <a:t> mangfold</a:t>
            </a:r>
          </a:p>
          <a:p>
            <a:pPr lvl="1"/>
            <a:r>
              <a:rPr lang="nb-NO" dirty="0" smtClean="0"/>
              <a:t>Samarbeid </a:t>
            </a:r>
            <a:r>
              <a:rPr lang="nb-NO" dirty="0" err="1" smtClean="0"/>
              <a:t>vs</a:t>
            </a:r>
            <a:r>
              <a:rPr lang="nb-NO" dirty="0" smtClean="0"/>
              <a:t> konkurranse</a:t>
            </a:r>
          </a:p>
          <a:p>
            <a:pPr>
              <a:buNone/>
            </a:pPr>
            <a:endParaRPr lang="nb-NO" dirty="0" smtClean="0"/>
          </a:p>
          <a:p>
            <a:pPr>
              <a:buNone/>
            </a:pPr>
            <a:endParaRPr lang="nb-NO" dirty="0" smtClean="0"/>
          </a:p>
          <a:p>
            <a:pPr>
              <a:buNone/>
            </a:pPr>
            <a:endParaRPr lang="nb-NO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219835" y="1005840"/>
            <a:ext cx="6435725" cy="533400"/>
          </a:xfrm>
        </p:spPr>
        <p:txBody>
          <a:bodyPr/>
          <a:lstStyle/>
          <a:p>
            <a:r>
              <a:rPr lang="nb-NO" sz="2000" dirty="0" smtClean="0"/>
              <a:t>Hvor produseres resultatene? </a:t>
            </a:r>
            <a:br>
              <a:rPr lang="nb-NO" sz="2000" dirty="0" smtClean="0"/>
            </a:br>
            <a:r>
              <a:rPr lang="nb-NO" sz="2000" dirty="0" smtClean="0"/>
              <a:t>Forsker og institusjonsperspektivet </a:t>
            </a:r>
            <a:r>
              <a:rPr lang="nb-NO" sz="2000" dirty="0" smtClean="0"/>
              <a:t>IV</a:t>
            </a:r>
            <a:endParaRPr lang="nb-NO" sz="20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b-NO" dirty="0" smtClean="0"/>
              <a:t>Sektornotater, men ellers lite grunnlag så langt: skal utvalget si noe om dette</a:t>
            </a:r>
            <a:r>
              <a:rPr lang="nb-NO" dirty="0" smtClean="0"/>
              <a:t>?</a:t>
            </a:r>
          </a:p>
          <a:p>
            <a:pPr>
              <a:buNone/>
            </a:pPr>
            <a:endParaRPr lang="nb-NO" dirty="0" smtClean="0"/>
          </a:p>
          <a:p>
            <a:pPr>
              <a:buNone/>
            </a:pPr>
            <a:r>
              <a:rPr lang="nb-NO" dirty="0" smtClean="0"/>
              <a:t>To kandidater:</a:t>
            </a:r>
          </a:p>
          <a:p>
            <a:pPr lvl="1"/>
            <a:r>
              <a:rPr lang="nb-NO" sz="1800" dirty="0" smtClean="0"/>
              <a:t>Differensierte, mangfoldige </a:t>
            </a:r>
            <a:r>
              <a:rPr lang="nb-NO" sz="1800" dirty="0" err="1" smtClean="0"/>
              <a:t>UH-insitusjoner</a:t>
            </a:r>
            <a:r>
              <a:rPr lang="nb-NO" sz="1800" dirty="0" smtClean="0"/>
              <a:t>, jf ’</a:t>
            </a:r>
            <a:r>
              <a:rPr lang="nb-NO" sz="1800" dirty="0" err="1" smtClean="0"/>
              <a:t>U-map</a:t>
            </a:r>
            <a:r>
              <a:rPr lang="nb-NO" sz="1800" dirty="0" smtClean="0"/>
              <a:t>’?</a:t>
            </a:r>
          </a:p>
          <a:p>
            <a:pPr lvl="1"/>
            <a:r>
              <a:rPr lang="nb-NO" sz="1800" dirty="0" smtClean="0"/>
              <a:t>Analysere 10 største FoU-institusjoner – konsentrasjon (</a:t>
            </a:r>
            <a:r>
              <a:rPr lang="nb-NO" sz="1800" dirty="0" err="1" smtClean="0"/>
              <a:t>konsentrasjon</a:t>
            </a:r>
            <a:r>
              <a:rPr lang="nb-NO" sz="1800" dirty="0" smtClean="0"/>
              <a:t>) og betydning for resultater og effekter?</a:t>
            </a:r>
            <a:endParaRPr lang="nb-NO" sz="1800" dirty="0" smtClean="0"/>
          </a:p>
          <a:p>
            <a:pPr>
              <a:buNone/>
            </a:pPr>
            <a:endParaRPr lang="nb-NO" dirty="0" smtClean="0"/>
          </a:p>
          <a:p>
            <a:r>
              <a:rPr lang="nb-NO" dirty="0" smtClean="0"/>
              <a:t>Ett forskningsråd – for lite mangfold?</a:t>
            </a:r>
          </a:p>
          <a:p>
            <a:endParaRPr lang="nb-NO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 Myndighetenes roller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z="1800" dirty="0" smtClean="0"/>
              <a:t>Sette mål og prioriteringer</a:t>
            </a:r>
            <a:endParaRPr lang="nb-NO" sz="1800" dirty="0" smtClean="0"/>
          </a:p>
          <a:p>
            <a:pPr lvl="0"/>
            <a:r>
              <a:rPr lang="da-DK" sz="1800" dirty="0" smtClean="0"/>
              <a:t>Sørge for ressurser og utforming av virkemidler</a:t>
            </a:r>
            <a:endParaRPr lang="nb-NO" sz="1800" dirty="0" smtClean="0"/>
          </a:p>
          <a:p>
            <a:r>
              <a:rPr lang="da-DK" sz="1800" dirty="0" smtClean="0"/>
              <a:t>Utvikle et kunnskapsgrunnlag som bidrar til å dokumentere resultater og efffekter av innsats og </a:t>
            </a:r>
            <a:r>
              <a:rPr lang="da-DK" sz="1800" dirty="0" smtClean="0"/>
              <a:t>tiltak</a:t>
            </a:r>
          </a:p>
          <a:p>
            <a:r>
              <a:rPr lang="da-DK" sz="1800" dirty="0" smtClean="0"/>
              <a:t>= Mål og resultatstyring</a:t>
            </a:r>
          </a:p>
          <a:p>
            <a:endParaRPr lang="da-DK" sz="1800" dirty="0" smtClean="0"/>
          </a:p>
          <a:p>
            <a:r>
              <a:rPr lang="da-DK" sz="1800" dirty="0" smtClean="0"/>
              <a:t>Problemstillinger?</a:t>
            </a:r>
          </a:p>
          <a:p>
            <a:pPr lvl="1"/>
            <a:r>
              <a:rPr lang="da-DK" sz="1600" dirty="0" smtClean="0"/>
              <a:t>MRS av NFR + UH-institusjonene</a:t>
            </a:r>
          </a:p>
          <a:p>
            <a:pPr lvl="1"/>
            <a:r>
              <a:rPr lang="da-DK" sz="1600" dirty="0" smtClean="0"/>
              <a:t>Sektorprinsippet?</a:t>
            </a:r>
          </a:p>
          <a:p>
            <a:pPr lvl="1"/>
            <a:r>
              <a:rPr lang="nb-NO" sz="1600" dirty="0" smtClean="0"/>
              <a:t>Fondet?</a:t>
            </a:r>
          </a:p>
          <a:p>
            <a:pPr lvl="1"/>
            <a:r>
              <a:rPr lang="nb-NO" sz="1600" dirty="0" smtClean="0"/>
              <a:t>Andre ’</a:t>
            </a:r>
            <a:r>
              <a:rPr lang="nb-NO" sz="1600" dirty="0" err="1" smtClean="0"/>
              <a:t>governance</a:t>
            </a:r>
            <a:r>
              <a:rPr lang="nb-NO" sz="1600" dirty="0" smtClean="0"/>
              <a:t>’ –spørsmål (</a:t>
            </a:r>
            <a:r>
              <a:rPr lang="nb-NO" sz="1600" dirty="0" err="1" smtClean="0"/>
              <a:t>Technopolis</a:t>
            </a:r>
            <a:r>
              <a:rPr lang="nb-NO" sz="1600" dirty="0" smtClean="0"/>
              <a:t>?)</a:t>
            </a:r>
            <a:endParaRPr lang="nb-NO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 Revidert disposisjon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 smtClean="0"/>
          </a:p>
          <a:p>
            <a:r>
              <a:rPr lang="nb-NO" dirty="0" smtClean="0"/>
              <a:t>Rekkefølge: måling (tilstand) – utvalgte problemstillinger – </a:t>
            </a:r>
            <a:r>
              <a:rPr lang="nb-NO" dirty="0" err="1" smtClean="0"/>
              <a:t>MRS/’governance</a:t>
            </a:r>
            <a:r>
              <a:rPr lang="nb-NO" dirty="0" smtClean="0"/>
              <a:t>’</a:t>
            </a:r>
          </a:p>
          <a:p>
            <a:endParaRPr lang="nb-NO" dirty="0" smtClean="0"/>
          </a:p>
          <a:p>
            <a:r>
              <a:rPr lang="nb-NO" dirty="0" smtClean="0"/>
              <a:t>Noen problemstillinger klare (forskningsvilkår UH) – andre henger </a:t>
            </a:r>
          </a:p>
          <a:p>
            <a:endParaRPr lang="nb-NO" dirty="0" smtClean="0"/>
          </a:p>
          <a:p>
            <a:r>
              <a:rPr lang="nb-NO" dirty="0" smtClean="0"/>
              <a:t>Kommer institutter, helseforetak og næringsliv god nok med? </a:t>
            </a:r>
            <a:endParaRPr lang="nb-NO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Sentrale </a:t>
            </a:r>
            <a:r>
              <a:rPr lang="nb-NO" dirty="0" smtClean="0"/>
              <a:t>problemstillinger til diskusjon:</a:t>
            </a:r>
            <a:br>
              <a:rPr lang="nb-NO" dirty="0" smtClean="0"/>
            </a:b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nb-NO" dirty="0" smtClean="0"/>
          </a:p>
          <a:p>
            <a:pPr lvl="0"/>
            <a:r>
              <a:rPr lang="nb-NO" dirty="0" smtClean="0"/>
              <a:t>Hvor godt fungerer beskrivelsen av ’et velfungerende forskningssystem’? Som analytisk utgangspunkt? I forhold til mandatet?</a:t>
            </a:r>
          </a:p>
          <a:p>
            <a:pPr lvl="0"/>
            <a:r>
              <a:rPr lang="nb-NO" dirty="0" smtClean="0"/>
              <a:t>Har vi trukket fram de mest relevante problemstillingene – og er de beskrevet på en god måte?</a:t>
            </a:r>
          </a:p>
          <a:p>
            <a:pPr lvl="0"/>
            <a:r>
              <a:rPr lang="nb-NO" dirty="0" smtClean="0"/>
              <a:t>Er forslaget til revidert disposisjon hensiktsmessig?</a:t>
            </a:r>
          </a:p>
          <a:p>
            <a:endParaRPr lang="nb-NO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 Kapitlet skal: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 smtClean="0"/>
          </a:p>
          <a:p>
            <a:r>
              <a:rPr lang="nb-NO" sz="2400" dirty="0" smtClean="0"/>
              <a:t>redegjøre for kjennetegn ved et velfungerende forskningssystem  analytisk ramme + mandat</a:t>
            </a:r>
          </a:p>
          <a:p>
            <a:pPr>
              <a:buNone/>
            </a:pPr>
            <a:endParaRPr lang="nb-NO" sz="2400" dirty="0" smtClean="0"/>
          </a:p>
          <a:p>
            <a:r>
              <a:rPr lang="nb-NO" sz="2400" dirty="0" smtClean="0"/>
              <a:t>angi sentrale utfordringer for det norske forskningssystemet (kommende kapitler)</a:t>
            </a:r>
            <a:endParaRPr lang="nb-NO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 Sentrale problemstillinger til diskusjon:</a:t>
            </a:r>
            <a:br>
              <a:rPr lang="nb-NO" dirty="0" smtClean="0"/>
            </a:b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nb-NO" dirty="0" smtClean="0"/>
          </a:p>
          <a:p>
            <a:pPr lvl="0"/>
            <a:r>
              <a:rPr lang="nb-NO" dirty="0" smtClean="0"/>
              <a:t>Hvor godt fungerer beskrivelsen av ’et velfungerende forskningssystem’? Som analytisk utgangspunkt? I forhold til mandatet?</a:t>
            </a:r>
          </a:p>
          <a:p>
            <a:pPr lvl="0"/>
            <a:r>
              <a:rPr lang="nb-NO" dirty="0" smtClean="0"/>
              <a:t>Har vi trukket fram de mest relevante problemstillingene – og er de beskrevet på en god måte?</a:t>
            </a:r>
          </a:p>
          <a:p>
            <a:pPr lvl="0"/>
            <a:r>
              <a:rPr lang="nb-NO" dirty="0" smtClean="0"/>
              <a:t>Er forslaget til revidert disposisjon hensiktsmessig?</a:t>
            </a:r>
          </a:p>
          <a:p>
            <a:endParaRPr lang="nb-NO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 FS: Analytisk modell I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 smtClean="0"/>
          </a:p>
          <a:p>
            <a:r>
              <a:rPr lang="nb-NO" dirty="0" smtClean="0"/>
              <a:t>Skille mellom ’funksjon’, ’systemegenskaper’ og ’effektivitet’</a:t>
            </a:r>
          </a:p>
          <a:p>
            <a:endParaRPr lang="nb-NO" dirty="0" smtClean="0"/>
          </a:p>
          <a:p>
            <a:r>
              <a:rPr lang="nb-NO" dirty="0" smtClean="0"/>
              <a:t>Funksjon: FS skal levere kunnskap og kompetanse til samfunnet slik at oppgaver løses på best mulig måte.</a:t>
            </a:r>
          </a:p>
          <a:p>
            <a:endParaRPr lang="nb-NO" dirty="0" smtClean="0"/>
          </a:p>
          <a:p>
            <a:r>
              <a:rPr lang="nb-NO" dirty="0" smtClean="0"/>
              <a:t>Oppgaver: økonomisk vekst –velferd –</a:t>
            </a:r>
          </a:p>
          <a:p>
            <a:pPr>
              <a:buNone/>
            </a:pPr>
            <a:r>
              <a:rPr lang="nb-NO" dirty="0" smtClean="0"/>
              <a:t>	globale utfordringer//kultur – kritikk – demokrati </a:t>
            </a:r>
          </a:p>
          <a:p>
            <a:endParaRPr lang="nb-NO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 FS: Analytisk modell II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Systemegenskaper</a:t>
            </a:r>
            <a:r>
              <a:rPr lang="nb-NO" dirty="0" smtClean="0"/>
              <a:t>: Påvirker hvor effektivt FS ivaretar sine funksjoner.</a:t>
            </a:r>
          </a:p>
          <a:p>
            <a:endParaRPr lang="nb-NO" dirty="0" smtClean="0"/>
          </a:p>
          <a:p>
            <a:r>
              <a:rPr lang="nb-NO" dirty="0" smtClean="0"/>
              <a:t>Eksempler på systemegenskaper: </a:t>
            </a:r>
          </a:p>
          <a:p>
            <a:pPr lvl="1"/>
            <a:r>
              <a:rPr lang="nb-NO" dirty="0" smtClean="0"/>
              <a:t>evne til fornyelse</a:t>
            </a:r>
          </a:p>
          <a:p>
            <a:pPr lvl="1"/>
            <a:r>
              <a:rPr lang="nb-NO" dirty="0" smtClean="0"/>
              <a:t>hente kunnskap utenfra (internasjonalisering)</a:t>
            </a:r>
          </a:p>
          <a:p>
            <a:pPr lvl="1"/>
            <a:r>
              <a:rPr lang="nb-NO" dirty="0" smtClean="0"/>
              <a:t>ressursfordeling</a:t>
            </a:r>
          </a:p>
          <a:p>
            <a:pPr lvl="1"/>
            <a:r>
              <a:rPr lang="nb-NO" dirty="0" smtClean="0"/>
              <a:t>mangfold – konsentrasjon</a:t>
            </a:r>
          </a:p>
          <a:p>
            <a:pPr lvl="1"/>
            <a:r>
              <a:rPr lang="nb-NO" dirty="0" smtClean="0"/>
              <a:t>konkurranse - samarbeid </a:t>
            </a:r>
          </a:p>
          <a:p>
            <a:pPr lvl="1"/>
            <a:r>
              <a:rPr lang="nb-NO" dirty="0" smtClean="0"/>
              <a:t>rekruttering</a:t>
            </a:r>
          </a:p>
          <a:p>
            <a:endParaRPr lang="nb-NO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136573" y="1066800"/>
            <a:ext cx="6435725" cy="533400"/>
          </a:xfrm>
        </p:spPr>
        <p:txBody>
          <a:bodyPr/>
          <a:lstStyle/>
          <a:p>
            <a:r>
              <a:rPr lang="nb-NO" dirty="0" smtClean="0"/>
              <a:t>FS: Analytisk modell III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nb-NO" dirty="0" smtClean="0"/>
          </a:p>
          <a:p>
            <a:pPr>
              <a:buNone/>
            </a:pPr>
            <a:r>
              <a:rPr lang="nb-NO" dirty="0" smtClean="0"/>
              <a:t>Effektivitet: uttrykk for systemets evne til å fylle sin funksjon med gitte ressurser</a:t>
            </a:r>
          </a:p>
          <a:p>
            <a:pPr>
              <a:buNone/>
            </a:pPr>
            <a:endParaRPr lang="nb-NO" dirty="0" smtClean="0"/>
          </a:p>
          <a:p>
            <a:pPr>
              <a:buNone/>
            </a:pPr>
            <a:r>
              <a:rPr lang="nb-NO" dirty="0" smtClean="0"/>
              <a:t> </a:t>
            </a:r>
            <a:endParaRPr lang="nb-NO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 </a:t>
            </a:r>
            <a:r>
              <a:rPr lang="nb-NO" i="1" dirty="0" smtClean="0"/>
              <a:t>Et velfungerende forskningssystem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b-NO" dirty="0" smtClean="0"/>
              <a:t>er et system som på en </a:t>
            </a:r>
            <a:r>
              <a:rPr lang="nb-NO" i="1" dirty="0" smtClean="0"/>
              <a:t>effektiv</a:t>
            </a:r>
            <a:r>
              <a:rPr lang="nb-NO" dirty="0" smtClean="0"/>
              <a:t> måte fyller sin </a:t>
            </a:r>
            <a:r>
              <a:rPr lang="nb-NO" i="1" dirty="0" smtClean="0"/>
              <a:t>funksjon:</a:t>
            </a:r>
            <a:endParaRPr lang="nb-NO" dirty="0" smtClean="0"/>
          </a:p>
          <a:p>
            <a:r>
              <a:rPr lang="da-DK" dirty="0" smtClean="0"/>
              <a:t>produserer og formidler forskning av høy kvalitet og er godt knyttet opp mot  forskningsfronten internasjonalt</a:t>
            </a:r>
            <a:endParaRPr lang="nb-NO" dirty="0" smtClean="0"/>
          </a:p>
          <a:p>
            <a:pPr lvl="0"/>
            <a:r>
              <a:rPr lang="da-DK" dirty="0" smtClean="0"/>
              <a:t>bidrar til fornyelse og innovasjon i samfunn og næringsliv</a:t>
            </a:r>
            <a:endParaRPr lang="nb-NO" dirty="0" smtClean="0"/>
          </a:p>
          <a:p>
            <a:pPr lvl="0"/>
            <a:r>
              <a:rPr lang="da-DK" dirty="0" smtClean="0"/>
              <a:t>bidrar til at spesifikke samfunnsmessige mål realiseres (helse, miljø etc)</a:t>
            </a:r>
            <a:endParaRPr lang="nb-NO" dirty="0" smtClean="0"/>
          </a:p>
          <a:p>
            <a:pPr lvl="0"/>
            <a:r>
              <a:rPr lang="da-DK" dirty="0" smtClean="0"/>
              <a:t>utnytter ressursene effektivt</a:t>
            </a:r>
            <a:endParaRPr lang="nb-NO" dirty="0" smtClean="0"/>
          </a:p>
          <a:p>
            <a:pPr lvl="0"/>
            <a:r>
              <a:rPr lang="da-DK" dirty="0" smtClean="0"/>
              <a:t>reproduserer og fornyer seg selv bl.a. gjennom rekruttering.</a:t>
            </a:r>
            <a:endParaRPr lang="nb-NO" dirty="0" smtClean="0"/>
          </a:p>
          <a:p>
            <a:endParaRPr lang="nb-NO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 </a:t>
            </a:r>
            <a:r>
              <a:rPr lang="nb-NO" sz="2000" dirty="0" smtClean="0"/>
              <a:t>Alternativ modell - produktfunksjon</a:t>
            </a:r>
            <a:endParaRPr lang="nb-NO" sz="20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 smtClean="0"/>
          </a:p>
          <a:p>
            <a:r>
              <a:rPr lang="nb-NO" dirty="0" smtClean="0"/>
              <a:t>Ådnes analysemodell:</a:t>
            </a:r>
          </a:p>
          <a:p>
            <a:endParaRPr lang="nb-NO" dirty="0" smtClean="0"/>
          </a:p>
          <a:p>
            <a:pPr>
              <a:buNone/>
            </a:pPr>
            <a:r>
              <a:rPr lang="nb-NO" dirty="0" smtClean="0"/>
              <a:t>	Formulere sammenheng mellom ressurser, resultater og mål som en ’produktfunksjon’ for de ulike målene i forskningsmeldingen?</a:t>
            </a:r>
          </a:p>
          <a:p>
            <a:pPr>
              <a:buNone/>
            </a:pPr>
            <a:endParaRPr lang="nb-NO" dirty="0" smtClean="0"/>
          </a:p>
          <a:p>
            <a:pPr>
              <a:buNone/>
            </a:pPr>
            <a:endParaRPr lang="nb-NO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 Offentlig finansiering 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Beskriver finansieringsstrømmene (jf mandat), ulike mekanismer (’systemegenskaper’) og mulige problemstillinger.</a:t>
            </a:r>
          </a:p>
          <a:p>
            <a:r>
              <a:rPr lang="nb-NO" dirty="0" smtClean="0"/>
              <a:t>Mulig problemstillinger: </a:t>
            </a:r>
          </a:p>
          <a:p>
            <a:pPr lvl="0"/>
            <a:r>
              <a:rPr lang="nb-NO" sz="1600" dirty="0" smtClean="0"/>
              <a:t>Resultatbaserte finansieringssystemer</a:t>
            </a:r>
          </a:p>
          <a:p>
            <a:pPr lvl="0"/>
            <a:r>
              <a:rPr lang="nb-NO" sz="1600" dirty="0" smtClean="0"/>
              <a:t>Balansen mellom direkte bevilgninger (kanal I) og konkurransebaserte prosjektildelinger (kanal II og III)</a:t>
            </a:r>
          </a:p>
          <a:p>
            <a:pPr lvl="0"/>
            <a:r>
              <a:rPr lang="nb-NO" sz="1600" dirty="0" smtClean="0"/>
              <a:t>EU som finansieringsmekanisme</a:t>
            </a:r>
          </a:p>
          <a:p>
            <a:pPr lvl="0"/>
            <a:r>
              <a:rPr lang="nb-NO" sz="1600" dirty="0" smtClean="0"/>
              <a:t>NFR som finansieringsmekanisme:</a:t>
            </a:r>
          </a:p>
          <a:p>
            <a:pPr lvl="1"/>
            <a:r>
              <a:rPr lang="nb-NO" sz="1400" i="1" dirty="0" smtClean="0"/>
              <a:t>Om balansen mellom nysgjerrighetsdrevet, forskerinitiert forskning og målrettet forskning</a:t>
            </a:r>
          </a:p>
          <a:p>
            <a:pPr lvl="1"/>
            <a:r>
              <a:rPr lang="nb-NO" sz="1400" i="1" dirty="0" smtClean="0"/>
              <a:t>Forskningsrådets rolle og virkemidler for å bidra til faglig fornyelse og fornyelse i samfunns- og næringsliv</a:t>
            </a:r>
            <a:endParaRPr lang="nb-NO" sz="1400" dirty="0" smtClean="0"/>
          </a:p>
          <a:p>
            <a:endParaRPr lang="nb-NO" dirty="0" smtClean="0"/>
          </a:p>
          <a:p>
            <a:endParaRPr lang="nb-NO" dirty="0" smtClean="0"/>
          </a:p>
          <a:p>
            <a:endParaRPr lang="nb-NO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gerberg_mal ">
  <a:themeElements>
    <a:clrScheme name="KD_1_no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FF"/>
      </a:hlink>
      <a:folHlink>
        <a:srgbClr val="B2B2B2"/>
      </a:folHlink>
    </a:clrScheme>
    <a:fontScheme name="KD_1_no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D_1_n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D_1_n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D_1_n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D_1_n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D_1_n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D_1_n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D_1_n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D_1_no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Egendefinert utform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Egendefinert utform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Fagerberg_mal </Template>
  <TotalTime>2101</TotalTime>
  <Words>667</Words>
  <Application>Microsoft Office PowerPoint</Application>
  <PresentationFormat>Skjermfremvisning (4:3)</PresentationFormat>
  <Paragraphs>112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Lysbildetitler</vt:lpstr>
      </vt:variant>
      <vt:variant>
        <vt:i4>16</vt:i4>
      </vt:variant>
    </vt:vector>
  </HeadingPairs>
  <TitlesOfParts>
    <vt:vector size="19" baseType="lpstr">
      <vt:lpstr>Fagerberg_mal </vt:lpstr>
      <vt:lpstr>1_Egendefinert utforming</vt:lpstr>
      <vt:lpstr>Egendefinert utforming</vt:lpstr>
      <vt:lpstr>Sak 33-10  Et velfungerende forskningssystem</vt:lpstr>
      <vt:lpstr> Kapitlet skal:</vt:lpstr>
      <vt:lpstr> Sentrale problemstillinger til diskusjon: </vt:lpstr>
      <vt:lpstr> FS: Analytisk modell I</vt:lpstr>
      <vt:lpstr> FS: Analytisk modell II</vt:lpstr>
      <vt:lpstr>FS: Analytisk modell III</vt:lpstr>
      <vt:lpstr> Et velfungerende forskningssystem</vt:lpstr>
      <vt:lpstr> Alternativ modell - produktfunksjon</vt:lpstr>
      <vt:lpstr> Offentlig finansiering </vt:lpstr>
      <vt:lpstr>Hvor produseres  resultatene?  Forsker og institusjonsperspektivet I</vt:lpstr>
      <vt:lpstr>Hvor produseres resultatene?  Forsker og institusjonsperspektivet II</vt:lpstr>
      <vt:lpstr> Hvor produseres resultatene?  Forsker og institusjonsperspektivet III</vt:lpstr>
      <vt:lpstr>Hvor produseres resultatene?  Forsker og institusjonsperspektivet IV</vt:lpstr>
      <vt:lpstr> Myndighetenes roller</vt:lpstr>
      <vt:lpstr> Revidert disposisjon</vt:lpstr>
      <vt:lpstr>Sentrale problemstillinger til diskusjon: </vt:lpstr>
    </vt:vector>
  </TitlesOfParts>
  <Company>STATEN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Lysbilde 1</dc:title>
  <dc:creator>kd11084</dc:creator>
  <cp:lastModifiedBy>KD10422</cp:lastModifiedBy>
  <cp:revision>308</cp:revision>
  <cp:lastPrinted>2003-11-05T13:01:31Z</cp:lastPrinted>
  <dcterms:created xsi:type="dcterms:W3CDTF">2010-03-26T08:37:46Z</dcterms:created>
  <dcterms:modified xsi:type="dcterms:W3CDTF">2010-10-23T07:05:51Z</dcterms:modified>
</cp:coreProperties>
</file>