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6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4" r:id="rId14"/>
    <p:sldId id="305" r:id="rId15"/>
    <p:sldId id="308" r:id="rId16"/>
    <p:sldId id="306" r:id="rId17"/>
    <p:sldId id="307" r:id="rId18"/>
    <p:sldId id="303" r:id="rId1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F"/>
    <a:srgbClr val="FF0011"/>
    <a:srgbClr val="A6DDFD"/>
    <a:srgbClr val="D2EEFE"/>
    <a:srgbClr val="20AAFB"/>
    <a:srgbClr val="BBE1F5"/>
    <a:srgbClr val="000066"/>
    <a:srgbClr val="63C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497" autoAdjust="0"/>
  </p:normalViewPr>
  <p:slideViewPr>
    <p:cSldViewPr snapToGrid="0">
      <p:cViewPr varScale="1">
        <p:scale>
          <a:sx n="47" d="100"/>
          <a:sy n="47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537" y="0"/>
            <a:ext cx="2945139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73"/>
            <a:ext cx="2945140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537" y="9430873"/>
            <a:ext cx="2945139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557644-8CF8-4428-8A26-455128A7D5C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76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221"/>
            <a:ext cx="5438140" cy="446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76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6EDAC5-8DFB-4379-9D54-C485EB6999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41650"/>
            <a:ext cx="9145588" cy="33099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351588"/>
            <a:ext cx="9144000" cy="506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2" name="Bilde 62" descr="FagerbergSOL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574" y="1264482"/>
            <a:ext cx="298291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800"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480924"/>
            <a:ext cx="6400800" cy="1317625"/>
          </a:xfrm>
        </p:spPr>
        <p:txBody>
          <a:bodyPr anchor="b" anchorCtr="1"/>
          <a:lstStyle>
            <a:lvl1pPr algn="ctr">
              <a:defRPr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88050" y="1066800"/>
            <a:ext cx="1620838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22363" y="1066800"/>
            <a:ext cx="4713287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22363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182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64288"/>
            <a:ext cx="704850" cy="503237"/>
          </a:xfrm>
          <a:prstGeom prst="rect">
            <a:avLst/>
          </a:prstGeom>
          <a:solidFill>
            <a:srgbClr val="C00000">
              <a:alpha val="4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07088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2363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386513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6CBB3DD1-00DC-4CCA-B68D-0C9C938C365A}" type="slidenum">
              <a:rPr lang="en-US" sz="1800">
                <a:solidFill>
                  <a:schemeClr val="bg1"/>
                </a:solidFill>
                <a:latin typeface="Arial Bold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-4763"/>
            <a:ext cx="719138" cy="447676"/>
          </a:xfrm>
          <a:prstGeom prst="rect">
            <a:avLst/>
          </a:prstGeom>
          <a:solidFill>
            <a:srgbClr val="C0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08025" y="441325"/>
            <a:ext cx="539750" cy="841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5" name="Bilde 62" descr="FagerbergSOL1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97736" y="6469292"/>
            <a:ext cx="1219338" cy="38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66750" indent="-33337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038225" indent="-352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5240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18478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Presentasjon av problemstillinger </a:t>
            </a:r>
          </a:p>
          <a:p>
            <a:r>
              <a:rPr lang="nb-NO" dirty="0" smtClean="0"/>
              <a:t>til utvalgsmøte 25.10.10</a:t>
            </a:r>
          </a:p>
          <a:p>
            <a:endParaRPr lang="nb-NO" dirty="0" smtClean="0"/>
          </a:p>
          <a:p>
            <a:r>
              <a:rPr lang="nb-NO" dirty="0" smtClean="0"/>
              <a:t>Geir Arnulf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Sak 33-10 </a:t>
            </a:r>
            <a:br>
              <a:rPr lang="nb-NO" dirty="0" smtClean="0"/>
            </a:br>
            <a:r>
              <a:rPr lang="nb-NO" dirty="0" smtClean="0"/>
              <a:t>Et velfungerende forskningssystem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Hvor produseres  resultatene? </a:t>
            </a:r>
            <a:br>
              <a:rPr lang="nb-NO" sz="2000" dirty="0" smtClean="0"/>
            </a:br>
            <a:r>
              <a:rPr lang="nb-NO" sz="2000" dirty="0" smtClean="0"/>
              <a:t>Forsker og institusjonsperspektivet 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da-DK" dirty="0" smtClean="0"/>
              <a:t>Forskergrupper er i økende grad nøkkelenhetene i forskningssystemet. </a:t>
            </a:r>
            <a:r>
              <a:rPr lang="nb-NO" dirty="0" smtClean="0"/>
              <a:t>Det er som oftest med utgangspunkt i slike grupper at forskning produseres, prosjekter initieres og ekstern finansiering innhentes. Om forskningen holder høy kvalitet og om det produseres nok resultater avgjøres i siste instans her.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Fungerer mikrosystemene i forskningssystemet godt nok?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Hvor produseres resultatene? </a:t>
            </a:r>
            <a:br>
              <a:rPr lang="nb-NO" sz="2000" dirty="0" smtClean="0"/>
            </a:br>
            <a:r>
              <a:rPr lang="nb-NO" sz="2000" dirty="0" smtClean="0"/>
              <a:t>Forsker og institusjonsperspektivet II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Hypotese: Mange forskere har fått verre vilkår</a:t>
            </a:r>
          </a:p>
          <a:p>
            <a:pPr>
              <a:buNone/>
            </a:pPr>
            <a:r>
              <a:rPr lang="nb-NO" dirty="0" smtClean="0"/>
              <a:t>Utvalgets kartlegging skal dokumentere (universiteter):</a:t>
            </a:r>
          </a:p>
          <a:p>
            <a:pPr lvl="1"/>
            <a:r>
              <a:rPr lang="nb-NO" dirty="0" smtClean="0"/>
              <a:t>Hvem produserer publikasjonspoengene</a:t>
            </a:r>
          </a:p>
          <a:p>
            <a:pPr lvl="1"/>
            <a:r>
              <a:rPr lang="nb-NO" dirty="0" smtClean="0"/>
              <a:t>Tilgang til driftsmidler</a:t>
            </a:r>
          </a:p>
          <a:p>
            <a:pPr lvl="1"/>
            <a:r>
              <a:rPr lang="nb-NO" dirty="0" smtClean="0"/>
              <a:t>Institusjonenes allokering av </a:t>
            </a:r>
            <a:r>
              <a:rPr lang="nb-NO" dirty="0" err="1" smtClean="0"/>
              <a:t>RBO-midler</a:t>
            </a:r>
            <a:r>
              <a:rPr lang="nb-NO" dirty="0" smtClean="0"/>
              <a:t> + </a:t>
            </a:r>
            <a:r>
              <a:rPr lang="nb-NO" dirty="0" err="1" smtClean="0"/>
              <a:t>rekutteringsstillinger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Analyse og forslag til tiltak (kanal I + II)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 (neste utvalgsmøte)</a:t>
            </a: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 Hvor produseres resultatene? </a:t>
            </a:r>
            <a:br>
              <a:rPr lang="nb-NO" sz="2000" dirty="0" smtClean="0"/>
            </a:br>
            <a:r>
              <a:rPr lang="nb-NO" sz="2000" dirty="0" smtClean="0"/>
              <a:t>Forsker og institusjonsperspektivet III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Beskrivelse av funksjoner og sektorer på forskningsutøvende nivå. Hvordan institusjonene virker hver for seg – og sammen – viktig for hvordan FS som helhet virker.</a:t>
            </a:r>
          </a:p>
          <a:p>
            <a:r>
              <a:rPr lang="nb-NO" dirty="0" smtClean="0"/>
              <a:t>Mulige problemstillinger:</a:t>
            </a:r>
          </a:p>
          <a:p>
            <a:pPr lvl="1"/>
            <a:r>
              <a:rPr lang="nb-NO" dirty="0" smtClean="0"/>
              <a:t>Kritisk masse </a:t>
            </a:r>
            <a:r>
              <a:rPr lang="nb-NO" dirty="0" err="1" smtClean="0"/>
              <a:t>vs</a:t>
            </a:r>
            <a:r>
              <a:rPr lang="nb-NO" dirty="0" smtClean="0"/>
              <a:t> mangfold</a:t>
            </a:r>
          </a:p>
          <a:p>
            <a:pPr lvl="1"/>
            <a:r>
              <a:rPr lang="nb-NO" dirty="0" smtClean="0"/>
              <a:t>Samarbeid </a:t>
            </a:r>
            <a:r>
              <a:rPr lang="nb-NO" dirty="0" err="1" smtClean="0"/>
              <a:t>vs</a:t>
            </a:r>
            <a:r>
              <a:rPr lang="nb-NO" dirty="0" smtClean="0"/>
              <a:t> konkurranse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19835" y="1005840"/>
            <a:ext cx="6435725" cy="533400"/>
          </a:xfrm>
        </p:spPr>
        <p:txBody>
          <a:bodyPr/>
          <a:lstStyle/>
          <a:p>
            <a:r>
              <a:rPr lang="nb-NO" sz="2000" dirty="0" smtClean="0"/>
              <a:t>Hvor produseres resultatene? </a:t>
            </a:r>
            <a:br>
              <a:rPr lang="nb-NO" sz="2000" dirty="0" smtClean="0"/>
            </a:br>
            <a:r>
              <a:rPr lang="nb-NO" sz="2000" dirty="0" smtClean="0"/>
              <a:t>Forsker og institusjonsperspektivet </a:t>
            </a:r>
            <a:r>
              <a:rPr lang="nb-NO" sz="2000" dirty="0" smtClean="0"/>
              <a:t>IV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Sektornotater, men ellers lite grunnlag så langt: skal utvalget si noe om dette</a:t>
            </a:r>
            <a:r>
              <a:rPr lang="nb-NO" dirty="0" smtClean="0"/>
              <a:t>?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To kandidater:</a:t>
            </a:r>
          </a:p>
          <a:p>
            <a:pPr lvl="1"/>
            <a:r>
              <a:rPr lang="nb-NO" sz="1800" dirty="0" smtClean="0"/>
              <a:t>Differensierte, mangfoldige </a:t>
            </a:r>
            <a:r>
              <a:rPr lang="nb-NO" sz="1800" dirty="0" err="1" smtClean="0"/>
              <a:t>UH-insitusjoner</a:t>
            </a:r>
            <a:r>
              <a:rPr lang="nb-NO" sz="1800" dirty="0" smtClean="0"/>
              <a:t>, jf ’</a:t>
            </a:r>
            <a:r>
              <a:rPr lang="nb-NO" sz="1800" dirty="0" err="1" smtClean="0"/>
              <a:t>U-map</a:t>
            </a:r>
            <a:r>
              <a:rPr lang="nb-NO" sz="1800" dirty="0" smtClean="0"/>
              <a:t>’?</a:t>
            </a:r>
          </a:p>
          <a:p>
            <a:pPr lvl="1"/>
            <a:r>
              <a:rPr lang="nb-NO" sz="1800" dirty="0" smtClean="0"/>
              <a:t>Analysere 10 største FoU-institusjoner – konsentrasjon (</a:t>
            </a:r>
            <a:r>
              <a:rPr lang="nb-NO" sz="1800" dirty="0" err="1" smtClean="0"/>
              <a:t>konsentrasjon</a:t>
            </a:r>
            <a:r>
              <a:rPr lang="nb-NO" sz="1800" dirty="0" smtClean="0"/>
              <a:t>) og betydning for resultater og effekter?</a:t>
            </a:r>
            <a:endParaRPr lang="nb-NO" sz="1800" dirty="0" smtClean="0"/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Ett forskningsråd – for lite mangfold?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Myndighetenes roller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z="1800" dirty="0" smtClean="0"/>
              <a:t>Sette mål og prioriteringer</a:t>
            </a:r>
            <a:endParaRPr lang="nb-NO" sz="1800" dirty="0" smtClean="0"/>
          </a:p>
          <a:p>
            <a:pPr lvl="0"/>
            <a:r>
              <a:rPr lang="da-DK" sz="1800" dirty="0" smtClean="0"/>
              <a:t>Sørge for ressurser og utforming av virkemidler</a:t>
            </a:r>
            <a:endParaRPr lang="nb-NO" sz="1800" dirty="0" smtClean="0"/>
          </a:p>
          <a:p>
            <a:r>
              <a:rPr lang="da-DK" sz="1800" dirty="0" smtClean="0"/>
              <a:t>Utvikle et kunnskapsgrunnlag som bidrar til å dokumentere resultater og efffekter av innsats og </a:t>
            </a:r>
            <a:r>
              <a:rPr lang="da-DK" sz="1800" dirty="0" smtClean="0"/>
              <a:t>tiltak</a:t>
            </a:r>
          </a:p>
          <a:p>
            <a:r>
              <a:rPr lang="da-DK" sz="1800" dirty="0" smtClean="0"/>
              <a:t>= Mål og resultatstyring</a:t>
            </a:r>
          </a:p>
          <a:p>
            <a:endParaRPr lang="da-DK" sz="1800" dirty="0" smtClean="0"/>
          </a:p>
          <a:p>
            <a:r>
              <a:rPr lang="da-DK" sz="1800" dirty="0" smtClean="0"/>
              <a:t>Problemstillinger?</a:t>
            </a:r>
          </a:p>
          <a:p>
            <a:pPr lvl="1"/>
            <a:r>
              <a:rPr lang="da-DK" sz="1600" dirty="0" smtClean="0"/>
              <a:t>MRS av NFR + UH-institusjonene</a:t>
            </a:r>
          </a:p>
          <a:p>
            <a:pPr lvl="1"/>
            <a:r>
              <a:rPr lang="da-DK" sz="1600" dirty="0" smtClean="0"/>
              <a:t>Sektorprinsippet?</a:t>
            </a:r>
          </a:p>
          <a:p>
            <a:pPr lvl="1"/>
            <a:r>
              <a:rPr lang="nb-NO" sz="1600" dirty="0" smtClean="0"/>
              <a:t>Fondet?</a:t>
            </a:r>
          </a:p>
          <a:p>
            <a:pPr lvl="1"/>
            <a:r>
              <a:rPr lang="nb-NO" sz="1600" dirty="0" smtClean="0"/>
              <a:t>Andre ’</a:t>
            </a:r>
            <a:r>
              <a:rPr lang="nb-NO" sz="1600" dirty="0" err="1" smtClean="0"/>
              <a:t>governance</a:t>
            </a:r>
            <a:r>
              <a:rPr lang="nb-NO" sz="1600" dirty="0" smtClean="0"/>
              <a:t>’ –spørsmål (</a:t>
            </a:r>
            <a:r>
              <a:rPr lang="nb-NO" sz="1600" dirty="0" err="1" smtClean="0"/>
              <a:t>Technopolis</a:t>
            </a:r>
            <a:r>
              <a:rPr lang="nb-NO" sz="1600" dirty="0" smtClean="0"/>
              <a:t>?)</a:t>
            </a:r>
            <a:endParaRPr lang="nb-NO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Revidert disposisjon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Rekkefølge: måling (tilstand) – utvalgte problemstillinger – </a:t>
            </a:r>
            <a:r>
              <a:rPr lang="nb-NO" dirty="0" err="1" smtClean="0"/>
              <a:t>MRS/’governance</a:t>
            </a:r>
            <a:r>
              <a:rPr lang="nb-NO" dirty="0" smtClean="0"/>
              <a:t>’</a:t>
            </a:r>
          </a:p>
          <a:p>
            <a:endParaRPr lang="nb-NO" dirty="0" smtClean="0"/>
          </a:p>
          <a:p>
            <a:r>
              <a:rPr lang="nb-NO" dirty="0" smtClean="0"/>
              <a:t>Noen problemstillinger klare (forskningsvilkår UH) – andre henger </a:t>
            </a:r>
          </a:p>
          <a:p>
            <a:endParaRPr lang="nb-NO" dirty="0" smtClean="0"/>
          </a:p>
          <a:p>
            <a:r>
              <a:rPr lang="nb-NO" dirty="0" smtClean="0"/>
              <a:t>Kommer institutter, helseforetak og næringsliv god nok med? </a:t>
            </a:r>
            <a:endParaRPr lang="nb-N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Sentrale </a:t>
            </a:r>
            <a:r>
              <a:rPr lang="nb-NO" dirty="0" smtClean="0"/>
              <a:t>problemstillinger til diskusjon: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 dirty="0" smtClean="0"/>
          </a:p>
          <a:p>
            <a:pPr lvl="0"/>
            <a:r>
              <a:rPr lang="nb-NO" dirty="0" smtClean="0"/>
              <a:t>Hvor godt fungerer beskrivelsen av ’et velfungerende forskningssystem’? Som analytisk utgangspunkt? I forhold til mandatet?</a:t>
            </a:r>
          </a:p>
          <a:p>
            <a:pPr lvl="0"/>
            <a:r>
              <a:rPr lang="nb-NO" dirty="0" smtClean="0"/>
              <a:t>Har vi trukket fram de mest relevante problemstillingene – og er de beskrevet på en god måte?</a:t>
            </a:r>
          </a:p>
          <a:p>
            <a:pPr lvl="0"/>
            <a:r>
              <a:rPr lang="nb-NO" dirty="0" smtClean="0"/>
              <a:t>Er forslaget til revidert disposisjon hensiktsmessig?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Kapitlet skal: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z="2400" dirty="0" smtClean="0"/>
              <a:t>redegjøre for kjennetegn ved et velfungerende forskningssystem  analytisk ramme + mandat</a:t>
            </a:r>
          </a:p>
          <a:p>
            <a:pPr>
              <a:buNone/>
            </a:pPr>
            <a:endParaRPr lang="nb-NO" sz="2400" dirty="0" smtClean="0"/>
          </a:p>
          <a:p>
            <a:r>
              <a:rPr lang="nb-NO" sz="2400" dirty="0" smtClean="0"/>
              <a:t>angi sentrale utfordringer for det norske forskningssystemet (kommende kapitler)</a:t>
            </a:r>
            <a:endParaRPr lang="nb-NO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Sentrale problemstillinger til diskusjon: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 dirty="0" smtClean="0"/>
          </a:p>
          <a:p>
            <a:pPr lvl="0"/>
            <a:r>
              <a:rPr lang="nb-NO" dirty="0" smtClean="0"/>
              <a:t>Hvor godt fungerer beskrivelsen av ’et velfungerende forskningssystem’? Som analytisk utgangspunkt? I forhold til mandatet?</a:t>
            </a:r>
          </a:p>
          <a:p>
            <a:pPr lvl="0"/>
            <a:r>
              <a:rPr lang="nb-NO" dirty="0" smtClean="0"/>
              <a:t>Har vi trukket fram de mest relevante problemstillingene – og er de beskrevet på en god måte?</a:t>
            </a:r>
          </a:p>
          <a:p>
            <a:pPr lvl="0"/>
            <a:r>
              <a:rPr lang="nb-NO" dirty="0" smtClean="0"/>
              <a:t>Er forslaget til revidert disposisjon hensiktsmessig?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FS: Analytisk modell 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Skille mellom ’funksjon’, ’systemegenskaper’ og ’effektivitet’</a:t>
            </a:r>
          </a:p>
          <a:p>
            <a:endParaRPr lang="nb-NO" dirty="0" smtClean="0"/>
          </a:p>
          <a:p>
            <a:r>
              <a:rPr lang="nb-NO" dirty="0" smtClean="0"/>
              <a:t>Funksjon: FS skal levere kunnskap og kompetanse til samfunnet slik at oppgaver løses på best mulig måte.</a:t>
            </a:r>
          </a:p>
          <a:p>
            <a:endParaRPr lang="nb-NO" dirty="0" smtClean="0"/>
          </a:p>
          <a:p>
            <a:r>
              <a:rPr lang="nb-NO" dirty="0" smtClean="0"/>
              <a:t>Oppgaver: økonomisk vekst –velferd –</a:t>
            </a:r>
          </a:p>
          <a:p>
            <a:pPr>
              <a:buNone/>
            </a:pPr>
            <a:r>
              <a:rPr lang="nb-NO" dirty="0" smtClean="0"/>
              <a:t>	globale utfordringer//kultur – kritikk – demokrati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FS: Analytisk modell II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Systemegenskaper</a:t>
            </a:r>
            <a:r>
              <a:rPr lang="nb-NO" dirty="0" smtClean="0"/>
              <a:t>: Påvirker hvor effektivt FS ivaretar sine funksjoner.</a:t>
            </a:r>
          </a:p>
          <a:p>
            <a:endParaRPr lang="nb-NO" dirty="0" smtClean="0"/>
          </a:p>
          <a:p>
            <a:r>
              <a:rPr lang="nb-NO" dirty="0" smtClean="0"/>
              <a:t>Eksempler på systemegenskaper: </a:t>
            </a:r>
          </a:p>
          <a:p>
            <a:pPr lvl="1"/>
            <a:r>
              <a:rPr lang="nb-NO" dirty="0" smtClean="0"/>
              <a:t>evne til fornyelse</a:t>
            </a:r>
          </a:p>
          <a:p>
            <a:pPr lvl="1"/>
            <a:r>
              <a:rPr lang="nb-NO" dirty="0" smtClean="0"/>
              <a:t>hente kunnskap utenfra (internasjonalisering)</a:t>
            </a:r>
          </a:p>
          <a:p>
            <a:pPr lvl="1"/>
            <a:r>
              <a:rPr lang="nb-NO" dirty="0" smtClean="0"/>
              <a:t>ressursfordeling</a:t>
            </a:r>
          </a:p>
          <a:p>
            <a:pPr lvl="1"/>
            <a:r>
              <a:rPr lang="nb-NO" dirty="0" smtClean="0"/>
              <a:t>mangfold – konsentrasjon</a:t>
            </a:r>
          </a:p>
          <a:p>
            <a:pPr lvl="1"/>
            <a:r>
              <a:rPr lang="nb-NO" dirty="0" smtClean="0"/>
              <a:t>konkurranse - samarbeid </a:t>
            </a:r>
          </a:p>
          <a:p>
            <a:pPr lvl="1"/>
            <a:r>
              <a:rPr lang="nb-NO" dirty="0" smtClean="0"/>
              <a:t>rekruttering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6573" y="1066800"/>
            <a:ext cx="6435725" cy="533400"/>
          </a:xfrm>
        </p:spPr>
        <p:txBody>
          <a:bodyPr/>
          <a:lstStyle/>
          <a:p>
            <a:r>
              <a:rPr lang="nb-NO" dirty="0" smtClean="0"/>
              <a:t>FS: Analytisk modell III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Effektivitet: uttrykk for systemets evne til å fylle sin funksjon med gitte ressurser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i="1" dirty="0" smtClean="0"/>
              <a:t>Et velfungerende forskningssystem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er et system som på en </a:t>
            </a:r>
            <a:r>
              <a:rPr lang="nb-NO" i="1" dirty="0" smtClean="0"/>
              <a:t>effektiv</a:t>
            </a:r>
            <a:r>
              <a:rPr lang="nb-NO" dirty="0" smtClean="0"/>
              <a:t> måte fyller sin </a:t>
            </a:r>
            <a:r>
              <a:rPr lang="nb-NO" i="1" dirty="0" smtClean="0"/>
              <a:t>funksjon:</a:t>
            </a:r>
            <a:endParaRPr lang="nb-NO" dirty="0" smtClean="0"/>
          </a:p>
          <a:p>
            <a:r>
              <a:rPr lang="da-DK" dirty="0" smtClean="0"/>
              <a:t>produserer og formidler forskning av høy kvalitet og er godt knyttet opp mot  forskningsfronten internasjonalt</a:t>
            </a:r>
            <a:endParaRPr lang="nb-NO" dirty="0" smtClean="0"/>
          </a:p>
          <a:p>
            <a:pPr lvl="0"/>
            <a:r>
              <a:rPr lang="da-DK" dirty="0" smtClean="0"/>
              <a:t>bidrar til fornyelse og innovasjon i samfunn og næringsliv</a:t>
            </a:r>
            <a:endParaRPr lang="nb-NO" dirty="0" smtClean="0"/>
          </a:p>
          <a:p>
            <a:pPr lvl="0"/>
            <a:r>
              <a:rPr lang="da-DK" dirty="0" smtClean="0"/>
              <a:t>bidrar til at spesifikke samfunnsmessige mål realiseres (helse, miljø etc)</a:t>
            </a:r>
            <a:endParaRPr lang="nb-NO" dirty="0" smtClean="0"/>
          </a:p>
          <a:p>
            <a:pPr lvl="0"/>
            <a:r>
              <a:rPr lang="da-DK" dirty="0" smtClean="0"/>
              <a:t>utnytter ressursene effektivt</a:t>
            </a:r>
            <a:endParaRPr lang="nb-NO" dirty="0" smtClean="0"/>
          </a:p>
          <a:p>
            <a:pPr lvl="0"/>
            <a:r>
              <a:rPr lang="da-DK" dirty="0" smtClean="0"/>
              <a:t>reproduserer og fornyer seg selv bl.a. gjennom rekruttering.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Alternativ modell - produktfunksjon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Ådnes analysemodell:</a:t>
            </a:r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	Formulere sammenheng mellom ressurser, resultater og mål som en ’produktfunksjon’ for de ulike målene i forskningsmeldingen?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Offentlig finansiering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Beskriver finansieringsstrømmene (jf mandat), ulike mekanismer (’systemegenskaper’) og mulige problemstillinger.</a:t>
            </a:r>
          </a:p>
          <a:p>
            <a:r>
              <a:rPr lang="nb-NO" dirty="0" smtClean="0"/>
              <a:t>Mulig problemstillinger: </a:t>
            </a:r>
          </a:p>
          <a:p>
            <a:pPr lvl="0"/>
            <a:r>
              <a:rPr lang="nb-NO" sz="1600" dirty="0" smtClean="0"/>
              <a:t>Resultatbaserte finansieringssystemer</a:t>
            </a:r>
          </a:p>
          <a:p>
            <a:pPr lvl="0"/>
            <a:r>
              <a:rPr lang="nb-NO" sz="1600" dirty="0" smtClean="0"/>
              <a:t>Balansen mellom direkte bevilgninger (kanal I) og konkurransebaserte prosjektildelinger (kanal II og III)</a:t>
            </a:r>
          </a:p>
          <a:p>
            <a:pPr lvl="0"/>
            <a:r>
              <a:rPr lang="nb-NO" sz="1600" dirty="0" smtClean="0"/>
              <a:t>EU som finansieringsmekanisme</a:t>
            </a:r>
          </a:p>
          <a:p>
            <a:pPr lvl="0"/>
            <a:r>
              <a:rPr lang="nb-NO" sz="1600" dirty="0" smtClean="0"/>
              <a:t>NFR som finansieringsmekanisme:</a:t>
            </a:r>
          </a:p>
          <a:p>
            <a:pPr lvl="1"/>
            <a:r>
              <a:rPr lang="nb-NO" sz="1400" i="1" dirty="0" smtClean="0"/>
              <a:t>Om balansen mellom nysgjerrighetsdrevet, forskerinitiert forskning og målrettet forskning</a:t>
            </a:r>
          </a:p>
          <a:p>
            <a:pPr lvl="1"/>
            <a:r>
              <a:rPr lang="nb-NO" sz="1400" i="1" dirty="0" smtClean="0"/>
              <a:t>Forskningsrådets rolle og virkemidler for å bidra til faglig fornyelse og fornyelse i samfunns- og næringsliv</a:t>
            </a:r>
            <a:endParaRPr lang="nb-NO" sz="1400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gerberg_mal ">
  <a:themeElements>
    <a:clrScheme name="KD_1_n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KD_1_n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_1_n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_1_n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Fagerberg_mal </Template>
  <TotalTime>2101</TotalTime>
  <Words>667</Words>
  <Application>Microsoft Office PowerPoint</Application>
  <PresentationFormat>Skjermfremvisning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Fagerberg_mal </vt:lpstr>
      <vt:lpstr>1_Egendefinert utforming</vt:lpstr>
      <vt:lpstr>Egendefinert utforming</vt:lpstr>
      <vt:lpstr>Sak 33-10  Et velfungerende forskningssystem</vt:lpstr>
      <vt:lpstr> Kapitlet skal:</vt:lpstr>
      <vt:lpstr> Sentrale problemstillinger til diskusjon: </vt:lpstr>
      <vt:lpstr> FS: Analytisk modell I</vt:lpstr>
      <vt:lpstr> FS: Analytisk modell II</vt:lpstr>
      <vt:lpstr>FS: Analytisk modell III</vt:lpstr>
      <vt:lpstr> Et velfungerende forskningssystem</vt:lpstr>
      <vt:lpstr> Alternativ modell - produktfunksjon</vt:lpstr>
      <vt:lpstr> Offentlig finansiering </vt:lpstr>
      <vt:lpstr>Hvor produseres  resultatene?  Forsker og institusjonsperspektivet I</vt:lpstr>
      <vt:lpstr>Hvor produseres resultatene?  Forsker og institusjonsperspektivet II</vt:lpstr>
      <vt:lpstr> Hvor produseres resultatene?  Forsker og institusjonsperspektivet III</vt:lpstr>
      <vt:lpstr>Hvor produseres resultatene?  Forsker og institusjonsperspektivet IV</vt:lpstr>
      <vt:lpstr> Myndighetenes roller</vt:lpstr>
      <vt:lpstr> Revidert disposisjon</vt:lpstr>
      <vt:lpstr>Sentrale problemstillinger til diskusjon: 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kd11084</dc:creator>
  <cp:lastModifiedBy>KD10422</cp:lastModifiedBy>
  <cp:revision>308</cp:revision>
  <cp:lastPrinted>2003-11-05T13:01:31Z</cp:lastPrinted>
  <dcterms:created xsi:type="dcterms:W3CDTF">2010-03-26T08:37:46Z</dcterms:created>
  <dcterms:modified xsi:type="dcterms:W3CDTF">2010-10-23T07:05:51Z</dcterms:modified>
</cp:coreProperties>
</file>