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406F-9AF0-4746-9194-495C8DC6E1E7}" type="datetimeFigureOut">
              <a:rPr lang="nb-NO" smtClean="0"/>
              <a:pPr/>
              <a:t>25.10.2010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01CB8-CB01-44AC-AFC8-6EF16DF14E3F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Måling av samfunnseffekter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Kan det gjøres og kan det gjøres lurt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jekt 3"/>
          <p:cNvPicPr>
            <a:picLocks noChangeArrowheads="1"/>
          </p:cNvPicPr>
          <p:nvPr/>
        </p:nvPicPr>
        <p:blipFill>
          <a:blip r:embed="rId2" cstate="print"/>
          <a:srcRect b="-244"/>
          <a:stretch>
            <a:fillRect/>
          </a:stretch>
        </p:blipFill>
        <p:spPr bwMode="auto">
          <a:xfrm>
            <a:off x="611560" y="1772816"/>
            <a:ext cx="777686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Eksempel ”European </a:t>
            </a:r>
            <a:r>
              <a:rPr lang="nb-NO" dirty="0" err="1" smtClean="0"/>
              <a:t>innovation</a:t>
            </a:r>
            <a:r>
              <a:rPr lang="nb-NO" dirty="0" smtClean="0"/>
              <a:t> </a:t>
            </a:r>
            <a:r>
              <a:rPr lang="nb-NO" dirty="0" err="1" smtClean="0"/>
              <a:t>scoreboard</a:t>
            </a:r>
            <a:r>
              <a:rPr lang="nb-NO" dirty="0" smtClean="0"/>
              <a:t>”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2915" t="25172" r="11043" b="42344"/>
          <a:stretch>
            <a:fillRect/>
          </a:stretch>
        </p:blipFill>
        <p:spPr bwMode="auto">
          <a:xfrm>
            <a:off x="827584" y="1988840"/>
            <a:ext cx="741682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Eksempel ”European </a:t>
            </a:r>
            <a:r>
              <a:rPr lang="nb-NO" dirty="0" err="1" smtClean="0"/>
              <a:t>innovation</a:t>
            </a:r>
            <a:r>
              <a:rPr lang="nb-NO" dirty="0" smtClean="0"/>
              <a:t> </a:t>
            </a:r>
            <a:r>
              <a:rPr lang="nb-NO" dirty="0" err="1" smtClean="0"/>
              <a:t>scoreboard</a:t>
            </a:r>
            <a:r>
              <a:rPr lang="nb-NO" dirty="0" smtClean="0"/>
              <a:t>”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2915" t="25172" r="11043" b="42344"/>
          <a:stretch>
            <a:fillRect/>
          </a:stretch>
        </p:blipFill>
        <p:spPr bwMode="auto">
          <a:xfrm>
            <a:off x="827584" y="1988840"/>
            <a:ext cx="741682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ett pil 4"/>
          <p:cNvCxnSpPr/>
          <p:nvPr/>
        </p:nvCxnSpPr>
        <p:spPr>
          <a:xfrm rot="16200000" flipH="1">
            <a:off x="3491880" y="2852936"/>
            <a:ext cx="864096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Utfordringer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 smtClean="0"/>
              <a:t>Norsk paradoks?</a:t>
            </a:r>
            <a:br>
              <a:rPr lang="nb-NO" dirty="0" smtClean="0"/>
            </a:br>
            <a:r>
              <a:rPr lang="nb-NO" dirty="0" smtClean="0"/>
              <a:t>- BNP og eksport bidrar negativt i 4 av 7 dimensjoner</a:t>
            </a:r>
          </a:p>
          <a:p>
            <a:r>
              <a:rPr lang="nb-NO" dirty="0" smtClean="0"/>
              <a:t>Datautfordringer</a:t>
            </a:r>
            <a:br>
              <a:rPr lang="nb-NO" dirty="0" smtClean="0"/>
            </a:br>
            <a:r>
              <a:rPr lang="nb-NO" dirty="0" smtClean="0"/>
              <a:t>- CIS dataene ikke så egnet til å se på omfanget av innovasjon</a:t>
            </a:r>
            <a:br>
              <a:rPr lang="nb-NO" dirty="0" smtClean="0"/>
            </a:br>
            <a:r>
              <a:rPr lang="nb-NO" dirty="0" smtClean="0"/>
              <a:t>- Bias mot </a:t>
            </a:r>
            <a:r>
              <a:rPr lang="nb-NO" dirty="0" err="1" smtClean="0"/>
              <a:t>High-tech</a:t>
            </a:r>
            <a:r>
              <a:rPr lang="nb-NO" dirty="0" smtClean="0"/>
              <a:t> bransjer, oljebransjen lite innovativ?</a:t>
            </a:r>
          </a:p>
          <a:p>
            <a:r>
              <a:rPr lang="nb-NO" dirty="0" smtClean="0"/>
              <a:t>Metodeutfordringer</a:t>
            </a:r>
            <a:br>
              <a:rPr lang="nb-NO" dirty="0" smtClean="0"/>
            </a:br>
            <a:r>
              <a:rPr lang="nb-NO" dirty="0" smtClean="0"/>
              <a:t>- Korrigerer ikke for </a:t>
            </a:r>
            <a:r>
              <a:rPr lang="nb-NO" dirty="0" err="1" smtClean="0"/>
              <a:t>samvariasjon</a:t>
            </a:r>
            <a:r>
              <a:rPr lang="nb-NO" dirty="0" smtClean="0"/>
              <a:t>, teller samme ting (for eksempel næringsstruktur) mange ganger</a:t>
            </a:r>
          </a:p>
          <a:p>
            <a:r>
              <a:rPr lang="nb-NO" dirty="0" smtClean="0"/>
              <a:t>Det vil bli brukt (jamfør </a:t>
            </a:r>
            <a:r>
              <a:rPr lang="nb-NO" dirty="0" err="1" smtClean="0"/>
              <a:t>Doing</a:t>
            </a:r>
            <a:r>
              <a:rPr lang="nb-NO" dirty="0" smtClean="0"/>
              <a:t> Business)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Spørsmål til diskusjon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Hvor langt bør Fagerbergutvalget gå i å foreslå konkrete indikatorer for samfunnseffekter?</a:t>
            </a:r>
          </a:p>
          <a:p>
            <a:r>
              <a:rPr lang="nb-NO" dirty="0" smtClean="0"/>
              <a:t>Hva er de viktigste egenskapene for denne typen indikatorer?</a:t>
            </a:r>
          </a:p>
          <a:p>
            <a:r>
              <a:rPr lang="nb-NO" dirty="0" smtClean="0"/>
              <a:t>Er det hensiktsmessig å ta utgangspunkt i begrunnelsene for offentlig finansiert forskning slik notatet gjør?</a:t>
            </a:r>
          </a:p>
          <a:p>
            <a:r>
              <a:rPr lang="nb-NO" dirty="0" smtClean="0"/>
              <a:t>Er det viktige momenter som mangler i notatet</a:t>
            </a:r>
            <a:r>
              <a:rPr lang="nb-NO" dirty="0" smtClean="0"/>
              <a:t>?</a:t>
            </a:r>
          </a:p>
          <a:p>
            <a:r>
              <a:rPr lang="nb-NO" dirty="0" smtClean="0"/>
              <a:t>Skal vi inkludere noe av dette i oppdraget som settes ut?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Måling av samfunnseffekter innen helseforskning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Medisin og helsefaglig forskning er det største forskningsfeltet i Norge og andre land</a:t>
            </a:r>
          </a:p>
          <a:p>
            <a:r>
              <a:rPr lang="nb-NO" dirty="0" smtClean="0"/>
              <a:t>Økende press for å synliggjøre samfunnseffekter, særlig på </a:t>
            </a:r>
            <a:r>
              <a:rPr lang="nb-NO" dirty="0" err="1" smtClean="0"/>
              <a:t>forskningsfinansiører</a:t>
            </a:r>
            <a:endParaRPr lang="nb-NO" dirty="0" smtClean="0"/>
          </a:p>
          <a:p>
            <a:r>
              <a:rPr lang="nb-NO" dirty="0" smtClean="0"/>
              <a:t>Konkrete initiativ  (USA, Canada, Irland, Nederland, Australia, Storbritannia, OECD)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Pågående utviklingsarbeid innen helseforskning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To hovedtilnærminger:</a:t>
            </a:r>
          </a:p>
          <a:p>
            <a:r>
              <a:rPr lang="nb-NO" dirty="0" smtClean="0"/>
              <a:t>Økonomisk avkastning av investeringer i helseforskning (indikator = penger)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”</a:t>
            </a:r>
            <a:r>
              <a:rPr lang="nb-NO" dirty="0" err="1" smtClean="0"/>
              <a:t>P</a:t>
            </a:r>
            <a:r>
              <a:rPr lang="nb-NO" dirty="0" err="1" smtClean="0"/>
              <a:t>ayback-modellen</a:t>
            </a:r>
            <a:r>
              <a:rPr lang="nb-NO" dirty="0" smtClean="0"/>
              <a:t>”: Vurdering av samfunnseffekter for ulike målgrupper ved hjelp av et bredt sett av indikatorer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Diskusjonspunkter</a:t>
            </a:r>
            <a:br>
              <a:rPr lang="nb-NO" dirty="0" smtClean="0"/>
            </a:br>
            <a:r>
              <a:rPr lang="nb-NO" dirty="0" smtClean="0"/>
              <a:t>Samfunnseffekter av helseforskning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nb-NO" dirty="0" smtClean="0"/>
              <a:t>Bør </a:t>
            </a:r>
            <a:r>
              <a:rPr lang="nb-NO" dirty="0"/>
              <a:t>Norge </a:t>
            </a:r>
            <a:r>
              <a:rPr lang="nb-NO" dirty="0" smtClean="0"/>
              <a:t>igangsette </a:t>
            </a:r>
            <a:r>
              <a:rPr lang="nb-NO" dirty="0"/>
              <a:t>et utviklingsarbeid for måling av samfunnseffekter av norsk helseforskning, basert på det internasjonale </a:t>
            </a:r>
            <a:r>
              <a:rPr lang="nb-NO" dirty="0" smtClean="0"/>
              <a:t>arbeidet?</a:t>
            </a:r>
          </a:p>
          <a:p>
            <a:pPr marL="514350" indent="-514350">
              <a:buAutoNum type="arabicPeriod"/>
            </a:pPr>
            <a:r>
              <a:rPr lang="nb-NO" dirty="0" smtClean="0"/>
              <a:t>Hvordan bør et </a:t>
            </a:r>
            <a:r>
              <a:rPr lang="nb-NO" dirty="0"/>
              <a:t>slikt arbeid </a:t>
            </a:r>
            <a:r>
              <a:rPr lang="nb-NO" dirty="0" err="1"/>
              <a:t>evt</a:t>
            </a:r>
            <a:r>
              <a:rPr lang="nb-NO" dirty="0"/>
              <a:t> </a:t>
            </a:r>
            <a:r>
              <a:rPr lang="nb-NO" dirty="0" smtClean="0"/>
              <a:t>knyttes </a:t>
            </a:r>
            <a:r>
              <a:rPr lang="nb-NO" dirty="0"/>
              <a:t>opp mot arbeidet med utvikling av kvalitetsindikatorer for </a:t>
            </a:r>
            <a:r>
              <a:rPr lang="nb-NO" dirty="0" smtClean="0"/>
              <a:t>helsetjenesten?</a:t>
            </a:r>
            <a:endParaRPr lang="nb-NO" dirty="0"/>
          </a:p>
          <a:p>
            <a:pPr marL="514350" lvl="0" indent="-514350">
              <a:buFont typeface="+mj-lt"/>
              <a:buAutoNum type="arabicPeriod"/>
            </a:pPr>
            <a:r>
              <a:rPr lang="nb-NO" dirty="0"/>
              <a:t>Hvordan </a:t>
            </a:r>
            <a:r>
              <a:rPr lang="nb-NO" dirty="0" smtClean="0"/>
              <a:t>kan arbeidet </a:t>
            </a:r>
            <a:r>
              <a:rPr lang="nb-NO" dirty="0" err="1"/>
              <a:t>evt</a:t>
            </a:r>
            <a:r>
              <a:rPr lang="nb-NO" dirty="0"/>
              <a:t> </a:t>
            </a:r>
            <a:r>
              <a:rPr lang="nb-NO" dirty="0" smtClean="0"/>
              <a:t>generaliseres </a:t>
            </a:r>
            <a:r>
              <a:rPr lang="nb-NO" dirty="0"/>
              <a:t>til alle typer </a:t>
            </a:r>
            <a:r>
              <a:rPr lang="nb-NO" dirty="0" smtClean="0"/>
              <a:t>forskning?</a:t>
            </a:r>
            <a:endParaRPr lang="nb-NO" dirty="0"/>
          </a:p>
          <a:p>
            <a:pPr marL="514350" lvl="0" indent="-514350">
              <a:buFont typeface="+mj-lt"/>
              <a:buAutoNum type="arabicPeriod"/>
            </a:pPr>
            <a:r>
              <a:rPr lang="nb-NO" dirty="0"/>
              <a:t>Hvordan </a:t>
            </a:r>
            <a:r>
              <a:rPr lang="nb-NO" dirty="0" smtClean="0"/>
              <a:t>bør dette henge </a:t>
            </a:r>
            <a:r>
              <a:rPr lang="nb-NO" dirty="0"/>
              <a:t>sammen med forslaget om å utvikle </a:t>
            </a:r>
            <a:r>
              <a:rPr lang="nb-NO" dirty="0" smtClean="0"/>
              <a:t>et norsk forskningsbarometer?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231</Words>
  <Application>Microsoft Office PowerPoint</Application>
  <PresentationFormat>Skjermfremvisning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Office-tema</vt:lpstr>
      <vt:lpstr>Måling av samfunnseffekter</vt:lpstr>
      <vt:lpstr>Lysbilde 2</vt:lpstr>
      <vt:lpstr>Eksempel ”European innovation scoreboard”</vt:lpstr>
      <vt:lpstr>Eksempel ”European innovation scoreboard”</vt:lpstr>
      <vt:lpstr>Utfordringer</vt:lpstr>
      <vt:lpstr>Spørsmål til diskusjon</vt:lpstr>
      <vt:lpstr>Måling av samfunnseffekter innen helseforskning</vt:lpstr>
      <vt:lpstr>Pågående utviklingsarbeid innen helseforskning</vt:lpstr>
      <vt:lpstr>Diskusjonspunkter Samfunnseffekter av helseforskning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Kim Rudi Dreyer</cp:lastModifiedBy>
  <cp:revision>12</cp:revision>
  <dcterms:created xsi:type="dcterms:W3CDTF">2010-10-22T11:16:23Z</dcterms:created>
  <dcterms:modified xsi:type="dcterms:W3CDTF">2010-10-25T07:03:06Z</dcterms:modified>
</cp:coreProperties>
</file>