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508" r:id="rId3"/>
    <p:sldId id="473" r:id="rId4"/>
    <p:sldId id="474" r:id="rId5"/>
    <p:sldId id="430" r:id="rId6"/>
    <p:sldId id="424" r:id="rId7"/>
    <p:sldId id="433" r:id="rId8"/>
    <p:sldId id="495" r:id="rId9"/>
    <p:sldId id="504" r:id="rId10"/>
    <p:sldId id="522" r:id="rId11"/>
    <p:sldId id="517" r:id="rId12"/>
    <p:sldId id="516" r:id="rId13"/>
    <p:sldId id="518" r:id="rId14"/>
    <p:sldId id="489" r:id="rId15"/>
    <p:sldId id="519" r:id="rId16"/>
    <p:sldId id="515" r:id="rId1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EFE"/>
    <a:srgbClr val="ECFE02"/>
    <a:srgbClr val="A96E17"/>
    <a:srgbClr val="000066"/>
    <a:srgbClr val="EB000F"/>
    <a:srgbClr val="FF0011"/>
    <a:srgbClr val="A6DDFD"/>
    <a:srgbClr val="20AAFB"/>
    <a:srgbClr val="BBE1F5"/>
    <a:srgbClr val="63C4F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- aks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Temastil 2 - aks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ys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stil 1 - aks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stil 1 - aks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stil 1 - aks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iddels stil 1 - aks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69231" autoAdjust="0"/>
  </p:normalViewPr>
  <p:slideViewPr>
    <p:cSldViewPr snapToGrid="0">
      <p:cViewPr>
        <p:scale>
          <a:sx n="60" d="100"/>
          <a:sy n="60" d="100"/>
        </p:scale>
        <p:origin x="-2394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notesViewPr>
    <p:cSldViewPr snapToGrid="0">
      <p:cViewPr varScale="1">
        <p:scale>
          <a:sx n="55" d="100"/>
          <a:sy n="55" d="100"/>
        </p:scale>
        <p:origin x="-2610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12\0200$\KUF\Oa\OaK\hho\Originalfigurer%20L&#230;ring%20for%20al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12\0200$\KUF\Oa\OaK\hho\Originalfigurer%20L&#230;ring%20for%20all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12\0200$\KUF\Oa\OaK\hho\Figur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style val="18"/>
  <c:chart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'Figur 3.1'!$A$27:$A$44</c:f>
              <c:strCache>
                <c:ptCount val="18"/>
                <c:pt idx="0">
                  <c:v>92–93</c:v>
                </c:pt>
                <c:pt idx="1">
                  <c:v>93–94</c:v>
                </c:pt>
                <c:pt idx="2">
                  <c:v>94–95</c:v>
                </c:pt>
                <c:pt idx="3">
                  <c:v>95–96</c:v>
                </c:pt>
                <c:pt idx="4">
                  <c:v>96–97</c:v>
                </c:pt>
                <c:pt idx="5">
                  <c:v>97–98</c:v>
                </c:pt>
                <c:pt idx="6">
                  <c:v>98–99</c:v>
                </c:pt>
                <c:pt idx="7">
                  <c:v>99–00</c:v>
                </c:pt>
                <c:pt idx="8">
                  <c:v>00–01</c:v>
                </c:pt>
                <c:pt idx="9">
                  <c:v>02–03</c:v>
                </c:pt>
                <c:pt idx="10">
                  <c:v>03–04</c:v>
                </c:pt>
                <c:pt idx="11">
                  <c:v>04–05</c:v>
                </c:pt>
                <c:pt idx="12">
                  <c:v>05–06</c:v>
                </c:pt>
                <c:pt idx="13">
                  <c:v>06–07</c:v>
                </c:pt>
                <c:pt idx="14">
                  <c:v>07–08</c:v>
                </c:pt>
                <c:pt idx="15">
                  <c:v>08–09</c:v>
                </c:pt>
                <c:pt idx="16">
                  <c:v>09–10</c:v>
                </c:pt>
                <c:pt idx="17">
                  <c:v>10–11</c:v>
                </c:pt>
              </c:strCache>
            </c:strRef>
          </c:cat>
          <c:val>
            <c:numRef>
              <c:f>'Figur 3.1'!$B$27:$B$44</c:f>
              <c:numCache>
                <c:formatCode>0.00\ %</c:formatCode>
                <c:ptCount val="18"/>
                <c:pt idx="0">
                  <c:v>5.9100000000000104E-2</c:v>
                </c:pt>
                <c:pt idx="1">
                  <c:v>6.8000000000000033E-2</c:v>
                </c:pt>
                <c:pt idx="2">
                  <c:v>6.4300000000000204E-2</c:v>
                </c:pt>
                <c:pt idx="3">
                  <c:v>6.3700000000000034E-2</c:v>
                </c:pt>
                <c:pt idx="4">
                  <c:v>5.8900000000000063E-2</c:v>
                </c:pt>
                <c:pt idx="5">
                  <c:v>6.3700000000000034E-2</c:v>
                </c:pt>
                <c:pt idx="6">
                  <c:v>6.4900000000000124E-2</c:v>
                </c:pt>
                <c:pt idx="7">
                  <c:v>6.3400000000000109E-2</c:v>
                </c:pt>
                <c:pt idx="8">
                  <c:v>5.8700000000000113E-2</c:v>
                </c:pt>
                <c:pt idx="9">
                  <c:v>6.0100000000000084E-2</c:v>
                </c:pt>
                <c:pt idx="10">
                  <c:v>5.7100000000000102E-2</c:v>
                </c:pt>
                <c:pt idx="11">
                  <c:v>5.9300000000000193E-2</c:v>
                </c:pt>
                <c:pt idx="12">
                  <c:v>5.9700000000000211E-2</c:v>
                </c:pt>
                <c:pt idx="13">
                  <c:v>6.2200000000000033E-2</c:v>
                </c:pt>
                <c:pt idx="14">
                  <c:v>6.6299999999999998E-2</c:v>
                </c:pt>
                <c:pt idx="15">
                  <c:v>7.2300000000000184E-2</c:v>
                </c:pt>
                <c:pt idx="16">
                  <c:v>7.8700000000000131E-2</c:v>
                </c:pt>
                <c:pt idx="17">
                  <c:v>8.4400000000000044E-2</c:v>
                </c:pt>
              </c:numCache>
            </c:numRef>
          </c:val>
        </c:ser>
        <c:marker val="1"/>
        <c:axId val="114207744"/>
        <c:axId val="114717440"/>
      </c:lineChart>
      <c:catAx>
        <c:axId val="114207744"/>
        <c:scaling>
          <c:orientation val="minMax"/>
        </c:scaling>
        <c:axPos val="b"/>
        <c:tickLblPos val="nextTo"/>
        <c:crossAx val="114717440"/>
        <c:crosses val="autoZero"/>
        <c:auto val="1"/>
        <c:lblAlgn val="ctr"/>
        <c:lblOffset val="100"/>
      </c:catAx>
      <c:valAx>
        <c:axId val="114717440"/>
        <c:scaling>
          <c:orientation val="minMax"/>
        </c:scaling>
        <c:axPos val="l"/>
        <c:majorGridlines/>
        <c:numFmt formatCode="0.00\ %" sourceLinked="1"/>
        <c:tickLblPos val="nextTo"/>
        <c:crossAx val="11420774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'Figur 3.3'!$B$22</c:f>
              <c:strCache>
                <c:ptCount val="1"/>
                <c:pt idx="0">
                  <c:v>2006-07</c:v>
                </c:pt>
              </c:strCache>
            </c:strRef>
          </c:tx>
          <c:cat>
            <c:strRef>
              <c:f>'Figur 3.3'!$A$23:$A$32</c:f>
              <c:strCache>
                <c:ptCount val="10"/>
                <c:pt idx="0">
                  <c:v>1. trinn</c:v>
                </c:pt>
                <c:pt idx="1">
                  <c:v>2. trinn</c:v>
                </c:pt>
                <c:pt idx="2">
                  <c:v>3. trinn</c:v>
                </c:pt>
                <c:pt idx="3">
                  <c:v>4. trinn</c:v>
                </c:pt>
                <c:pt idx="4">
                  <c:v>5. trinn</c:v>
                </c:pt>
                <c:pt idx="5">
                  <c:v>6. trinn</c:v>
                </c:pt>
                <c:pt idx="6">
                  <c:v>7. trinn</c:v>
                </c:pt>
                <c:pt idx="7">
                  <c:v>8. trinn</c:v>
                </c:pt>
                <c:pt idx="8">
                  <c:v>9. trinn</c:v>
                </c:pt>
                <c:pt idx="9">
                  <c:v>10. trinn</c:v>
                </c:pt>
              </c:strCache>
            </c:strRef>
          </c:cat>
          <c:val>
            <c:numRef>
              <c:f>'Figur 3.3'!$B$23:$B$32</c:f>
              <c:numCache>
                <c:formatCode>0.00\ %</c:formatCode>
                <c:ptCount val="10"/>
                <c:pt idx="0">
                  <c:v>3.1000000000000052E-2</c:v>
                </c:pt>
                <c:pt idx="1">
                  <c:v>3.5999999999999997E-2</c:v>
                </c:pt>
                <c:pt idx="2">
                  <c:v>4.1000000000000002E-2</c:v>
                </c:pt>
                <c:pt idx="3" formatCode="0\ %">
                  <c:v>0.05</c:v>
                </c:pt>
                <c:pt idx="4">
                  <c:v>5.9000000000000136E-2</c:v>
                </c:pt>
                <c:pt idx="5">
                  <c:v>6.8000000000000019E-2</c:v>
                </c:pt>
                <c:pt idx="6">
                  <c:v>7.3999999999999996E-2</c:v>
                </c:pt>
                <c:pt idx="7">
                  <c:v>8.3000000000000046E-2</c:v>
                </c:pt>
                <c:pt idx="8">
                  <c:v>8.6000000000000021E-2</c:v>
                </c:pt>
                <c:pt idx="9" formatCode="0\ %">
                  <c:v>9.0000000000000024E-2</c:v>
                </c:pt>
              </c:numCache>
            </c:numRef>
          </c:val>
        </c:ser>
        <c:ser>
          <c:idx val="1"/>
          <c:order val="1"/>
          <c:tx>
            <c:strRef>
              <c:f>'Figur 3.3'!$C$22</c:f>
              <c:strCache>
                <c:ptCount val="1"/>
                <c:pt idx="0">
                  <c:v>2010-11</c:v>
                </c:pt>
              </c:strCache>
            </c:strRef>
          </c:tx>
          <c:cat>
            <c:strRef>
              <c:f>'Figur 3.3'!$A$23:$A$32</c:f>
              <c:strCache>
                <c:ptCount val="10"/>
                <c:pt idx="0">
                  <c:v>1. trinn</c:v>
                </c:pt>
                <c:pt idx="1">
                  <c:v>2. trinn</c:v>
                </c:pt>
                <c:pt idx="2">
                  <c:v>3. trinn</c:v>
                </c:pt>
                <c:pt idx="3">
                  <c:v>4. trinn</c:v>
                </c:pt>
                <c:pt idx="4">
                  <c:v>5. trinn</c:v>
                </c:pt>
                <c:pt idx="5">
                  <c:v>6. trinn</c:v>
                </c:pt>
                <c:pt idx="6">
                  <c:v>7. trinn</c:v>
                </c:pt>
                <c:pt idx="7">
                  <c:v>8. trinn</c:v>
                </c:pt>
                <c:pt idx="8">
                  <c:v>9. trinn</c:v>
                </c:pt>
                <c:pt idx="9">
                  <c:v>10. trinn</c:v>
                </c:pt>
              </c:strCache>
            </c:strRef>
          </c:cat>
          <c:val>
            <c:numRef>
              <c:f>'Figur 3.3'!$C$23:$C$32</c:f>
              <c:numCache>
                <c:formatCode>0.00\ %</c:formatCode>
                <c:ptCount val="10"/>
                <c:pt idx="0">
                  <c:v>4.3000000000000003E-2</c:v>
                </c:pt>
                <c:pt idx="1">
                  <c:v>4.9000000000000113E-2</c:v>
                </c:pt>
                <c:pt idx="2">
                  <c:v>5.9000000000000136E-2</c:v>
                </c:pt>
                <c:pt idx="3">
                  <c:v>7.1999999999999995E-2</c:v>
                </c:pt>
                <c:pt idx="4">
                  <c:v>8.6000000000000021E-2</c:v>
                </c:pt>
                <c:pt idx="5">
                  <c:v>9.6000000000000002E-2</c:v>
                </c:pt>
                <c:pt idx="6">
                  <c:v>0.10100000000000002</c:v>
                </c:pt>
                <c:pt idx="7">
                  <c:v>0.10700000000000012</c:v>
                </c:pt>
                <c:pt idx="8">
                  <c:v>0.10900000000000012</c:v>
                </c:pt>
                <c:pt idx="9">
                  <c:v>0.11700000000000002</c:v>
                </c:pt>
              </c:numCache>
            </c:numRef>
          </c:val>
        </c:ser>
        <c:axId val="115015040"/>
        <c:axId val="115115136"/>
      </c:barChart>
      <c:catAx>
        <c:axId val="115015040"/>
        <c:scaling>
          <c:orientation val="minMax"/>
        </c:scaling>
        <c:axPos val="b"/>
        <c:tickLblPos val="nextTo"/>
        <c:crossAx val="115115136"/>
        <c:crosses val="autoZero"/>
        <c:auto val="1"/>
        <c:lblAlgn val="ctr"/>
        <c:lblOffset val="100"/>
      </c:catAx>
      <c:valAx>
        <c:axId val="115115136"/>
        <c:scaling>
          <c:orientation val="minMax"/>
        </c:scaling>
        <c:axPos val="l"/>
        <c:majorGridlines/>
        <c:numFmt formatCode="0.00\ %" sourceLinked="1"/>
        <c:tickLblPos val="nextTo"/>
        <c:crossAx val="1150150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'Ark1'!$A$26</c:f>
              <c:strCache>
                <c:ptCount val="1"/>
                <c:pt idx="0">
                  <c:v>Gutter</c:v>
                </c:pt>
              </c:strCache>
            </c:strRef>
          </c:tx>
          <c:cat>
            <c:strRef>
              <c:f>'Ark1'!$B$25:$F$25</c:f>
              <c:strCache>
                <c:ptCount val="5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</c:strCache>
            </c:strRef>
          </c:cat>
          <c:val>
            <c:numRef>
              <c:f>'Ark1'!$B$26:$F$26</c:f>
              <c:numCache>
                <c:formatCode>General</c:formatCode>
                <c:ptCount val="5"/>
                <c:pt idx="0">
                  <c:v>69.099999999999994</c:v>
                </c:pt>
                <c:pt idx="1">
                  <c:v>69</c:v>
                </c:pt>
                <c:pt idx="2">
                  <c:v>69</c:v>
                </c:pt>
                <c:pt idx="3">
                  <c:v>68.599999999999994</c:v>
                </c:pt>
                <c:pt idx="4">
                  <c:v>67.900000000000006</c:v>
                </c:pt>
              </c:numCache>
            </c:numRef>
          </c:val>
        </c:ser>
        <c:ser>
          <c:idx val="1"/>
          <c:order val="1"/>
          <c:tx>
            <c:strRef>
              <c:f>'Ark1'!$A$27</c:f>
              <c:strCache>
                <c:ptCount val="1"/>
                <c:pt idx="0">
                  <c:v>Jenter</c:v>
                </c:pt>
              </c:strCache>
            </c:strRef>
          </c:tx>
          <c:cat>
            <c:strRef>
              <c:f>'Ark1'!$B$25:$F$25</c:f>
              <c:strCache>
                <c:ptCount val="5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</c:strCache>
            </c:strRef>
          </c:cat>
          <c:val>
            <c:numRef>
              <c:f>'Ark1'!$B$27:$F$27</c:f>
              <c:numCache>
                <c:formatCode>General</c:formatCode>
                <c:ptCount val="5"/>
                <c:pt idx="0">
                  <c:v>30.9</c:v>
                </c:pt>
                <c:pt idx="1">
                  <c:v>31</c:v>
                </c:pt>
                <c:pt idx="2">
                  <c:v>31</c:v>
                </c:pt>
                <c:pt idx="3">
                  <c:v>31.4</c:v>
                </c:pt>
                <c:pt idx="4">
                  <c:v>32.1</c:v>
                </c:pt>
              </c:numCache>
            </c:numRef>
          </c:val>
        </c:ser>
        <c:axId val="115185920"/>
        <c:axId val="115191808"/>
      </c:barChart>
      <c:catAx>
        <c:axId val="115185920"/>
        <c:scaling>
          <c:orientation val="minMax"/>
        </c:scaling>
        <c:axPos val="b"/>
        <c:tickLblPos val="nextTo"/>
        <c:crossAx val="115191808"/>
        <c:crosses val="autoZero"/>
        <c:auto val="1"/>
        <c:lblAlgn val="ctr"/>
        <c:lblOffset val="100"/>
      </c:catAx>
      <c:valAx>
        <c:axId val="115191808"/>
        <c:scaling>
          <c:orientation val="minMax"/>
        </c:scaling>
        <c:axPos val="l"/>
        <c:majorGridlines/>
        <c:numFmt formatCode="General" sourceLinked="1"/>
        <c:tickLblPos val="nextTo"/>
        <c:crossAx val="115185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83367-BB8D-4910-A324-5BFE10F0164C}" type="doc">
      <dgm:prSet loTypeId="urn:microsoft.com/office/officeart/2005/8/layout/list1" loCatId="list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nb-NO"/>
        </a:p>
      </dgm:t>
    </dgm:pt>
    <dgm:pt modelId="{F4355626-AEF3-4056-B10B-9DB7B497EC25}">
      <dgm:prSet phldrT="[Tekst]"/>
      <dgm:spPr/>
      <dgm:t>
        <a:bodyPr/>
        <a:lstStyle/>
        <a:p>
          <a:r>
            <a:rPr lang="nb-NO" b="1" dirty="0" smtClean="0"/>
            <a:t>Skole</a:t>
          </a:r>
          <a:endParaRPr lang="nb-NO" b="1" dirty="0"/>
        </a:p>
      </dgm:t>
    </dgm:pt>
    <dgm:pt modelId="{26779672-926A-4AF6-843B-D2C28D7F6982}" type="parTrans" cxnId="{DD46AD3F-36B7-4A04-A582-D048CC9A7669}">
      <dgm:prSet/>
      <dgm:spPr/>
      <dgm:t>
        <a:bodyPr/>
        <a:lstStyle/>
        <a:p>
          <a:endParaRPr lang="nb-NO"/>
        </a:p>
      </dgm:t>
    </dgm:pt>
    <dgm:pt modelId="{CC91E509-B0D3-4C6F-9434-C349D40CC87B}" type="sibTrans" cxnId="{DD46AD3F-36B7-4A04-A582-D048CC9A7669}">
      <dgm:prSet/>
      <dgm:spPr/>
      <dgm:t>
        <a:bodyPr/>
        <a:lstStyle/>
        <a:p>
          <a:endParaRPr lang="nb-NO"/>
        </a:p>
      </dgm:t>
    </dgm:pt>
    <dgm:pt modelId="{9532ACE9-C271-4AB7-98DE-6C95005BEFBB}">
      <dgm:prSet phldrT="[Tekst]"/>
      <dgm:spPr/>
      <dgm:t>
        <a:bodyPr/>
        <a:lstStyle/>
        <a:p>
          <a:r>
            <a:rPr lang="nb-NO" dirty="0" smtClean="0"/>
            <a:t>46 000 av 615 000 elever i grunnskolen</a:t>
          </a:r>
          <a:endParaRPr lang="nb-NO" dirty="0"/>
        </a:p>
      </dgm:t>
    </dgm:pt>
    <dgm:pt modelId="{6293C727-9CEB-4BD7-8863-781A19031026}" type="parTrans" cxnId="{6B329752-DA80-4229-80B3-05B86471A2D9}">
      <dgm:prSet/>
      <dgm:spPr/>
      <dgm:t>
        <a:bodyPr/>
        <a:lstStyle/>
        <a:p>
          <a:endParaRPr lang="nb-NO"/>
        </a:p>
      </dgm:t>
    </dgm:pt>
    <dgm:pt modelId="{401177DF-6A54-47CE-AAFC-BB9E3789653C}" type="sibTrans" cxnId="{6B329752-DA80-4229-80B3-05B86471A2D9}">
      <dgm:prSet/>
      <dgm:spPr/>
      <dgm:t>
        <a:bodyPr/>
        <a:lstStyle/>
        <a:p>
          <a:endParaRPr lang="nb-NO"/>
        </a:p>
      </dgm:t>
    </dgm:pt>
    <dgm:pt modelId="{17263B13-BD3E-4B7B-9F3F-F348A4B2FECC}">
      <dgm:prSet phldrT="[Tekst]"/>
      <dgm:spPr/>
      <dgm:t>
        <a:bodyPr/>
        <a:lstStyle/>
        <a:p>
          <a:r>
            <a:rPr lang="nb-NO" b="1" dirty="0" smtClean="0"/>
            <a:t>Faste spesialklasser</a:t>
          </a:r>
          <a:endParaRPr lang="nb-NO" b="1" dirty="0"/>
        </a:p>
      </dgm:t>
    </dgm:pt>
    <dgm:pt modelId="{1B2AF170-57BA-4A83-A1E1-01B50C1B3478}" type="parTrans" cxnId="{96D4C93D-D4DB-401A-956E-D9123EAB9F8A}">
      <dgm:prSet/>
      <dgm:spPr/>
      <dgm:t>
        <a:bodyPr/>
        <a:lstStyle/>
        <a:p>
          <a:endParaRPr lang="nb-NO"/>
        </a:p>
      </dgm:t>
    </dgm:pt>
    <dgm:pt modelId="{BF0FE3D1-6ADE-45EE-B5EB-91A64821ACCE}" type="sibTrans" cxnId="{96D4C93D-D4DB-401A-956E-D9123EAB9F8A}">
      <dgm:prSet/>
      <dgm:spPr/>
      <dgm:t>
        <a:bodyPr/>
        <a:lstStyle/>
        <a:p>
          <a:endParaRPr lang="nb-NO"/>
        </a:p>
      </dgm:t>
    </dgm:pt>
    <dgm:pt modelId="{BDF22280-7631-48EC-8461-B9312F961AA3}">
      <dgm:prSet phldrT="[Tekst]"/>
      <dgm:spPr/>
      <dgm:t>
        <a:bodyPr/>
        <a:lstStyle/>
        <a:p>
          <a:r>
            <a:rPr lang="nb-NO" dirty="0" smtClean="0"/>
            <a:t>4000 elever</a:t>
          </a:r>
          <a:endParaRPr lang="nb-NO" dirty="0"/>
        </a:p>
      </dgm:t>
    </dgm:pt>
    <dgm:pt modelId="{237317E2-82FB-40C4-8878-66BCA0580C53}" type="parTrans" cxnId="{9BC8BCDD-46DD-423C-9335-E7189DAFE136}">
      <dgm:prSet/>
      <dgm:spPr/>
      <dgm:t>
        <a:bodyPr/>
        <a:lstStyle/>
        <a:p>
          <a:endParaRPr lang="nb-NO"/>
        </a:p>
      </dgm:t>
    </dgm:pt>
    <dgm:pt modelId="{46540539-B22E-4EC5-9881-11376129DCB7}" type="sibTrans" cxnId="{9BC8BCDD-46DD-423C-9335-E7189DAFE136}">
      <dgm:prSet/>
      <dgm:spPr/>
      <dgm:t>
        <a:bodyPr/>
        <a:lstStyle/>
        <a:p>
          <a:endParaRPr lang="nb-NO"/>
        </a:p>
      </dgm:t>
    </dgm:pt>
    <dgm:pt modelId="{16611791-1779-4AC5-8367-021E52FD8159}">
      <dgm:prSet phldrT="[Tekst]"/>
      <dgm:spPr/>
      <dgm:t>
        <a:bodyPr/>
        <a:lstStyle/>
        <a:p>
          <a:r>
            <a:rPr lang="nb-NO" b="1" dirty="0" smtClean="0"/>
            <a:t>Egen skole (spesialskole)</a:t>
          </a:r>
          <a:endParaRPr lang="nb-NO" b="1" dirty="0"/>
        </a:p>
      </dgm:t>
    </dgm:pt>
    <dgm:pt modelId="{B26CAF84-BE44-4A04-BEB1-F84C198A100D}" type="parTrans" cxnId="{524751D2-5525-49BB-BFC7-CF6D9A7E7A6C}">
      <dgm:prSet/>
      <dgm:spPr/>
      <dgm:t>
        <a:bodyPr/>
        <a:lstStyle/>
        <a:p>
          <a:endParaRPr lang="nb-NO"/>
        </a:p>
      </dgm:t>
    </dgm:pt>
    <dgm:pt modelId="{0124923B-E2CC-45C9-9C3B-2377F511EE88}" type="sibTrans" cxnId="{524751D2-5525-49BB-BFC7-CF6D9A7E7A6C}">
      <dgm:prSet/>
      <dgm:spPr/>
      <dgm:t>
        <a:bodyPr/>
        <a:lstStyle/>
        <a:p>
          <a:endParaRPr lang="nb-NO"/>
        </a:p>
      </dgm:t>
    </dgm:pt>
    <dgm:pt modelId="{BF819815-AE8B-4174-A9D8-44CA1085EBE2}">
      <dgm:prSet phldrT="[Tekst]"/>
      <dgm:spPr/>
      <dgm:t>
        <a:bodyPr/>
        <a:lstStyle/>
        <a:p>
          <a:r>
            <a:rPr lang="nb-NO" dirty="0" smtClean="0"/>
            <a:t>1900 elever</a:t>
          </a:r>
          <a:endParaRPr lang="nb-NO" dirty="0"/>
        </a:p>
      </dgm:t>
    </dgm:pt>
    <dgm:pt modelId="{F4F74959-1F38-4993-A7B9-CAFF3A9D3920}" type="parTrans" cxnId="{E6B4FB3C-A0AF-4D97-9F5A-D45A4F531D21}">
      <dgm:prSet/>
      <dgm:spPr/>
      <dgm:t>
        <a:bodyPr/>
        <a:lstStyle/>
        <a:p>
          <a:endParaRPr lang="nb-NO"/>
        </a:p>
      </dgm:t>
    </dgm:pt>
    <dgm:pt modelId="{8457691A-5615-42C5-A542-28CEF6164628}" type="sibTrans" cxnId="{E6B4FB3C-A0AF-4D97-9F5A-D45A4F531D21}">
      <dgm:prSet/>
      <dgm:spPr/>
      <dgm:t>
        <a:bodyPr/>
        <a:lstStyle/>
        <a:p>
          <a:endParaRPr lang="nb-NO"/>
        </a:p>
      </dgm:t>
    </dgm:pt>
    <dgm:pt modelId="{5753D19E-7A1A-4010-8707-0744B25C964D}">
      <dgm:prSet phldrT="[Tekst]"/>
      <dgm:spPr/>
      <dgm:t>
        <a:bodyPr/>
        <a:lstStyle/>
        <a:p>
          <a:r>
            <a:rPr lang="nb-NO" b="1" dirty="0" smtClean="0"/>
            <a:t>Alternative opplæringsarenaer</a:t>
          </a:r>
          <a:endParaRPr lang="nb-NO" b="1" dirty="0"/>
        </a:p>
      </dgm:t>
    </dgm:pt>
    <dgm:pt modelId="{F3845744-B4FC-4497-887E-4E1C84DB70EF}" type="parTrans" cxnId="{CF5CCA07-0B6E-4030-ABE3-C22E94670C49}">
      <dgm:prSet/>
      <dgm:spPr/>
      <dgm:t>
        <a:bodyPr/>
        <a:lstStyle/>
        <a:p>
          <a:endParaRPr lang="nb-NO"/>
        </a:p>
      </dgm:t>
    </dgm:pt>
    <dgm:pt modelId="{2E824426-2AEE-46C9-92F7-1D0AC120EEAB}" type="sibTrans" cxnId="{CF5CCA07-0B6E-4030-ABE3-C22E94670C49}">
      <dgm:prSet/>
      <dgm:spPr/>
      <dgm:t>
        <a:bodyPr/>
        <a:lstStyle/>
        <a:p>
          <a:endParaRPr lang="nb-NO"/>
        </a:p>
      </dgm:t>
    </dgm:pt>
    <dgm:pt modelId="{35126707-0EA0-4ECA-A65E-F8535FEE05A8}">
      <dgm:prSet phldrT="[Tekst]"/>
      <dgm:spPr/>
      <dgm:t>
        <a:bodyPr/>
        <a:lstStyle/>
        <a:p>
          <a:r>
            <a:rPr lang="nb-NO" dirty="0" smtClean="0"/>
            <a:t>1500 elever</a:t>
          </a:r>
          <a:endParaRPr lang="nb-NO" dirty="0"/>
        </a:p>
      </dgm:t>
    </dgm:pt>
    <dgm:pt modelId="{328F0F24-A49E-44A0-B7B8-F86BC73F3346}" type="parTrans" cxnId="{D32A140B-A56C-43C4-8C81-12BBBB621029}">
      <dgm:prSet/>
      <dgm:spPr/>
      <dgm:t>
        <a:bodyPr/>
        <a:lstStyle/>
        <a:p>
          <a:endParaRPr lang="nb-NO"/>
        </a:p>
      </dgm:t>
    </dgm:pt>
    <dgm:pt modelId="{D092AC2A-D04F-4D96-8406-2531A8F296F2}" type="sibTrans" cxnId="{D32A140B-A56C-43C4-8C81-12BBBB621029}">
      <dgm:prSet/>
      <dgm:spPr/>
      <dgm:t>
        <a:bodyPr/>
        <a:lstStyle/>
        <a:p>
          <a:endParaRPr lang="nb-NO"/>
        </a:p>
      </dgm:t>
    </dgm:pt>
    <dgm:pt modelId="{CBB770D1-2324-4CDC-A521-BC99D4C4FECD}" type="pres">
      <dgm:prSet presAssocID="{F6F83367-BB8D-4910-A324-5BFE10F016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722135F7-1E33-454E-8040-DB36C8043260}" type="pres">
      <dgm:prSet presAssocID="{F4355626-AEF3-4056-B10B-9DB7B497EC25}" presName="parentLin" presStyleCnt="0"/>
      <dgm:spPr/>
    </dgm:pt>
    <dgm:pt modelId="{C739FCC3-AC19-4710-B14E-CB6B0B099F04}" type="pres">
      <dgm:prSet presAssocID="{F4355626-AEF3-4056-B10B-9DB7B497EC25}" presName="parentLeftMargin" presStyleLbl="node1" presStyleIdx="0" presStyleCnt="4"/>
      <dgm:spPr/>
      <dgm:t>
        <a:bodyPr/>
        <a:lstStyle/>
        <a:p>
          <a:endParaRPr lang="nb-NO"/>
        </a:p>
      </dgm:t>
    </dgm:pt>
    <dgm:pt modelId="{F27CAAE0-85E9-4010-9E41-01251F5FDBC1}" type="pres">
      <dgm:prSet presAssocID="{F4355626-AEF3-4056-B10B-9DB7B497EC2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B412BBD-15B0-4CC1-8993-3D0F460A9AF4}" type="pres">
      <dgm:prSet presAssocID="{F4355626-AEF3-4056-B10B-9DB7B497EC25}" presName="negativeSpace" presStyleCnt="0"/>
      <dgm:spPr/>
    </dgm:pt>
    <dgm:pt modelId="{11735EBE-FB70-40D2-9765-9B0B4223A38A}" type="pres">
      <dgm:prSet presAssocID="{F4355626-AEF3-4056-B10B-9DB7B497EC25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DEC97CC-F9D6-481B-82A2-5629DC1FA984}" type="pres">
      <dgm:prSet presAssocID="{CC91E509-B0D3-4C6F-9434-C349D40CC87B}" presName="spaceBetweenRectangles" presStyleCnt="0"/>
      <dgm:spPr/>
    </dgm:pt>
    <dgm:pt modelId="{49CD2025-81C7-4FDE-96CC-AC2FF447F2CF}" type="pres">
      <dgm:prSet presAssocID="{17263B13-BD3E-4B7B-9F3F-F348A4B2FECC}" presName="parentLin" presStyleCnt="0"/>
      <dgm:spPr/>
    </dgm:pt>
    <dgm:pt modelId="{BAFF031C-B90F-4091-B98F-2A688C31693F}" type="pres">
      <dgm:prSet presAssocID="{17263B13-BD3E-4B7B-9F3F-F348A4B2FECC}" presName="parentLeftMargin" presStyleLbl="node1" presStyleIdx="0" presStyleCnt="4"/>
      <dgm:spPr/>
      <dgm:t>
        <a:bodyPr/>
        <a:lstStyle/>
        <a:p>
          <a:endParaRPr lang="nb-NO"/>
        </a:p>
      </dgm:t>
    </dgm:pt>
    <dgm:pt modelId="{E9FC7CDA-A3E8-4638-9968-B2CE44C47886}" type="pres">
      <dgm:prSet presAssocID="{17263B13-BD3E-4B7B-9F3F-F348A4B2FEC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F2E3355-1727-45D8-AEBC-DDEF0F3131BF}" type="pres">
      <dgm:prSet presAssocID="{17263B13-BD3E-4B7B-9F3F-F348A4B2FECC}" presName="negativeSpace" presStyleCnt="0"/>
      <dgm:spPr/>
    </dgm:pt>
    <dgm:pt modelId="{55AA28D7-E9B9-4528-927A-856CB38D9B15}" type="pres">
      <dgm:prSet presAssocID="{17263B13-BD3E-4B7B-9F3F-F348A4B2FEC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19682AC-1C2C-4009-A0F5-9611DC04B9B5}" type="pres">
      <dgm:prSet presAssocID="{BF0FE3D1-6ADE-45EE-B5EB-91A64821ACCE}" presName="spaceBetweenRectangles" presStyleCnt="0"/>
      <dgm:spPr/>
    </dgm:pt>
    <dgm:pt modelId="{52F17AF9-B8B8-49E0-9FB7-9E27219539DE}" type="pres">
      <dgm:prSet presAssocID="{16611791-1779-4AC5-8367-021E52FD8159}" presName="parentLin" presStyleCnt="0"/>
      <dgm:spPr/>
    </dgm:pt>
    <dgm:pt modelId="{C1118CB4-5593-4014-B0EE-9D4C15C7CBA4}" type="pres">
      <dgm:prSet presAssocID="{16611791-1779-4AC5-8367-021E52FD8159}" presName="parentLeftMargin" presStyleLbl="node1" presStyleIdx="1" presStyleCnt="4"/>
      <dgm:spPr/>
      <dgm:t>
        <a:bodyPr/>
        <a:lstStyle/>
        <a:p>
          <a:endParaRPr lang="nb-NO"/>
        </a:p>
      </dgm:t>
    </dgm:pt>
    <dgm:pt modelId="{CC5E15C1-F512-4AD3-BBD5-E7FEB6D00571}" type="pres">
      <dgm:prSet presAssocID="{16611791-1779-4AC5-8367-021E52FD815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1B3FBA0-9B08-4FEE-9A78-767B3F84EE42}" type="pres">
      <dgm:prSet presAssocID="{16611791-1779-4AC5-8367-021E52FD8159}" presName="negativeSpace" presStyleCnt="0"/>
      <dgm:spPr/>
    </dgm:pt>
    <dgm:pt modelId="{C53BF213-9795-40EF-84A9-457B40AB7A16}" type="pres">
      <dgm:prSet presAssocID="{16611791-1779-4AC5-8367-021E52FD8159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0399FEC-6690-4FA6-9154-A2FB64B85A56}" type="pres">
      <dgm:prSet presAssocID="{0124923B-E2CC-45C9-9C3B-2377F511EE88}" presName="spaceBetweenRectangles" presStyleCnt="0"/>
      <dgm:spPr/>
    </dgm:pt>
    <dgm:pt modelId="{E282746D-3FAB-4D03-AC57-1C6006FC1C37}" type="pres">
      <dgm:prSet presAssocID="{5753D19E-7A1A-4010-8707-0744B25C964D}" presName="parentLin" presStyleCnt="0"/>
      <dgm:spPr/>
    </dgm:pt>
    <dgm:pt modelId="{778335EC-F8CD-481D-811A-609AE4598E6A}" type="pres">
      <dgm:prSet presAssocID="{5753D19E-7A1A-4010-8707-0744B25C964D}" presName="parentLeftMargin" presStyleLbl="node1" presStyleIdx="2" presStyleCnt="4"/>
      <dgm:spPr/>
      <dgm:t>
        <a:bodyPr/>
        <a:lstStyle/>
        <a:p>
          <a:endParaRPr lang="nb-NO"/>
        </a:p>
      </dgm:t>
    </dgm:pt>
    <dgm:pt modelId="{2801D691-612A-45AD-B347-74423FA9D892}" type="pres">
      <dgm:prSet presAssocID="{5753D19E-7A1A-4010-8707-0744B25C964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2BA1E94-D12E-47F4-972D-C63A2C5FF25A}" type="pres">
      <dgm:prSet presAssocID="{5753D19E-7A1A-4010-8707-0744B25C964D}" presName="negativeSpace" presStyleCnt="0"/>
      <dgm:spPr/>
    </dgm:pt>
    <dgm:pt modelId="{A27FB8DC-28A6-4037-90E5-BEC02EF8BACC}" type="pres">
      <dgm:prSet presAssocID="{5753D19E-7A1A-4010-8707-0744B25C964D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524751D2-5525-49BB-BFC7-CF6D9A7E7A6C}" srcId="{F6F83367-BB8D-4910-A324-5BFE10F0164C}" destId="{16611791-1779-4AC5-8367-021E52FD8159}" srcOrd="2" destOrd="0" parTransId="{B26CAF84-BE44-4A04-BEB1-F84C198A100D}" sibTransId="{0124923B-E2CC-45C9-9C3B-2377F511EE88}"/>
    <dgm:cxn modelId="{27C608A3-0993-4A45-B6C3-058635019BE6}" type="presOf" srcId="{16611791-1779-4AC5-8367-021E52FD8159}" destId="{CC5E15C1-F512-4AD3-BBD5-E7FEB6D00571}" srcOrd="1" destOrd="0" presId="urn:microsoft.com/office/officeart/2005/8/layout/list1"/>
    <dgm:cxn modelId="{40904A9F-4719-4601-B4D4-D0870C48453B}" type="presOf" srcId="{16611791-1779-4AC5-8367-021E52FD8159}" destId="{C1118CB4-5593-4014-B0EE-9D4C15C7CBA4}" srcOrd="0" destOrd="0" presId="urn:microsoft.com/office/officeart/2005/8/layout/list1"/>
    <dgm:cxn modelId="{96D4C93D-D4DB-401A-956E-D9123EAB9F8A}" srcId="{F6F83367-BB8D-4910-A324-5BFE10F0164C}" destId="{17263B13-BD3E-4B7B-9F3F-F348A4B2FECC}" srcOrd="1" destOrd="0" parTransId="{1B2AF170-57BA-4A83-A1E1-01B50C1B3478}" sibTransId="{BF0FE3D1-6ADE-45EE-B5EB-91A64821ACCE}"/>
    <dgm:cxn modelId="{CF8D4BAC-92BF-44D6-92C2-15132FD34856}" type="presOf" srcId="{BF819815-AE8B-4174-A9D8-44CA1085EBE2}" destId="{C53BF213-9795-40EF-84A9-457B40AB7A16}" srcOrd="0" destOrd="0" presId="urn:microsoft.com/office/officeart/2005/8/layout/list1"/>
    <dgm:cxn modelId="{01FEC6A3-51BD-415C-ADAE-C30D0D49A061}" type="presOf" srcId="{BDF22280-7631-48EC-8461-B9312F961AA3}" destId="{55AA28D7-E9B9-4528-927A-856CB38D9B15}" srcOrd="0" destOrd="0" presId="urn:microsoft.com/office/officeart/2005/8/layout/list1"/>
    <dgm:cxn modelId="{009566CA-3DA6-4CC8-82C8-73F70F19956E}" type="presOf" srcId="{5753D19E-7A1A-4010-8707-0744B25C964D}" destId="{2801D691-612A-45AD-B347-74423FA9D892}" srcOrd="1" destOrd="0" presId="urn:microsoft.com/office/officeart/2005/8/layout/list1"/>
    <dgm:cxn modelId="{DF878FAA-2AC5-476C-A597-73B3B4AD4D54}" type="presOf" srcId="{9532ACE9-C271-4AB7-98DE-6C95005BEFBB}" destId="{11735EBE-FB70-40D2-9765-9B0B4223A38A}" srcOrd="0" destOrd="0" presId="urn:microsoft.com/office/officeart/2005/8/layout/list1"/>
    <dgm:cxn modelId="{D606B3E3-FA7B-4725-B0AB-52E952B1CD72}" type="presOf" srcId="{5753D19E-7A1A-4010-8707-0744B25C964D}" destId="{778335EC-F8CD-481D-811A-609AE4598E6A}" srcOrd="0" destOrd="0" presId="urn:microsoft.com/office/officeart/2005/8/layout/list1"/>
    <dgm:cxn modelId="{04728016-D0CD-49ED-BAF2-B6910D1C6945}" type="presOf" srcId="{F4355626-AEF3-4056-B10B-9DB7B497EC25}" destId="{C739FCC3-AC19-4710-B14E-CB6B0B099F04}" srcOrd="0" destOrd="0" presId="urn:microsoft.com/office/officeart/2005/8/layout/list1"/>
    <dgm:cxn modelId="{7145A547-67A2-46E2-9DED-AADBDFE5A9E7}" type="presOf" srcId="{17263B13-BD3E-4B7B-9F3F-F348A4B2FECC}" destId="{E9FC7CDA-A3E8-4638-9968-B2CE44C47886}" srcOrd="1" destOrd="0" presId="urn:microsoft.com/office/officeart/2005/8/layout/list1"/>
    <dgm:cxn modelId="{32A03B32-C923-4833-9B88-DF13D5BAC29C}" type="presOf" srcId="{35126707-0EA0-4ECA-A65E-F8535FEE05A8}" destId="{A27FB8DC-28A6-4037-90E5-BEC02EF8BACC}" srcOrd="0" destOrd="0" presId="urn:microsoft.com/office/officeart/2005/8/layout/list1"/>
    <dgm:cxn modelId="{E6B4FB3C-A0AF-4D97-9F5A-D45A4F531D21}" srcId="{16611791-1779-4AC5-8367-021E52FD8159}" destId="{BF819815-AE8B-4174-A9D8-44CA1085EBE2}" srcOrd="0" destOrd="0" parTransId="{F4F74959-1F38-4993-A7B9-CAFF3A9D3920}" sibTransId="{8457691A-5615-42C5-A542-28CEF6164628}"/>
    <dgm:cxn modelId="{9BC8BCDD-46DD-423C-9335-E7189DAFE136}" srcId="{17263B13-BD3E-4B7B-9F3F-F348A4B2FECC}" destId="{BDF22280-7631-48EC-8461-B9312F961AA3}" srcOrd="0" destOrd="0" parTransId="{237317E2-82FB-40C4-8878-66BCA0580C53}" sibTransId="{46540539-B22E-4EC5-9881-11376129DCB7}"/>
    <dgm:cxn modelId="{6B329752-DA80-4229-80B3-05B86471A2D9}" srcId="{F4355626-AEF3-4056-B10B-9DB7B497EC25}" destId="{9532ACE9-C271-4AB7-98DE-6C95005BEFBB}" srcOrd="0" destOrd="0" parTransId="{6293C727-9CEB-4BD7-8863-781A19031026}" sibTransId="{401177DF-6A54-47CE-AAFC-BB9E3789653C}"/>
    <dgm:cxn modelId="{CF5CCA07-0B6E-4030-ABE3-C22E94670C49}" srcId="{F6F83367-BB8D-4910-A324-5BFE10F0164C}" destId="{5753D19E-7A1A-4010-8707-0744B25C964D}" srcOrd="3" destOrd="0" parTransId="{F3845744-B4FC-4497-887E-4E1C84DB70EF}" sibTransId="{2E824426-2AEE-46C9-92F7-1D0AC120EEAB}"/>
    <dgm:cxn modelId="{7A9E43B2-AD62-49D9-811D-DA1726889A3A}" type="presOf" srcId="{F4355626-AEF3-4056-B10B-9DB7B497EC25}" destId="{F27CAAE0-85E9-4010-9E41-01251F5FDBC1}" srcOrd="1" destOrd="0" presId="urn:microsoft.com/office/officeart/2005/8/layout/list1"/>
    <dgm:cxn modelId="{DD46AD3F-36B7-4A04-A582-D048CC9A7669}" srcId="{F6F83367-BB8D-4910-A324-5BFE10F0164C}" destId="{F4355626-AEF3-4056-B10B-9DB7B497EC25}" srcOrd="0" destOrd="0" parTransId="{26779672-926A-4AF6-843B-D2C28D7F6982}" sibTransId="{CC91E509-B0D3-4C6F-9434-C349D40CC87B}"/>
    <dgm:cxn modelId="{E92D8E14-A624-418E-813F-86A33C034CE0}" type="presOf" srcId="{17263B13-BD3E-4B7B-9F3F-F348A4B2FECC}" destId="{BAFF031C-B90F-4091-B98F-2A688C31693F}" srcOrd="0" destOrd="0" presId="urn:microsoft.com/office/officeart/2005/8/layout/list1"/>
    <dgm:cxn modelId="{D32A140B-A56C-43C4-8C81-12BBBB621029}" srcId="{5753D19E-7A1A-4010-8707-0744B25C964D}" destId="{35126707-0EA0-4ECA-A65E-F8535FEE05A8}" srcOrd="0" destOrd="0" parTransId="{328F0F24-A49E-44A0-B7B8-F86BC73F3346}" sibTransId="{D092AC2A-D04F-4D96-8406-2531A8F296F2}"/>
    <dgm:cxn modelId="{B7727F90-3775-4BF5-AB10-3F41BC3594EE}" type="presOf" srcId="{F6F83367-BB8D-4910-A324-5BFE10F0164C}" destId="{CBB770D1-2324-4CDC-A521-BC99D4C4FECD}" srcOrd="0" destOrd="0" presId="urn:microsoft.com/office/officeart/2005/8/layout/list1"/>
    <dgm:cxn modelId="{C3683737-550E-49AB-8C7E-A28D57526C46}" type="presParOf" srcId="{CBB770D1-2324-4CDC-A521-BC99D4C4FECD}" destId="{722135F7-1E33-454E-8040-DB36C8043260}" srcOrd="0" destOrd="0" presId="urn:microsoft.com/office/officeart/2005/8/layout/list1"/>
    <dgm:cxn modelId="{8023348B-E3D3-49FC-82E1-6ECB80BE98C5}" type="presParOf" srcId="{722135F7-1E33-454E-8040-DB36C8043260}" destId="{C739FCC3-AC19-4710-B14E-CB6B0B099F04}" srcOrd="0" destOrd="0" presId="urn:microsoft.com/office/officeart/2005/8/layout/list1"/>
    <dgm:cxn modelId="{E8828818-4850-4D65-B3AF-4A59363EBA95}" type="presParOf" srcId="{722135F7-1E33-454E-8040-DB36C8043260}" destId="{F27CAAE0-85E9-4010-9E41-01251F5FDBC1}" srcOrd="1" destOrd="0" presId="urn:microsoft.com/office/officeart/2005/8/layout/list1"/>
    <dgm:cxn modelId="{22F915E0-C6C0-43CF-9814-86CF09D37531}" type="presParOf" srcId="{CBB770D1-2324-4CDC-A521-BC99D4C4FECD}" destId="{0B412BBD-15B0-4CC1-8993-3D0F460A9AF4}" srcOrd="1" destOrd="0" presId="urn:microsoft.com/office/officeart/2005/8/layout/list1"/>
    <dgm:cxn modelId="{A804A2D2-20E4-46F1-8F5B-AB28BE1BC002}" type="presParOf" srcId="{CBB770D1-2324-4CDC-A521-BC99D4C4FECD}" destId="{11735EBE-FB70-40D2-9765-9B0B4223A38A}" srcOrd="2" destOrd="0" presId="urn:microsoft.com/office/officeart/2005/8/layout/list1"/>
    <dgm:cxn modelId="{4612B2E2-39DD-4A66-95FA-9010592BF99E}" type="presParOf" srcId="{CBB770D1-2324-4CDC-A521-BC99D4C4FECD}" destId="{ADEC97CC-F9D6-481B-82A2-5629DC1FA984}" srcOrd="3" destOrd="0" presId="urn:microsoft.com/office/officeart/2005/8/layout/list1"/>
    <dgm:cxn modelId="{F4640EDA-DDB2-406F-B57A-E0578E849E31}" type="presParOf" srcId="{CBB770D1-2324-4CDC-A521-BC99D4C4FECD}" destId="{49CD2025-81C7-4FDE-96CC-AC2FF447F2CF}" srcOrd="4" destOrd="0" presId="urn:microsoft.com/office/officeart/2005/8/layout/list1"/>
    <dgm:cxn modelId="{A6835A68-3B71-405D-9471-43EA12BF500D}" type="presParOf" srcId="{49CD2025-81C7-4FDE-96CC-AC2FF447F2CF}" destId="{BAFF031C-B90F-4091-B98F-2A688C31693F}" srcOrd="0" destOrd="0" presId="urn:microsoft.com/office/officeart/2005/8/layout/list1"/>
    <dgm:cxn modelId="{01BDC810-C1D7-4561-99FE-1F759BC04C59}" type="presParOf" srcId="{49CD2025-81C7-4FDE-96CC-AC2FF447F2CF}" destId="{E9FC7CDA-A3E8-4638-9968-B2CE44C47886}" srcOrd="1" destOrd="0" presId="urn:microsoft.com/office/officeart/2005/8/layout/list1"/>
    <dgm:cxn modelId="{840FB75A-5383-4205-BB9A-AFBE3ACF5AE5}" type="presParOf" srcId="{CBB770D1-2324-4CDC-A521-BC99D4C4FECD}" destId="{7F2E3355-1727-45D8-AEBC-DDEF0F3131BF}" srcOrd="5" destOrd="0" presId="urn:microsoft.com/office/officeart/2005/8/layout/list1"/>
    <dgm:cxn modelId="{BFA280C3-86C8-4E32-A4E1-E32CB9429610}" type="presParOf" srcId="{CBB770D1-2324-4CDC-A521-BC99D4C4FECD}" destId="{55AA28D7-E9B9-4528-927A-856CB38D9B15}" srcOrd="6" destOrd="0" presId="urn:microsoft.com/office/officeart/2005/8/layout/list1"/>
    <dgm:cxn modelId="{5DEB1DBD-F998-4B5D-BB54-8CE8EC02DD91}" type="presParOf" srcId="{CBB770D1-2324-4CDC-A521-BC99D4C4FECD}" destId="{719682AC-1C2C-4009-A0F5-9611DC04B9B5}" srcOrd="7" destOrd="0" presId="urn:microsoft.com/office/officeart/2005/8/layout/list1"/>
    <dgm:cxn modelId="{3535EB77-3730-4E4D-AE0B-A15FC1F3F7C4}" type="presParOf" srcId="{CBB770D1-2324-4CDC-A521-BC99D4C4FECD}" destId="{52F17AF9-B8B8-49E0-9FB7-9E27219539DE}" srcOrd="8" destOrd="0" presId="urn:microsoft.com/office/officeart/2005/8/layout/list1"/>
    <dgm:cxn modelId="{AC65EEB6-C779-4935-A1BA-9351A87EC2C0}" type="presParOf" srcId="{52F17AF9-B8B8-49E0-9FB7-9E27219539DE}" destId="{C1118CB4-5593-4014-B0EE-9D4C15C7CBA4}" srcOrd="0" destOrd="0" presId="urn:microsoft.com/office/officeart/2005/8/layout/list1"/>
    <dgm:cxn modelId="{1D3AE0F6-1924-46EC-B8D2-B16BE49D8263}" type="presParOf" srcId="{52F17AF9-B8B8-49E0-9FB7-9E27219539DE}" destId="{CC5E15C1-F512-4AD3-BBD5-E7FEB6D00571}" srcOrd="1" destOrd="0" presId="urn:microsoft.com/office/officeart/2005/8/layout/list1"/>
    <dgm:cxn modelId="{92224713-6B21-46BA-8A98-A6C3FA44F999}" type="presParOf" srcId="{CBB770D1-2324-4CDC-A521-BC99D4C4FECD}" destId="{41B3FBA0-9B08-4FEE-9A78-767B3F84EE42}" srcOrd="9" destOrd="0" presId="urn:microsoft.com/office/officeart/2005/8/layout/list1"/>
    <dgm:cxn modelId="{BF9A9DDF-8866-4021-9010-0543FF262A87}" type="presParOf" srcId="{CBB770D1-2324-4CDC-A521-BC99D4C4FECD}" destId="{C53BF213-9795-40EF-84A9-457B40AB7A16}" srcOrd="10" destOrd="0" presId="urn:microsoft.com/office/officeart/2005/8/layout/list1"/>
    <dgm:cxn modelId="{6BAD794A-8512-4478-80EF-1FDE2A887A6A}" type="presParOf" srcId="{CBB770D1-2324-4CDC-A521-BC99D4C4FECD}" destId="{B0399FEC-6690-4FA6-9154-A2FB64B85A56}" srcOrd="11" destOrd="0" presId="urn:microsoft.com/office/officeart/2005/8/layout/list1"/>
    <dgm:cxn modelId="{6746F28E-8C0E-4C80-82F0-FAB3C9CEA583}" type="presParOf" srcId="{CBB770D1-2324-4CDC-A521-BC99D4C4FECD}" destId="{E282746D-3FAB-4D03-AC57-1C6006FC1C37}" srcOrd="12" destOrd="0" presId="urn:microsoft.com/office/officeart/2005/8/layout/list1"/>
    <dgm:cxn modelId="{87270CB1-B438-4676-98BA-30A85DE7BDE4}" type="presParOf" srcId="{E282746D-3FAB-4D03-AC57-1C6006FC1C37}" destId="{778335EC-F8CD-481D-811A-609AE4598E6A}" srcOrd="0" destOrd="0" presId="urn:microsoft.com/office/officeart/2005/8/layout/list1"/>
    <dgm:cxn modelId="{D01676D9-19D0-49A4-87EA-C7821C9D6DFC}" type="presParOf" srcId="{E282746D-3FAB-4D03-AC57-1C6006FC1C37}" destId="{2801D691-612A-45AD-B347-74423FA9D892}" srcOrd="1" destOrd="0" presId="urn:microsoft.com/office/officeart/2005/8/layout/list1"/>
    <dgm:cxn modelId="{7AAD2939-8F66-4752-8BCB-0C770B3DCE0E}" type="presParOf" srcId="{CBB770D1-2324-4CDC-A521-BC99D4C4FECD}" destId="{22BA1E94-D12E-47F4-972D-C63A2C5FF25A}" srcOrd="13" destOrd="0" presId="urn:microsoft.com/office/officeart/2005/8/layout/list1"/>
    <dgm:cxn modelId="{B618BB4E-2CEE-467C-B4A7-82BC64BE02E8}" type="presParOf" srcId="{CBB770D1-2324-4CDC-A521-BC99D4C4FECD}" destId="{A27FB8DC-28A6-4037-90E5-BEC02EF8BAC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4AC7C4-E698-4649-A8E0-BFE5D4FC950A}" type="doc">
      <dgm:prSet loTypeId="urn:microsoft.com/office/officeart/2005/8/layout/hProcess3" loCatId="process" qsTypeId="urn:microsoft.com/office/officeart/2005/8/quickstyle/simple1" qsCatId="simple" csTypeId="urn:microsoft.com/office/officeart/2005/8/colors/accent3_3" csCatId="accent3" phldr="0"/>
      <dgm:spPr/>
    </dgm:pt>
    <dgm:pt modelId="{C2E79117-6D6C-4192-A8D9-5B5A06714EB2}" type="pres">
      <dgm:prSet presAssocID="{9A4AC7C4-E698-4649-A8E0-BFE5D4FC950A}" presName="Name0" presStyleCnt="0">
        <dgm:presLayoutVars>
          <dgm:dir/>
          <dgm:animLvl val="lvl"/>
          <dgm:resizeHandles val="exact"/>
        </dgm:presLayoutVars>
      </dgm:prSet>
      <dgm:spPr/>
    </dgm:pt>
    <dgm:pt modelId="{BA7941FD-D175-4E4C-B793-B3818DCE3AA9}" type="pres">
      <dgm:prSet presAssocID="{9A4AC7C4-E698-4649-A8E0-BFE5D4FC950A}" presName="dummy" presStyleCnt="0"/>
      <dgm:spPr/>
    </dgm:pt>
    <dgm:pt modelId="{D3D987E5-6EB9-4223-BC88-CC05EDD8CBDF}" type="pres">
      <dgm:prSet presAssocID="{9A4AC7C4-E698-4649-A8E0-BFE5D4FC950A}" presName="linH" presStyleCnt="0"/>
      <dgm:spPr/>
    </dgm:pt>
    <dgm:pt modelId="{F778A0D7-4E2D-44E5-8832-BF1AF156B99A}" type="pres">
      <dgm:prSet presAssocID="{9A4AC7C4-E698-4649-A8E0-BFE5D4FC950A}" presName="padding1" presStyleCnt="0"/>
      <dgm:spPr/>
    </dgm:pt>
    <dgm:pt modelId="{1835E385-C194-422E-B299-D833DB47AFC2}" type="pres">
      <dgm:prSet presAssocID="{9A4AC7C4-E698-4649-A8E0-BFE5D4FC950A}" presName="padding2" presStyleCnt="0"/>
      <dgm:spPr/>
    </dgm:pt>
    <dgm:pt modelId="{ECEF0C01-5E37-4CA5-845B-F073B6537A4B}" type="pres">
      <dgm:prSet presAssocID="{9A4AC7C4-E698-4649-A8E0-BFE5D4FC950A}" presName="negArrow" presStyleCnt="0"/>
      <dgm:spPr/>
    </dgm:pt>
    <dgm:pt modelId="{5A413EB1-0F99-46C8-B323-AEAB345BC6FA}" type="pres">
      <dgm:prSet presAssocID="{9A4AC7C4-E698-4649-A8E0-BFE5D4FC950A}" presName="backgroundArrow" presStyleLbl="node1" presStyleIdx="0" presStyleCnt="1"/>
      <dgm:spPr/>
    </dgm:pt>
  </dgm:ptLst>
  <dgm:cxnLst>
    <dgm:cxn modelId="{A7BD47B0-DF43-47B3-8637-5F0781B7B614}" type="presOf" srcId="{9A4AC7C4-E698-4649-A8E0-BFE5D4FC950A}" destId="{C2E79117-6D6C-4192-A8D9-5B5A06714EB2}" srcOrd="0" destOrd="0" presId="urn:microsoft.com/office/officeart/2005/8/layout/hProcess3"/>
    <dgm:cxn modelId="{4E8D1505-F751-49C2-BF2E-BAB77F04FBF6}" type="presParOf" srcId="{C2E79117-6D6C-4192-A8D9-5B5A06714EB2}" destId="{BA7941FD-D175-4E4C-B793-B3818DCE3AA9}" srcOrd="0" destOrd="0" presId="urn:microsoft.com/office/officeart/2005/8/layout/hProcess3"/>
    <dgm:cxn modelId="{1451143F-EA7E-4EFB-A0A5-8C21C151FC05}" type="presParOf" srcId="{C2E79117-6D6C-4192-A8D9-5B5A06714EB2}" destId="{D3D987E5-6EB9-4223-BC88-CC05EDD8CBDF}" srcOrd="1" destOrd="0" presId="urn:microsoft.com/office/officeart/2005/8/layout/hProcess3"/>
    <dgm:cxn modelId="{D7114D28-62F9-47B2-ABB9-7D8E576677C1}" type="presParOf" srcId="{D3D987E5-6EB9-4223-BC88-CC05EDD8CBDF}" destId="{F778A0D7-4E2D-44E5-8832-BF1AF156B99A}" srcOrd="0" destOrd="0" presId="urn:microsoft.com/office/officeart/2005/8/layout/hProcess3"/>
    <dgm:cxn modelId="{0BCE7AAA-05C0-446D-8B25-26B54300EADA}" type="presParOf" srcId="{D3D987E5-6EB9-4223-BC88-CC05EDD8CBDF}" destId="{1835E385-C194-422E-B299-D833DB47AFC2}" srcOrd="1" destOrd="0" presId="urn:microsoft.com/office/officeart/2005/8/layout/hProcess3"/>
    <dgm:cxn modelId="{653FC3E4-67B1-49C5-AC13-3B6BD380B6E8}" type="presParOf" srcId="{D3D987E5-6EB9-4223-BC88-CC05EDD8CBDF}" destId="{ECEF0C01-5E37-4CA5-845B-F073B6537A4B}" srcOrd="2" destOrd="0" presId="urn:microsoft.com/office/officeart/2005/8/layout/hProcess3"/>
    <dgm:cxn modelId="{F64048E8-7E4F-4770-9BFE-A9495A706E72}" type="presParOf" srcId="{D3D987E5-6EB9-4223-BC88-CC05EDD8CBDF}" destId="{5A413EB1-0F99-46C8-B323-AEAB345BC6FA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4AC7C4-E698-4649-A8E0-BFE5D4FC950A}" type="doc">
      <dgm:prSet loTypeId="urn:microsoft.com/office/officeart/2005/8/layout/hProcess3" loCatId="process" qsTypeId="urn:microsoft.com/office/officeart/2005/8/quickstyle/simple1" qsCatId="simple" csTypeId="urn:microsoft.com/office/officeart/2005/8/colors/accent3_3" csCatId="accent3" phldr="0"/>
      <dgm:spPr/>
    </dgm:pt>
    <dgm:pt modelId="{C2E79117-6D6C-4192-A8D9-5B5A06714EB2}" type="pres">
      <dgm:prSet presAssocID="{9A4AC7C4-E698-4649-A8E0-BFE5D4FC950A}" presName="Name0" presStyleCnt="0">
        <dgm:presLayoutVars>
          <dgm:dir/>
          <dgm:animLvl val="lvl"/>
          <dgm:resizeHandles val="exact"/>
        </dgm:presLayoutVars>
      </dgm:prSet>
      <dgm:spPr/>
    </dgm:pt>
    <dgm:pt modelId="{BA7941FD-D175-4E4C-B793-B3818DCE3AA9}" type="pres">
      <dgm:prSet presAssocID="{9A4AC7C4-E698-4649-A8E0-BFE5D4FC950A}" presName="dummy" presStyleCnt="0"/>
      <dgm:spPr/>
    </dgm:pt>
    <dgm:pt modelId="{D3D987E5-6EB9-4223-BC88-CC05EDD8CBDF}" type="pres">
      <dgm:prSet presAssocID="{9A4AC7C4-E698-4649-A8E0-BFE5D4FC950A}" presName="linH" presStyleCnt="0"/>
      <dgm:spPr/>
    </dgm:pt>
    <dgm:pt modelId="{F778A0D7-4E2D-44E5-8832-BF1AF156B99A}" type="pres">
      <dgm:prSet presAssocID="{9A4AC7C4-E698-4649-A8E0-BFE5D4FC950A}" presName="padding1" presStyleCnt="0"/>
      <dgm:spPr/>
    </dgm:pt>
    <dgm:pt modelId="{1835E385-C194-422E-B299-D833DB47AFC2}" type="pres">
      <dgm:prSet presAssocID="{9A4AC7C4-E698-4649-A8E0-BFE5D4FC950A}" presName="padding2" presStyleCnt="0"/>
      <dgm:spPr/>
    </dgm:pt>
    <dgm:pt modelId="{ECEF0C01-5E37-4CA5-845B-F073B6537A4B}" type="pres">
      <dgm:prSet presAssocID="{9A4AC7C4-E698-4649-A8E0-BFE5D4FC950A}" presName="negArrow" presStyleCnt="0"/>
      <dgm:spPr/>
    </dgm:pt>
    <dgm:pt modelId="{5A413EB1-0F99-46C8-B323-AEAB345BC6FA}" type="pres">
      <dgm:prSet presAssocID="{9A4AC7C4-E698-4649-A8E0-BFE5D4FC950A}" presName="backgroundArrow" presStyleLbl="node1" presStyleIdx="0" presStyleCnt="1" custLinFactNeighborY="0"/>
      <dgm:spPr/>
    </dgm:pt>
  </dgm:ptLst>
  <dgm:cxnLst>
    <dgm:cxn modelId="{CFCBF0BB-F677-4875-A97F-C8564561D075}" type="presOf" srcId="{9A4AC7C4-E698-4649-A8E0-BFE5D4FC950A}" destId="{C2E79117-6D6C-4192-A8D9-5B5A06714EB2}" srcOrd="0" destOrd="0" presId="urn:microsoft.com/office/officeart/2005/8/layout/hProcess3"/>
    <dgm:cxn modelId="{907F38E0-C54A-4E53-BD56-9BDE0A769DD9}" type="presParOf" srcId="{C2E79117-6D6C-4192-A8D9-5B5A06714EB2}" destId="{BA7941FD-D175-4E4C-B793-B3818DCE3AA9}" srcOrd="0" destOrd="0" presId="urn:microsoft.com/office/officeart/2005/8/layout/hProcess3"/>
    <dgm:cxn modelId="{0770E356-E671-4DD5-8ED1-319F1E22D414}" type="presParOf" srcId="{C2E79117-6D6C-4192-A8D9-5B5A06714EB2}" destId="{D3D987E5-6EB9-4223-BC88-CC05EDD8CBDF}" srcOrd="1" destOrd="0" presId="urn:microsoft.com/office/officeart/2005/8/layout/hProcess3"/>
    <dgm:cxn modelId="{4D9CA025-3FD5-4262-A124-E409994A2277}" type="presParOf" srcId="{D3D987E5-6EB9-4223-BC88-CC05EDD8CBDF}" destId="{F778A0D7-4E2D-44E5-8832-BF1AF156B99A}" srcOrd="0" destOrd="0" presId="urn:microsoft.com/office/officeart/2005/8/layout/hProcess3"/>
    <dgm:cxn modelId="{83527002-1912-440E-A554-B0EA7102C91B}" type="presParOf" srcId="{D3D987E5-6EB9-4223-BC88-CC05EDD8CBDF}" destId="{1835E385-C194-422E-B299-D833DB47AFC2}" srcOrd="1" destOrd="0" presId="urn:microsoft.com/office/officeart/2005/8/layout/hProcess3"/>
    <dgm:cxn modelId="{C6B91FE2-03A3-4D44-86CB-05C05694FE5F}" type="presParOf" srcId="{D3D987E5-6EB9-4223-BC88-CC05EDD8CBDF}" destId="{ECEF0C01-5E37-4CA5-845B-F073B6537A4B}" srcOrd="2" destOrd="0" presId="urn:microsoft.com/office/officeart/2005/8/layout/hProcess3"/>
    <dgm:cxn modelId="{6CC4F1F1-9B96-4164-8AD4-6EC41EDA27A6}" type="presParOf" srcId="{D3D987E5-6EB9-4223-BC88-CC05EDD8CBDF}" destId="{5A413EB1-0F99-46C8-B323-AEAB345BC6FA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4AC7C4-E698-4649-A8E0-BFE5D4FC950A}" type="doc">
      <dgm:prSet loTypeId="urn:microsoft.com/office/officeart/2005/8/layout/hProcess3" loCatId="process" qsTypeId="urn:microsoft.com/office/officeart/2005/8/quickstyle/simple1" qsCatId="simple" csTypeId="urn:microsoft.com/office/officeart/2005/8/colors/accent3_3" csCatId="accent3" phldr="0"/>
      <dgm:spPr/>
    </dgm:pt>
    <dgm:pt modelId="{C2E79117-6D6C-4192-A8D9-5B5A06714EB2}" type="pres">
      <dgm:prSet presAssocID="{9A4AC7C4-E698-4649-A8E0-BFE5D4FC950A}" presName="Name0" presStyleCnt="0">
        <dgm:presLayoutVars>
          <dgm:dir/>
          <dgm:animLvl val="lvl"/>
          <dgm:resizeHandles val="exact"/>
        </dgm:presLayoutVars>
      </dgm:prSet>
      <dgm:spPr/>
    </dgm:pt>
    <dgm:pt modelId="{BA7941FD-D175-4E4C-B793-B3818DCE3AA9}" type="pres">
      <dgm:prSet presAssocID="{9A4AC7C4-E698-4649-A8E0-BFE5D4FC950A}" presName="dummy" presStyleCnt="0"/>
      <dgm:spPr/>
    </dgm:pt>
    <dgm:pt modelId="{D3D987E5-6EB9-4223-BC88-CC05EDD8CBDF}" type="pres">
      <dgm:prSet presAssocID="{9A4AC7C4-E698-4649-A8E0-BFE5D4FC950A}" presName="linH" presStyleCnt="0"/>
      <dgm:spPr/>
    </dgm:pt>
    <dgm:pt modelId="{F778A0D7-4E2D-44E5-8832-BF1AF156B99A}" type="pres">
      <dgm:prSet presAssocID="{9A4AC7C4-E698-4649-A8E0-BFE5D4FC950A}" presName="padding1" presStyleCnt="0"/>
      <dgm:spPr/>
    </dgm:pt>
    <dgm:pt modelId="{1835E385-C194-422E-B299-D833DB47AFC2}" type="pres">
      <dgm:prSet presAssocID="{9A4AC7C4-E698-4649-A8E0-BFE5D4FC950A}" presName="padding2" presStyleCnt="0"/>
      <dgm:spPr/>
    </dgm:pt>
    <dgm:pt modelId="{ECEF0C01-5E37-4CA5-845B-F073B6537A4B}" type="pres">
      <dgm:prSet presAssocID="{9A4AC7C4-E698-4649-A8E0-BFE5D4FC950A}" presName="negArrow" presStyleCnt="0"/>
      <dgm:spPr/>
    </dgm:pt>
    <dgm:pt modelId="{5A413EB1-0F99-46C8-B323-AEAB345BC6FA}" type="pres">
      <dgm:prSet presAssocID="{9A4AC7C4-E698-4649-A8E0-BFE5D4FC950A}" presName="backgroundArrow" presStyleLbl="node1" presStyleIdx="0" presStyleCnt="1" custLinFactNeighborX="-10417" custLinFactNeighborY="-1564"/>
      <dgm:spPr/>
    </dgm:pt>
  </dgm:ptLst>
  <dgm:cxnLst>
    <dgm:cxn modelId="{A67DFB76-99A6-4F1A-B019-7908CE6C3654}" type="presOf" srcId="{9A4AC7C4-E698-4649-A8E0-BFE5D4FC950A}" destId="{C2E79117-6D6C-4192-A8D9-5B5A06714EB2}" srcOrd="0" destOrd="0" presId="urn:microsoft.com/office/officeart/2005/8/layout/hProcess3"/>
    <dgm:cxn modelId="{2BF41BC9-21CF-458B-B47D-A09880BB153D}" type="presParOf" srcId="{C2E79117-6D6C-4192-A8D9-5B5A06714EB2}" destId="{BA7941FD-D175-4E4C-B793-B3818DCE3AA9}" srcOrd="0" destOrd="0" presId="urn:microsoft.com/office/officeart/2005/8/layout/hProcess3"/>
    <dgm:cxn modelId="{6599036A-2920-4D96-AD52-0F08A620A32B}" type="presParOf" srcId="{C2E79117-6D6C-4192-A8D9-5B5A06714EB2}" destId="{D3D987E5-6EB9-4223-BC88-CC05EDD8CBDF}" srcOrd="1" destOrd="0" presId="urn:microsoft.com/office/officeart/2005/8/layout/hProcess3"/>
    <dgm:cxn modelId="{EB2E1C01-9EB7-4398-85DD-2B5276E75019}" type="presParOf" srcId="{D3D987E5-6EB9-4223-BC88-CC05EDD8CBDF}" destId="{F778A0D7-4E2D-44E5-8832-BF1AF156B99A}" srcOrd="0" destOrd="0" presId="urn:microsoft.com/office/officeart/2005/8/layout/hProcess3"/>
    <dgm:cxn modelId="{DF3DC492-A75F-43D1-B9D9-61A9565D08CC}" type="presParOf" srcId="{D3D987E5-6EB9-4223-BC88-CC05EDD8CBDF}" destId="{1835E385-C194-422E-B299-D833DB47AFC2}" srcOrd="1" destOrd="0" presId="urn:microsoft.com/office/officeart/2005/8/layout/hProcess3"/>
    <dgm:cxn modelId="{833C1B0D-5467-4CC4-B04A-D17EE3E2D4D2}" type="presParOf" srcId="{D3D987E5-6EB9-4223-BC88-CC05EDD8CBDF}" destId="{ECEF0C01-5E37-4CA5-845B-F073B6537A4B}" srcOrd="2" destOrd="0" presId="urn:microsoft.com/office/officeart/2005/8/layout/hProcess3"/>
    <dgm:cxn modelId="{8B20969A-E125-4BA8-B99A-6C16E9E6BC86}" type="presParOf" srcId="{D3D987E5-6EB9-4223-BC88-CC05EDD8CBDF}" destId="{5A413EB1-0F99-46C8-B323-AEAB345BC6FA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735EBE-FB70-40D2-9765-9B0B4223A38A}">
      <dsp:nvSpPr>
        <dsp:cNvPr id="0" name=""/>
        <dsp:cNvSpPr/>
      </dsp:nvSpPr>
      <dsp:spPr>
        <a:xfrm>
          <a:off x="0" y="593196"/>
          <a:ext cx="5988675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4788" tIns="354076" rIns="46478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700" kern="1200" dirty="0" smtClean="0"/>
            <a:t>46 000 av 615 000 elever i grunnskolen</a:t>
          </a:r>
          <a:endParaRPr lang="nb-NO" sz="1700" kern="1200" dirty="0"/>
        </a:p>
      </dsp:txBody>
      <dsp:txXfrm>
        <a:off x="0" y="593196"/>
        <a:ext cx="5988675" cy="722925"/>
      </dsp:txXfrm>
    </dsp:sp>
    <dsp:sp modelId="{F27CAAE0-85E9-4010-9E41-01251F5FDBC1}">
      <dsp:nvSpPr>
        <dsp:cNvPr id="0" name=""/>
        <dsp:cNvSpPr/>
      </dsp:nvSpPr>
      <dsp:spPr>
        <a:xfrm>
          <a:off x="299433" y="342276"/>
          <a:ext cx="4192073" cy="50184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450" tIns="0" rIns="15845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b="1" kern="1200" dirty="0" smtClean="0"/>
            <a:t>Skole</a:t>
          </a:r>
          <a:endParaRPr lang="nb-NO" sz="1700" b="1" kern="1200" dirty="0"/>
        </a:p>
      </dsp:txBody>
      <dsp:txXfrm>
        <a:off x="299433" y="342276"/>
        <a:ext cx="4192073" cy="501840"/>
      </dsp:txXfrm>
    </dsp:sp>
    <dsp:sp modelId="{55AA28D7-E9B9-4528-927A-856CB38D9B15}">
      <dsp:nvSpPr>
        <dsp:cNvPr id="0" name=""/>
        <dsp:cNvSpPr/>
      </dsp:nvSpPr>
      <dsp:spPr>
        <a:xfrm>
          <a:off x="0" y="1658841"/>
          <a:ext cx="5988675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23381"/>
              <a:satOff val="4329"/>
              <a:lumOff val="506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4788" tIns="354076" rIns="46478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700" kern="1200" dirty="0" smtClean="0"/>
            <a:t>4000 elever</a:t>
          </a:r>
          <a:endParaRPr lang="nb-NO" sz="1700" kern="1200" dirty="0"/>
        </a:p>
      </dsp:txBody>
      <dsp:txXfrm>
        <a:off x="0" y="1658841"/>
        <a:ext cx="5988675" cy="722925"/>
      </dsp:txXfrm>
    </dsp:sp>
    <dsp:sp modelId="{E9FC7CDA-A3E8-4638-9968-B2CE44C47886}">
      <dsp:nvSpPr>
        <dsp:cNvPr id="0" name=""/>
        <dsp:cNvSpPr/>
      </dsp:nvSpPr>
      <dsp:spPr>
        <a:xfrm>
          <a:off x="299433" y="1407921"/>
          <a:ext cx="4192073" cy="50184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23381"/>
                <a:satOff val="4329"/>
                <a:lumOff val="5061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-23381"/>
                <a:satOff val="4329"/>
                <a:lumOff val="5061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-23381"/>
                <a:satOff val="4329"/>
                <a:lumOff val="506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450" tIns="0" rIns="15845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b="1" kern="1200" dirty="0" smtClean="0"/>
            <a:t>Faste spesialklasser</a:t>
          </a:r>
          <a:endParaRPr lang="nb-NO" sz="1700" b="1" kern="1200" dirty="0"/>
        </a:p>
      </dsp:txBody>
      <dsp:txXfrm>
        <a:off x="299433" y="1407921"/>
        <a:ext cx="4192073" cy="501840"/>
      </dsp:txXfrm>
    </dsp:sp>
    <dsp:sp modelId="{C53BF213-9795-40EF-84A9-457B40AB7A16}">
      <dsp:nvSpPr>
        <dsp:cNvPr id="0" name=""/>
        <dsp:cNvSpPr/>
      </dsp:nvSpPr>
      <dsp:spPr>
        <a:xfrm>
          <a:off x="0" y="2724486"/>
          <a:ext cx="5988675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46763"/>
              <a:satOff val="8659"/>
              <a:lumOff val="101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4788" tIns="354076" rIns="46478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700" kern="1200" dirty="0" smtClean="0"/>
            <a:t>1900 elever</a:t>
          </a:r>
          <a:endParaRPr lang="nb-NO" sz="1700" kern="1200" dirty="0"/>
        </a:p>
      </dsp:txBody>
      <dsp:txXfrm>
        <a:off x="0" y="2724486"/>
        <a:ext cx="5988675" cy="722925"/>
      </dsp:txXfrm>
    </dsp:sp>
    <dsp:sp modelId="{CC5E15C1-F512-4AD3-BBD5-E7FEB6D00571}">
      <dsp:nvSpPr>
        <dsp:cNvPr id="0" name=""/>
        <dsp:cNvSpPr/>
      </dsp:nvSpPr>
      <dsp:spPr>
        <a:xfrm>
          <a:off x="299433" y="2473566"/>
          <a:ext cx="4192073" cy="50184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46763"/>
                <a:satOff val="8659"/>
                <a:lumOff val="10122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-46763"/>
                <a:satOff val="8659"/>
                <a:lumOff val="10122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-46763"/>
                <a:satOff val="8659"/>
                <a:lumOff val="1012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450" tIns="0" rIns="15845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b="1" kern="1200" dirty="0" smtClean="0"/>
            <a:t>Egen skole (spesialskole)</a:t>
          </a:r>
          <a:endParaRPr lang="nb-NO" sz="1700" b="1" kern="1200" dirty="0"/>
        </a:p>
      </dsp:txBody>
      <dsp:txXfrm>
        <a:off x="299433" y="2473566"/>
        <a:ext cx="4192073" cy="501840"/>
      </dsp:txXfrm>
    </dsp:sp>
    <dsp:sp modelId="{A27FB8DC-28A6-4037-90E5-BEC02EF8BACC}">
      <dsp:nvSpPr>
        <dsp:cNvPr id="0" name=""/>
        <dsp:cNvSpPr/>
      </dsp:nvSpPr>
      <dsp:spPr>
        <a:xfrm>
          <a:off x="0" y="3790131"/>
          <a:ext cx="5988675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70144"/>
              <a:satOff val="12988"/>
              <a:lumOff val="151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4788" tIns="354076" rIns="46478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700" kern="1200" dirty="0" smtClean="0"/>
            <a:t>1500 elever</a:t>
          </a:r>
          <a:endParaRPr lang="nb-NO" sz="1700" kern="1200" dirty="0"/>
        </a:p>
      </dsp:txBody>
      <dsp:txXfrm>
        <a:off x="0" y="3790131"/>
        <a:ext cx="5988675" cy="722925"/>
      </dsp:txXfrm>
    </dsp:sp>
    <dsp:sp modelId="{2801D691-612A-45AD-B347-74423FA9D892}">
      <dsp:nvSpPr>
        <dsp:cNvPr id="0" name=""/>
        <dsp:cNvSpPr/>
      </dsp:nvSpPr>
      <dsp:spPr>
        <a:xfrm>
          <a:off x="299433" y="3539211"/>
          <a:ext cx="4192073" cy="50184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70144"/>
                <a:satOff val="12988"/>
                <a:lumOff val="15183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-70144"/>
                <a:satOff val="12988"/>
                <a:lumOff val="15183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-70144"/>
                <a:satOff val="12988"/>
                <a:lumOff val="1518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450" tIns="0" rIns="15845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b="1" kern="1200" dirty="0" smtClean="0"/>
            <a:t>Alternative opplæringsarenaer</a:t>
          </a:r>
          <a:endParaRPr lang="nb-NO" sz="1700" b="1" kern="1200" dirty="0"/>
        </a:p>
      </dsp:txBody>
      <dsp:txXfrm>
        <a:off x="299433" y="3539211"/>
        <a:ext cx="4192073" cy="5018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338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9C98E1-D6BE-44D3-988C-2ECCCC08270B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6463"/>
            <a:ext cx="5438775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2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9752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8" tIns="44679" rIns="89358" bIns="446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195E2A-0EC3-4447-BD54-01487BB5A9C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6C71E2-F219-4C3F-B6CB-79C85B504BC1}" type="slidenum">
              <a:rPr lang="nb-NO" smtClean="0"/>
              <a:pPr/>
              <a:t>1</a:t>
            </a:fld>
            <a:endParaRPr lang="nb-NO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4664076"/>
            <a:ext cx="5438775" cy="4468814"/>
          </a:xfrm>
          <a:noFill/>
          <a:ln/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b-NO" dirty="0" smtClean="0"/>
          </a:p>
        </p:txBody>
      </p:sp>
      <p:sp>
        <p:nvSpPr>
          <p:cNvPr id="9220" name="Plassholder for lysbil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AFC10-3D25-4E9F-B3C8-266C82F6C89F}" type="slidenum">
              <a:rPr lang="nb-NO" smtClean="0"/>
              <a:pPr/>
              <a:t>10</a:t>
            </a:fld>
            <a:endParaRPr lang="nb-NO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12</a:t>
            </a:fld>
            <a:endParaRPr lang="nb-N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13</a:t>
            </a:fld>
            <a:endParaRPr lang="nb-N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6C71E2-F219-4C3F-B6CB-79C85B504BC1}" type="slidenum">
              <a:rPr lang="nb-NO" smtClean="0"/>
              <a:pPr/>
              <a:t>16</a:t>
            </a:fld>
            <a:endParaRPr lang="nb-NO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4664076"/>
            <a:ext cx="5438775" cy="4468814"/>
          </a:xfrm>
          <a:noFill/>
          <a:ln/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defTabSz="921974">
              <a:defRPr/>
            </a:pPr>
            <a:endParaRPr lang="nb-NO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2</a:t>
            </a:fld>
            <a:endParaRPr lang="nb-N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b-NO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3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nb-NO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endParaRPr lang="nb-NO" baseline="0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6</a:t>
            </a:fld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95E2A-0EC3-4447-BD54-01487BB5A9CE}" type="slidenum">
              <a:rPr lang="nb-NO" smtClean="0"/>
              <a:pPr>
                <a:defRPr/>
              </a:pPr>
              <a:t>7</a:t>
            </a:fld>
            <a:endParaRPr lang="nb-N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21974">
              <a:defRPr/>
            </a:pPr>
            <a:endParaRPr lang="nb-NO" dirty="0" smtClean="0"/>
          </a:p>
        </p:txBody>
      </p:sp>
      <p:sp>
        <p:nvSpPr>
          <p:cNvPr id="9220" name="Plassholder for lysbil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AFC10-3D25-4E9F-B3C8-266C82F6C89F}" type="slidenum">
              <a:rPr lang="nb-NO" smtClean="0"/>
              <a:pPr/>
              <a:t>8</a:t>
            </a:fld>
            <a:endParaRPr lang="nb-NO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229">
              <a:defRPr/>
            </a:pPr>
            <a:endParaRPr lang="nb-NO" b="0" dirty="0" smtClean="0"/>
          </a:p>
        </p:txBody>
      </p:sp>
      <p:sp>
        <p:nvSpPr>
          <p:cNvPr id="9220" name="Plassholder for lysbil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AFC10-3D25-4E9F-B3C8-266C82F6C89F}" type="slidenum">
              <a:rPr lang="nb-NO" smtClean="0"/>
              <a:pPr/>
              <a:t>9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49625"/>
          </a:xfrm>
          <a:prstGeom prst="rect">
            <a:avLst/>
          </a:prstGeom>
          <a:solidFill>
            <a:srgbClr val="20AAFB">
              <a:alpha val="14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42913"/>
          </a:xfrm>
          <a:prstGeom prst="rect">
            <a:avLst/>
          </a:prstGeom>
          <a:solidFill>
            <a:srgbClr val="20AAF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1" name="Picture 64" descr="stripe_neder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6346825"/>
            <a:ext cx="91535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3" name="Picture 69" descr="KD_2CB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5475" y="1603375"/>
            <a:ext cx="283210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/>
            </a:lvl1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502025"/>
            <a:ext cx="6400800" cy="1317625"/>
          </a:xfrm>
        </p:spPr>
        <p:txBody>
          <a:bodyPr anchor="b" anchorCtr="1"/>
          <a:lstStyle>
            <a:lvl1pPr algn="ctr">
              <a:defRPr i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1066800"/>
            <a:ext cx="6435725" cy="5334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1122363" y="1838325"/>
            <a:ext cx="6486525" cy="4114800"/>
          </a:xfrm>
        </p:spPr>
        <p:txBody>
          <a:bodyPr/>
          <a:lstStyle/>
          <a:p>
            <a:pPr lvl="0"/>
            <a:endParaRPr lang="nb-NO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8" descr="strek_høyd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309563"/>
            <a:ext cx="706438" cy="641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20AAF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rgbClr val="20AAFB">
              <a:alpha val="14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B69142BF-F2C8-426A-8554-7D7D3FE00306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7620000" y="441325"/>
            <a:ext cx="1524000" cy="5915025"/>
          </a:xfrm>
          <a:prstGeom prst="rect">
            <a:avLst/>
          </a:prstGeom>
          <a:solidFill>
            <a:srgbClr val="20AAFB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85" name="Text Box 61"/>
          <p:cNvSpPr txBox="1">
            <a:spLocks noChangeArrowheads="1"/>
          </p:cNvSpPr>
          <p:nvPr/>
        </p:nvSpPr>
        <p:spPr bwMode="auto">
          <a:xfrm>
            <a:off x="1009650" y="6429375"/>
            <a:ext cx="6781800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b-NO" sz="1600" i="1">
                <a:solidFill>
                  <a:srgbClr val="000066"/>
                </a:solidFill>
                <a:latin typeface="Verdana" pitchFamily="34" charset="0"/>
              </a:rPr>
              <a:t>Kunnskapsdepartementet</a:t>
            </a:r>
            <a:endParaRPr lang="en-US" sz="1600" i="1">
              <a:solidFill>
                <a:srgbClr val="000066"/>
              </a:solidFill>
              <a:latin typeface="Verdana" pitchFamily="34" charset="0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  <p:sldLayoutId id="214748420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41423" y="3546033"/>
            <a:ext cx="6117021" cy="2268538"/>
          </a:xfrm>
        </p:spPr>
        <p:txBody>
          <a:bodyPr/>
          <a:lstStyle/>
          <a:p>
            <a:pPr eaLnBrk="1" hangingPunct="1"/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2000" b="0" i="0" dirty="0" smtClean="0">
                <a:cs typeface="Times New Roman" pitchFamily="18" charset="0"/>
              </a:rPr>
              <a:t>Meld. St. 18 (2010–2011) </a:t>
            </a:r>
            <a:r>
              <a:rPr lang="nb-NO" sz="3200" i="0" dirty="0" smtClean="0">
                <a:cs typeface="Times New Roman" pitchFamily="18" charset="0"/>
              </a:rPr>
              <a:t> </a:t>
            </a:r>
            <a:br>
              <a:rPr lang="nb-NO" sz="3200" i="0" dirty="0" smtClean="0">
                <a:cs typeface="Times New Roman" pitchFamily="18" charset="0"/>
              </a:rPr>
            </a:br>
            <a:r>
              <a:rPr lang="nb-NO" sz="1100" i="0" dirty="0" smtClean="0">
                <a:cs typeface="Times New Roman" pitchFamily="18" charset="0"/>
              </a:rPr>
              <a:t/>
            </a:r>
            <a:br>
              <a:rPr lang="nb-NO" sz="1100" i="0" dirty="0" smtClean="0">
                <a:cs typeface="Times New Roman" pitchFamily="18" charset="0"/>
              </a:rPr>
            </a:br>
            <a:r>
              <a:rPr lang="nb-NO" sz="3600" dirty="0" smtClean="0">
                <a:cs typeface="Times New Roman" pitchFamily="18" charset="0"/>
              </a:rPr>
              <a:t>Læring og fellesskap </a:t>
            </a:r>
            <a:r>
              <a:rPr lang="nb-NO" sz="4400" dirty="0" smtClean="0">
                <a:cs typeface="Times New Roman" pitchFamily="18" charset="0"/>
              </a:rPr>
              <a:t/>
            </a:r>
            <a:br>
              <a:rPr lang="nb-NO" sz="4400" dirty="0" smtClean="0">
                <a:cs typeface="Times New Roman" pitchFamily="18" charset="0"/>
              </a:rPr>
            </a:br>
            <a:r>
              <a:rPr lang="nb-NO" sz="1200" dirty="0" smtClean="0">
                <a:cs typeface="Times New Roman" pitchFamily="18" charset="0"/>
              </a:rPr>
              <a:t/>
            </a:r>
            <a:br>
              <a:rPr lang="nb-NO" sz="1200" dirty="0" smtClean="0">
                <a:cs typeface="Times New Roman" pitchFamily="18" charset="0"/>
              </a:rPr>
            </a:br>
            <a:r>
              <a:rPr lang="nb-NO" sz="2000" b="0" dirty="0" smtClean="0">
                <a:cs typeface="Times New Roman" pitchFamily="18" charset="0"/>
              </a:rPr>
              <a:t>Tidlig innsats og gode læringsmiljøer for barn, unge og voksne med særlige behov</a:t>
            </a:r>
            <a:r>
              <a:rPr lang="nb-NO" sz="3200" b="0" dirty="0" smtClean="0">
                <a:cs typeface="Times New Roman" pitchFamily="18" charset="0"/>
              </a:rPr>
              <a:t/>
            </a:r>
            <a:br>
              <a:rPr lang="nb-NO" sz="3200" b="0" dirty="0" smtClean="0">
                <a:cs typeface="Times New Roman" pitchFamily="18" charset="0"/>
              </a:rPr>
            </a:br>
            <a:endParaRPr lang="nb-NO" dirty="0" smtClean="0"/>
          </a:p>
        </p:txBody>
      </p:sp>
      <p:pic>
        <p:nvPicPr>
          <p:cNvPr id="3" name="Bilde 2" descr="Fors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99576" y="3389585"/>
            <a:ext cx="1822329" cy="2580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>
          <a:xfrm>
            <a:off x="843555" y="730027"/>
            <a:ext cx="6435725" cy="533400"/>
          </a:xfrm>
        </p:spPr>
        <p:txBody>
          <a:bodyPr/>
          <a:lstStyle/>
          <a:p>
            <a:r>
              <a:rPr lang="nb-NO" dirty="0" smtClean="0"/>
              <a:t>Utvalgte tiltak</a:t>
            </a:r>
            <a:endParaRPr lang="nb-NO" i="1" dirty="0" smtClean="0"/>
          </a:p>
        </p:txBody>
      </p:sp>
      <p:pic>
        <p:nvPicPr>
          <p:cNvPr id="4" name="Bilde 3" descr="stilisert illustrasjon blå loddre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4483" y="443753"/>
            <a:ext cx="1519518" cy="5909421"/>
          </a:xfrm>
          <a:prstGeom prst="rect">
            <a:avLst/>
          </a:prstGeom>
        </p:spPr>
      </p:pic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807042" y="1475707"/>
            <a:ext cx="7107247" cy="4114800"/>
          </a:xfrm>
        </p:spPr>
        <p:txBody>
          <a:bodyPr/>
          <a:lstStyle/>
          <a:p>
            <a:r>
              <a:rPr lang="nb-NO" dirty="0" smtClean="0"/>
              <a:t>Tilbud om språkkartlegging til alle barn</a:t>
            </a:r>
          </a:p>
          <a:p>
            <a:r>
              <a:rPr lang="nb-NO" dirty="0" smtClean="0"/>
              <a:t>Plikt til å vurdere og eventuelt prøve ut før spesialundervisning</a:t>
            </a:r>
          </a:p>
          <a:p>
            <a:r>
              <a:rPr lang="nb-NO" dirty="0" smtClean="0"/>
              <a:t>Tydeliggjøring av assistenters rolle og oppgaver </a:t>
            </a:r>
          </a:p>
          <a:p>
            <a:r>
              <a:rPr lang="nb-NO" dirty="0" smtClean="0"/>
              <a:t>Bedre tidsbruk ved at kravet om å utarbeide halvårsrapporter faller bort</a:t>
            </a:r>
          </a:p>
          <a:p>
            <a:r>
              <a:rPr lang="nb-NO" dirty="0" smtClean="0"/>
              <a:t>Bedre vurdering og oppfølging gjennom en ny digital veileder for elever med spesialundervisning</a:t>
            </a:r>
          </a:p>
          <a:p>
            <a:r>
              <a:rPr lang="nb-NO" dirty="0" smtClean="0"/>
              <a:t>Programmet </a:t>
            </a:r>
            <a:r>
              <a:rPr lang="nb-NO" i="1" dirty="0" smtClean="0"/>
              <a:t>Vi sprenger grenser</a:t>
            </a:r>
            <a:endParaRPr lang="nb-NO" dirty="0" smtClean="0"/>
          </a:p>
          <a:p>
            <a:r>
              <a:rPr lang="nb-NO" dirty="0" smtClean="0"/>
              <a:t>Foreldreplakat</a:t>
            </a:r>
          </a:p>
          <a:p>
            <a:r>
              <a:rPr lang="nb-NO" dirty="0" smtClean="0"/>
              <a:t>Nytt senter for læringsmiljø og atferdsforskning</a:t>
            </a:r>
          </a:p>
          <a:p>
            <a:r>
              <a:rPr lang="nb-NO" dirty="0" smtClean="0"/>
              <a:t>Økt forskning på effekter av spesialundervisning 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909140"/>
            <a:ext cx="6435725" cy="533400"/>
          </a:xfrm>
        </p:spPr>
        <p:txBody>
          <a:bodyPr/>
          <a:lstStyle/>
          <a:p>
            <a:r>
              <a:rPr lang="nb-NO" dirty="0" smtClean="0"/>
              <a:t>Bedre bruk av ressursene i </a:t>
            </a:r>
            <a:r>
              <a:rPr lang="nb-NO" dirty="0" err="1" smtClean="0"/>
              <a:t>PP-tjenesten</a:t>
            </a:r>
            <a:r>
              <a:rPr lang="nb-NO" dirty="0" smtClean="0"/>
              <a:t> og Statped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22363" y="1727963"/>
            <a:ext cx="6486525" cy="4114800"/>
          </a:xfrm>
        </p:spPr>
        <p:txBody>
          <a:bodyPr/>
          <a:lstStyle/>
          <a:p>
            <a:pPr>
              <a:buNone/>
            </a:pPr>
            <a:r>
              <a:rPr lang="nb-NO" dirty="0" smtClean="0"/>
              <a:t>Støttesystemet for den inkluderende skolen:</a:t>
            </a:r>
          </a:p>
          <a:p>
            <a:endParaRPr lang="nb-NO" dirty="0" smtClean="0"/>
          </a:p>
          <a:p>
            <a:pPr lvl="1"/>
            <a:r>
              <a:rPr lang="nb-NO" b="1" i="1" dirty="0" smtClean="0"/>
              <a:t>1900 </a:t>
            </a:r>
            <a:r>
              <a:rPr lang="nb-NO" dirty="0" smtClean="0"/>
              <a:t>årsverk i </a:t>
            </a:r>
            <a:r>
              <a:rPr lang="nb-NO" dirty="0" err="1" smtClean="0"/>
              <a:t>PP-tjenesten</a:t>
            </a:r>
            <a:r>
              <a:rPr lang="nb-NO" dirty="0" smtClean="0"/>
              <a:t> </a:t>
            </a:r>
          </a:p>
          <a:p>
            <a:pPr lvl="1"/>
            <a:r>
              <a:rPr lang="nb-NO" b="1" i="1" dirty="0" smtClean="0"/>
              <a:t>900</a:t>
            </a:r>
            <a:r>
              <a:rPr lang="nb-NO" dirty="0" smtClean="0"/>
              <a:t> årsverk i Statped</a:t>
            </a:r>
          </a:p>
          <a:p>
            <a:endParaRPr lang="nb-NO" dirty="0" smtClean="0"/>
          </a:p>
          <a:p>
            <a:r>
              <a:rPr lang="nb-NO" dirty="0" smtClean="0"/>
              <a:t>Bringe </a:t>
            </a:r>
            <a:r>
              <a:rPr lang="nb-NO" dirty="0" err="1" smtClean="0"/>
              <a:t>PP-tjenesten</a:t>
            </a:r>
            <a:r>
              <a:rPr lang="nb-NO" dirty="0" smtClean="0"/>
              <a:t> tettere på barnehager og skoler</a:t>
            </a:r>
          </a:p>
          <a:p>
            <a:endParaRPr lang="nb-NO" dirty="0" smtClean="0"/>
          </a:p>
          <a:p>
            <a:r>
              <a:rPr lang="nb-NO" dirty="0" err="1" smtClean="0"/>
              <a:t>Statped</a:t>
            </a:r>
            <a:r>
              <a:rPr lang="nb-NO" dirty="0" smtClean="0"/>
              <a:t> tettere på kommunene, desentralisering og bedre geografisk dekning</a:t>
            </a:r>
          </a:p>
          <a:p>
            <a:endParaRPr lang="nb-NO" dirty="0" smtClean="0"/>
          </a:p>
          <a:p>
            <a:r>
              <a:rPr lang="nb-NO" dirty="0" smtClean="0"/>
              <a:t>Bedre støtte til små kommuner</a:t>
            </a:r>
            <a:endParaRPr lang="nb-NO" dirty="0"/>
          </a:p>
        </p:txBody>
      </p:sp>
      <p:pic>
        <p:nvPicPr>
          <p:cNvPr id="4" name="Bilde 3" descr="stilisert illustrasjon gul loddret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1035" y="441433"/>
            <a:ext cx="1532966" cy="5912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751480"/>
            <a:ext cx="6435725" cy="533400"/>
          </a:xfrm>
        </p:spPr>
        <p:txBody>
          <a:bodyPr/>
          <a:lstStyle/>
          <a:p>
            <a:r>
              <a:rPr lang="nb-NO" dirty="0" smtClean="0"/>
              <a:t>Fra 12 kompetansesentra til </a:t>
            </a:r>
            <a:br>
              <a:rPr lang="nb-NO" dirty="0" smtClean="0"/>
            </a:br>
            <a:r>
              <a:rPr lang="nb-NO" dirty="0" smtClean="0"/>
              <a:t>4 </a:t>
            </a:r>
            <a:r>
              <a:rPr lang="nb-NO" dirty="0" err="1" smtClean="0"/>
              <a:t>Statped-regioner</a:t>
            </a:r>
            <a:endParaRPr lang="nb-N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0131" y="1586077"/>
            <a:ext cx="37719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Bilde 4" descr="stilisert illustrasjon oransje loddret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4746" y="441434"/>
            <a:ext cx="1529254" cy="5912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788276" y="1302407"/>
          <a:ext cx="75674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Plassholder for innhold 3"/>
          <p:cNvGraphicFramePr>
            <a:graphicFrameLocks/>
          </p:cNvGraphicFramePr>
          <p:nvPr/>
        </p:nvGraphicFramePr>
        <p:xfrm>
          <a:off x="3324280" y="583325"/>
          <a:ext cx="2330285" cy="5701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0285"/>
              </a:tblGrid>
              <a:tr h="576541">
                <a:tc>
                  <a:txBody>
                    <a:bodyPr/>
                    <a:lstStyle/>
                    <a:p>
                      <a:pPr algn="ctr"/>
                      <a:r>
                        <a:rPr lang="nb-NO" sz="1600" i="1" baseline="0" dirty="0" smtClean="0"/>
                        <a:t>Læring og fellesskap </a:t>
                      </a:r>
                      <a:endParaRPr lang="nb-NO" sz="1600" i="1" dirty="0"/>
                    </a:p>
                  </a:txBody>
                  <a:tcPr/>
                </a:tc>
              </a:tr>
              <a:tr h="10620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Retten</a:t>
                      </a:r>
                      <a:r>
                        <a:rPr lang="nb-NO" sz="1600" baseline="0" dirty="0" smtClean="0"/>
                        <a:t> til s</a:t>
                      </a:r>
                      <a:r>
                        <a:rPr lang="nb-NO" sz="1600" dirty="0" smtClean="0"/>
                        <a:t>pesialpedagogisk hjelp flyttes til  barnehageloven</a:t>
                      </a:r>
                      <a:endParaRPr lang="nb-NO" sz="1600" i="0" dirty="0" smtClean="0"/>
                    </a:p>
                  </a:txBody>
                  <a:tcPr/>
                </a:tc>
              </a:tr>
              <a:tr h="796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 Krav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dirty="0" smtClean="0"/>
                        <a:t>om å vurdere og ev. prøve ut tiltak</a:t>
                      </a:r>
                    </a:p>
                  </a:txBody>
                  <a:tcPr/>
                </a:tc>
              </a:tr>
              <a:tr h="10361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Digital veileder med eksempler for god praksis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600" i="0" dirty="0"/>
                    </a:p>
                  </a:txBody>
                  <a:tcPr/>
                </a:tc>
              </a:tr>
              <a:tr h="1126153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Programmet</a:t>
                      </a:r>
                      <a:r>
                        <a:rPr lang="nb-NO" sz="1600" baseline="0" dirty="0" smtClean="0"/>
                        <a:t>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baseline="0" dirty="0" smtClean="0"/>
                        <a:t>«Vi sprenger grenser»</a:t>
                      </a:r>
                      <a:endParaRPr lang="nb-NO" sz="1600" dirty="0" smtClean="0"/>
                    </a:p>
                  </a:txBody>
                  <a:tcPr/>
                </a:tc>
              </a:tr>
              <a:tr h="10361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Økte</a:t>
                      </a:r>
                      <a:r>
                        <a:rPr lang="nb-NO" sz="1600" baseline="0" dirty="0" smtClean="0"/>
                        <a:t> bevilgninger til forskning </a:t>
                      </a:r>
                      <a:r>
                        <a:rPr lang="nb-NO" sz="1600" i="0" baseline="0" dirty="0" smtClean="0"/>
                        <a:t>og egen ekspertgruppe</a:t>
                      </a:r>
                      <a:endParaRPr lang="nb-NO" sz="1600" i="0" dirty="0" smtClean="0"/>
                    </a:p>
                    <a:p>
                      <a:pPr algn="ctr"/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Plassholder for innhold 3"/>
          <p:cNvGraphicFramePr>
            <a:graphicFrameLocks/>
          </p:cNvGraphicFramePr>
          <p:nvPr/>
        </p:nvGraphicFramePr>
        <p:xfrm>
          <a:off x="838565" y="546959"/>
          <a:ext cx="2330285" cy="57243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0285"/>
              </a:tblGrid>
              <a:tr h="587169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Utfordringer</a:t>
                      </a:r>
                      <a:endParaRPr lang="nb-NO" sz="1600" dirty="0"/>
                    </a:p>
                  </a:txBody>
                  <a:tcPr/>
                </a:tc>
              </a:tr>
              <a:tr h="10361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Spesialpedagogikk</a:t>
                      </a:r>
                      <a:r>
                        <a:rPr lang="nb-NO" sz="1600" baseline="0" dirty="0" smtClean="0"/>
                        <a:t> svakt forankret i barnehagen</a:t>
                      </a:r>
                      <a:endParaRPr lang="nb-NO" sz="1600" dirty="0" smtClean="0"/>
                    </a:p>
                    <a:p>
                      <a:pPr algn="ctr"/>
                      <a:endParaRPr lang="nb-NO" sz="1600" dirty="0"/>
                    </a:p>
                  </a:txBody>
                  <a:tcPr/>
                </a:tc>
              </a:tr>
              <a:tr h="8466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Økende omfang av spesialundervisning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600" dirty="0" smtClean="0"/>
                    </a:p>
                  </a:txBody>
                  <a:tcPr/>
                </a:tc>
              </a:tr>
              <a:tr h="10106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Mangelfull</a:t>
                      </a:r>
                      <a:r>
                        <a:rPr lang="nb-NO" sz="1600" baseline="0" dirty="0" smtClean="0"/>
                        <a:t> vurdering og oppfølging</a:t>
                      </a:r>
                      <a:endParaRPr lang="nb-NO" sz="1600" dirty="0" smtClean="0"/>
                    </a:p>
                  </a:txBody>
                  <a:tcPr/>
                </a:tc>
              </a:tr>
              <a:tr h="1175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Lave</a:t>
                      </a:r>
                      <a:r>
                        <a:rPr lang="nb-NO" sz="1600" baseline="0" dirty="0" smtClean="0"/>
                        <a:t> forventninger, lang varighet og lav bevissthet om resultater</a:t>
                      </a:r>
                      <a:endParaRPr lang="nb-NO" sz="1600" dirty="0"/>
                    </a:p>
                  </a:txBody>
                  <a:tcPr/>
                </a:tc>
              </a:tr>
              <a:tr h="10372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baseline="0" dirty="0" smtClean="0"/>
                        <a:t>Lite kunnskap om effekter av </a:t>
                      </a:r>
                      <a:r>
                        <a:rPr lang="nb-NO" sz="1600" baseline="0" dirty="0" err="1" smtClean="0"/>
                        <a:t>spesial-undervisning</a:t>
                      </a:r>
                      <a:endParaRPr lang="nb-NO" sz="16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Bilde 9" descr="stilisert illustrasjon blå loddret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24483" y="443753"/>
            <a:ext cx="1519518" cy="5909421"/>
          </a:xfrm>
          <a:prstGeom prst="rect">
            <a:avLst/>
          </a:prstGeom>
        </p:spPr>
      </p:pic>
      <p:sp>
        <p:nvSpPr>
          <p:cNvPr id="11" name="Rektangel 10"/>
          <p:cNvSpPr/>
          <p:nvPr/>
        </p:nvSpPr>
        <p:spPr>
          <a:xfrm>
            <a:off x="5623864" y="2867107"/>
            <a:ext cx="2863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smtClean="0">
                <a:latin typeface="+mj-lt"/>
              </a:rPr>
              <a:t>Fange opp </a:t>
            </a:r>
          </a:p>
          <a:p>
            <a:r>
              <a:rPr lang="nb-NO" i="1" dirty="0" smtClean="0">
                <a:latin typeface="+mj-lt"/>
              </a:rPr>
              <a:t>– følge opp</a:t>
            </a:r>
          </a:p>
        </p:txBody>
      </p:sp>
      <p:pic>
        <p:nvPicPr>
          <p:cNvPr id="8" name="Plassholder for innhold 3" descr="stilisert illustrasjon lilla loddrett.JPG"/>
          <p:cNvPicPr>
            <a:picLocks noGrp="1" noChangeAspect="1"/>
          </p:cNvPicPr>
          <p:nvPr>
            <p:ph idx="1"/>
          </p:nvPr>
        </p:nvPicPr>
        <p:blipFill>
          <a:blip r:embed="rId9" cstate="print"/>
          <a:stretch>
            <a:fillRect/>
          </a:stretch>
        </p:blipFill>
        <p:spPr>
          <a:xfrm>
            <a:off x="7620000" y="447675"/>
            <a:ext cx="1524000" cy="5905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788276" y="1302407"/>
          <a:ext cx="75674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Plassholder for innhold 3"/>
          <p:cNvGraphicFramePr>
            <a:graphicFrameLocks/>
          </p:cNvGraphicFramePr>
          <p:nvPr/>
        </p:nvGraphicFramePr>
        <p:xfrm>
          <a:off x="3308514" y="662154"/>
          <a:ext cx="2330285" cy="5099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0285"/>
              </a:tblGrid>
              <a:tr h="664427">
                <a:tc>
                  <a:txBody>
                    <a:bodyPr/>
                    <a:lstStyle/>
                    <a:p>
                      <a:pPr algn="ctr"/>
                      <a:r>
                        <a:rPr lang="nb-NO" sz="1600" i="1" baseline="0" dirty="0" smtClean="0"/>
                        <a:t>Læring og fellesskap </a:t>
                      </a:r>
                      <a:endParaRPr lang="nb-NO" sz="1600" i="1" dirty="0"/>
                    </a:p>
                  </a:txBody>
                  <a:tcPr/>
                </a:tc>
              </a:tr>
              <a:tr h="1038249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Nytt</a:t>
                      </a:r>
                      <a:r>
                        <a:rPr lang="nb-NO" sz="1600" baseline="0" dirty="0" smtClean="0"/>
                        <a:t> senter for læringsmiljø og atferdsforskning</a:t>
                      </a:r>
                      <a:endParaRPr lang="nb-NO" sz="1600" dirty="0"/>
                    </a:p>
                  </a:txBody>
                  <a:tcPr/>
                </a:tc>
              </a:tr>
              <a:tr h="10089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Regler for bruk</a:t>
                      </a:r>
                      <a:r>
                        <a:rPr lang="nb-NO" sz="1600" baseline="0" dirty="0" smtClean="0"/>
                        <a:t> av assistenter i opplæringsloven</a:t>
                      </a:r>
                      <a:endParaRPr lang="nb-NO" sz="1600" dirty="0"/>
                    </a:p>
                  </a:txBody>
                  <a:tcPr/>
                </a:tc>
              </a:tr>
              <a:tr h="1229710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Satsing på </a:t>
                      </a:r>
                    </a:p>
                    <a:p>
                      <a:pPr algn="ctr"/>
                      <a:r>
                        <a:rPr lang="nb-NO" sz="1600" dirty="0" smtClean="0"/>
                        <a:t>etter- og videreutdanning</a:t>
                      </a:r>
                    </a:p>
                    <a:p>
                      <a:pPr algn="ctr"/>
                      <a:endParaRPr lang="nb-NO" sz="1600" dirty="0" smtClean="0"/>
                    </a:p>
                  </a:txBody>
                  <a:tcPr/>
                </a:tc>
              </a:tr>
              <a:tr h="1158338">
                <a:tc>
                  <a:txBody>
                    <a:bodyPr/>
                    <a:lstStyle/>
                    <a:p>
                      <a:pPr algn="ctr"/>
                      <a:endParaRPr lang="nb-NO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Flerfaglige sentre</a:t>
                      </a:r>
                    </a:p>
                    <a:p>
                      <a:pPr algn="ctr"/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Plassholder for innhold 3"/>
          <p:cNvGraphicFramePr>
            <a:graphicFrameLocks/>
          </p:cNvGraphicFramePr>
          <p:nvPr/>
        </p:nvGraphicFramePr>
        <p:xfrm>
          <a:off x="822799" y="657320"/>
          <a:ext cx="2330285" cy="50130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0285"/>
              </a:tblGrid>
              <a:tr h="666981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Utfordringer</a:t>
                      </a:r>
                      <a:endParaRPr lang="nb-NO" sz="1600" dirty="0"/>
                    </a:p>
                  </a:txBody>
                  <a:tcPr/>
                </a:tc>
              </a:tr>
              <a:tr h="1027289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Kompetansebehov om læringsmiljø</a:t>
                      </a:r>
                      <a:r>
                        <a:rPr lang="nb-NO" sz="1600" baseline="0" dirty="0" smtClean="0"/>
                        <a:t> og tilpasset opplæring</a:t>
                      </a:r>
                      <a:endParaRPr lang="nb-NO" sz="1600" dirty="0"/>
                    </a:p>
                  </a:txBody>
                  <a:tcPr/>
                </a:tc>
              </a:tr>
              <a:tr h="1017966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Mye bruk av assistenter</a:t>
                      </a:r>
                      <a:endParaRPr lang="nb-NO" sz="1600" dirty="0"/>
                    </a:p>
                  </a:txBody>
                  <a:tcPr/>
                </a:tc>
              </a:tr>
              <a:tr h="12339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Varierende</a:t>
                      </a:r>
                      <a:r>
                        <a:rPr lang="nb-NO" sz="1600" baseline="0" dirty="0" smtClean="0"/>
                        <a:t> kompetanse i </a:t>
                      </a:r>
                      <a:r>
                        <a:rPr lang="nb-NO" sz="1600" baseline="0" dirty="0" err="1" smtClean="0"/>
                        <a:t>PP-tjenesten</a:t>
                      </a:r>
                      <a:endParaRPr lang="nb-NO" sz="1600" dirty="0" smtClean="0"/>
                    </a:p>
                    <a:p>
                      <a:endParaRPr lang="nb-NO" sz="1600" dirty="0" smtClean="0"/>
                    </a:p>
                  </a:txBody>
                  <a:tcPr/>
                </a:tc>
              </a:tr>
              <a:tr h="10482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err="1" smtClean="0"/>
                        <a:t>Statped-sentrene</a:t>
                      </a:r>
                      <a:r>
                        <a:rPr lang="nb-NO" sz="1600" dirty="0" smtClean="0"/>
                        <a:t> arbeider på avgrensede fagområder </a:t>
                      </a:r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Bilde 9" descr="stilisert illustrasjon blå loddret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4483" y="443753"/>
            <a:ext cx="1519518" cy="5909421"/>
          </a:xfrm>
          <a:prstGeom prst="rect">
            <a:avLst/>
          </a:prstGeom>
        </p:spPr>
      </p:pic>
      <p:sp>
        <p:nvSpPr>
          <p:cNvPr id="8" name="Rektangel 7"/>
          <p:cNvSpPr/>
          <p:nvPr/>
        </p:nvSpPr>
        <p:spPr>
          <a:xfrm>
            <a:off x="5665238" y="2583317"/>
            <a:ext cx="21071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800" b="1" dirty="0" smtClean="0">
                <a:latin typeface="+mj-lt"/>
              </a:rPr>
              <a:t>Målrettet kompetanse </a:t>
            </a:r>
          </a:p>
          <a:p>
            <a:r>
              <a:rPr lang="nb-NO" sz="1800" i="1" dirty="0" smtClean="0">
                <a:latin typeface="+mj-lt"/>
              </a:rPr>
              <a:t>– styrket læringsutbytte</a:t>
            </a:r>
          </a:p>
        </p:txBody>
      </p:sp>
      <p:sp>
        <p:nvSpPr>
          <p:cNvPr id="12" name="Plassholder for innhold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740978" y="1302407"/>
          <a:ext cx="75674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Plassholder for innhold 3"/>
          <p:cNvGraphicFramePr>
            <a:graphicFrameLocks/>
          </p:cNvGraphicFramePr>
          <p:nvPr/>
        </p:nvGraphicFramePr>
        <p:xfrm>
          <a:off x="3324280" y="551792"/>
          <a:ext cx="2330285" cy="536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0285"/>
              </a:tblGrid>
              <a:tr h="551794">
                <a:tc>
                  <a:txBody>
                    <a:bodyPr/>
                    <a:lstStyle/>
                    <a:p>
                      <a:pPr algn="ctr"/>
                      <a:r>
                        <a:rPr lang="nb-NO" sz="1600" i="1" baseline="0" dirty="0" smtClean="0"/>
                        <a:t>Læring og fellesskap </a:t>
                      </a:r>
                      <a:endParaRPr lang="nb-NO" sz="1600" i="1" dirty="0"/>
                    </a:p>
                  </a:txBody>
                  <a:tcPr/>
                </a:tc>
              </a:tr>
              <a:tr h="997433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Ny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dirty="0" smtClean="0"/>
                        <a:t>struktur med </a:t>
                      </a:r>
                      <a:r>
                        <a:rPr lang="nb-NO" sz="1600" dirty="0" err="1" smtClean="0"/>
                        <a:t>Statped</a:t>
                      </a:r>
                      <a:r>
                        <a:rPr lang="nb-NO" sz="1600" dirty="0" smtClean="0"/>
                        <a:t> i fire regioner</a:t>
                      </a:r>
                      <a:endParaRPr lang="nb-NO" sz="1600" dirty="0"/>
                    </a:p>
                  </a:txBody>
                  <a:tcPr/>
                </a:tc>
              </a:tr>
              <a:tr h="10748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Forsøk med henvisningsrett for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baseline="0" dirty="0" err="1" smtClean="0"/>
                        <a:t>PP-tjenesten</a:t>
                      </a:r>
                      <a:r>
                        <a:rPr lang="nb-NO" sz="1600" baseline="0" dirty="0" smtClean="0"/>
                        <a:t> til BUP og HABU</a:t>
                      </a:r>
                      <a:endParaRPr lang="nb-NO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600" dirty="0"/>
                    </a:p>
                  </a:txBody>
                  <a:tcPr/>
                </a:tc>
              </a:tr>
              <a:tr h="1164546">
                <a:tc>
                  <a:txBody>
                    <a:bodyPr/>
                    <a:lstStyle/>
                    <a:p>
                      <a:pPr algn="ctr"/>
                      <a:r>
                        <a:rPr lang="nb-NO" sz="1600" i="1" dirty="0" smtClean="0"/>
                        <a:t>Foreldreplakat, </a:t>
                      </a:r>
                      <a:r>
                        <a:rPr lang="nb-NO" sz="1600" i="0" dirty="0" smtClean="0"/>
                        <a:t>styrket </a:t>
                      </a:r>
                      <a:r>
                        <a:rPr lang="nb-NO" sz="1600" i="0" dirty="0" err="1" smtClean="0"/>
                        <a:t>foreldre-opplæring</a:t>
                      </a:r>
                      <a:r>
                        <a:rPr lang="nb-NO" sz="1600" i="1" dirty="0" smtClean="0"/>
                        <a:t> </a:t>
                      </a:r>
                      <a:r>
                        <a:rPr lang="nb-NO" sz="1600" i="0" dirty="0" smtClean="0"/>
                        <a:t>og ny veileder</a:t>
                      </a:r>
                      <a:endParaRPr lang="nb-NO" sz="1600" i="1" dirty="0" smtClean="0"/>
                    </a:p>
                  </a:txBody>
                  <a:tcPr/>
                </a:tc>
              </a:tr>
              <a:tr h="1158338">
                <a:tc>
                  <a:txBody>
                    <a:bodyPr/>
                    <a:lstStyle/>
                    <a:p>
                      <a:pPr algn="ctr"/>
                      <a:endParaRPr lang="nb-NO" sz="1600" dirty="0" smtClean="0"/>
                    </a:p>
                    <a:p>
                      <a:pPr algn="ctr"/>
                      <a:r>
                        <a:rPr lang="nb-NO" sz="1600" dirty="0" smtClean="0"/>
                        <a:t>Kravet om halvårsrapport</a:t>
                      </a:r>
                      <a:r>
                        <a:rPr lang="nb-NO" sz="1600" baseline="0" dirty="0" smtClean="0"/>
                        <a:t> faller bort</a:t>
                      </a:r>
                      <a:endParaRPr lang="nb-NO" sz="1600" dirty="0" smtClean="0"/>
                    </a:p>
                    <a:p>
                      <a:pPr algn="ctr"/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Plassholder for innhold 3"/>
          <p:cNvGraphicFramePr>
            <a:graphicFrameLocks/>
          </p:cNvGraphicFramePr>
          <p:nvPr/>
        </p:nvGraphicFramePr>
        <p:xfrm>
          <a:off x="870097" y="578490"/>
          <a:ext cx="2330285" cy="53356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0285"/>
              </a:tblGrid>
              <a:tr h="509331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Utfordringer</a:t>
                      </a:r>
                      <a:endParaRPr lang="nb-NO" sz="1600" dirty="0"/>
                    </a:p>
                  </a:txBody>
                  <a:tcPr/>
                </a:tc>
              </a:tr>
              <a:tr h="1027289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Tilgang til </a:t>
                      </a:r>
                      <a:r>
                        <a:rPr lang="nb-NO" sz="1600" dirty="0" err="1" smtClean="0"/>
                        <a:t>Statpeds</a:t>
                      </a:r>
                      <a:r>
                        <a:rPr lang="nb-NO" sz="1600" dirty="0" smtClean="0"/>
                        <a:t> tjenester</a:t>
                      </a:r>
                    </a:p>
                  </a:txBody>
                  <a:tcPr/>
                </a:tc>
              </a:tr>
              <a:tr h="10695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Behov for bedre samarbeid mellom kommunale tjenester for barn og unge</a:t>
                      </a:r>
                    </a:p>
                  </a:txBody>
                  <a:tcPr/>
                </a:tc>
              </a:tr>
              <a:tr h="1177781">
                <a:tc>
                  <a:txBody>
                    <a:bodyPr/>
                    <a:lstStyle/>
                    <a:p>
                      <a:pPr algn="ctr"/>
                      <a:r>
                        <a:rPr lang="nb-NO" sz="1600" dirty="0" smtClean="0"/>
                        <a:t>Foreldres kjennskap</a:t>
                      </a:r>
                      <a:r>
                        <a:rPr lang="nb-NO" sz="1600" baseline="0" dirty="0" smtClean="0"/>
                        <a:t> til rettigheter og tilgang til informasjon </a:t>
                      </a:r>
                      <a:endParaRPr lang="nb-NO" sz="1600" dirty="0" smtClean="0"/>
                    </a:p>
                  </a:txBody>
                  <a:tcPr/>
                </a:tc>
              </a:tr>
              <a:tr h="10482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Tidsbruk og byråkrati i </a:t>
                      </a:r>
                      <a:r>
                        <a:rPr lang="nb-NO" sz="1600" dirty="0" err="1" smtClean="0"/>
                        <a:t>spesial-undervisningen</a:t>
                      </a:r>
                      <a:endParaRPr lang="nb-NO" sz="1600" dirty="0" smtClean="0"/>
                    </a:p>
                    <a:p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Bilde 9" descr="stilisert illustrasjon blå loddret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4483" y="443753"/>
            <a:ext cx="1519518" cy="5909421"/>
          </a:xfrm>
          <a:prstGeom prst="rect">
            <a:avLst/>
          </a:prstGeom>
        </p:spPr>
      </p:pic>
      <p:pic>
        <p:nvPicPr>
          <p:cNvPr id="8" name="Bilde 7" descr="stilisert illustrasjon loddret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24482" y="443753"/>
            <a:ext cx="1519518" cy="5909422"/>
          </a:xfrm>
          <a:prstGeom prst="rect">
            <a:avLst/>
          </a:prstGeom>
        </p:spPr>
      </p:pic>
      <p:sp>
        <p:nvSpPr>
          <p:cNvPr id="11" name="Rektangel 10"/>
          <p:cNvSpPr/>
          <p:nvPr/>
        </p:nvSpPr>
        <p:spPr>
          <a:xfrm>
            <a:off x="5665238" y="2614849"/>
            <a:ext cx="21702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800" b="1" dirty="0" smtClean="0">
                <a:latin typeface="+mj-lt"/>
              </a:rPr>
              <a:t>Samarbeid og samordning</a:t>
            </a:r>
          </a:p>
          <a:p>
            <a:r>
              <a:rPr lang="nb-NO" sz="1800" i="1" dirty="0" smtClean="0">
                <a:latin typeface="+mj-lt"/>
              </a:rPr>
              <a:t>– bedre gjennomføring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41423" y="3546033"/>
            <a:ext cx="6117021" cy="2268538"/>
          </a:xfrm>
        </p:spPr>
        <p:txBody>
          <a:bodyPr/>
          <a:lstStyle/>
          <a:p>
            <a:pPr eaLnBrk="1" hangingPunct="1"/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3600" b="0" i="0" dirty="0" smtClean="0">
                <a:cs typeface="Times New Roman" pitchFamily="18" charset="0"/>
              </a:rPr>
              <a:t/>
            </a:r>
            <a:br>
              <a:rPr lang="nb-NO" sz="3600" b="0" i="0" dirty="0" smtClean="0">
                <a:cs typeface="Times New Roman" pitchFamily="18" charset="0"/>
              </a:rPr>
            </a:br>
            <a:r>
              <a:rPr lang="nb-NO" sz="2000" b="0" i="0" dirty="0" smtClean="0">
                <a:cs typeface="Times New Roman" pitchFamily="18" charset="0"/>
              </a:rPr>
              <a:t>Meld. St. 18 (2010–2011) </a:t>
            </a:r>
            <a:r>
              <a:rPr lang="nb-NO" sz="3200" i="0" dirty="0" smtClean="0">
                <a:cs typeface="Times New Roman" pitchFamily="18" charset="0"/>
              </a:rPr>
              <a:t> </a:t>
            </a:r>
            <a:br>
              <a:rPr lang="nb-NO" sz="3200" i="0" dirty="0" smtClean="0">
                <a:cs typeface="Times New Roman" pitchFamily="18" charset="0"/>
              </a:rPr>
            </a:br>
            <a:r>
              <a:rPr lang="nb-NO" sz="1100" i="0" dirty="0" smtClean="0">
                <a:cs typeface="Times New Roman" pitchFamily="18" charset="0"/>
              </a:rPr>
              <a:t/>
            </a:r>
            <a:br>
              <a:rPr lang="nb-NO" sz="1100" i="0" dirty="0" smtClean="0">
                <a:cs typeface="Times New Roman" pitchFamily="18" charset="0"/>
              </a:rPr>
            </a:br>
            <a:r>
              <a:rPr lang="nb-NO" sz="3600" dirty="0" smtClean="0">
                <a:cs typeface="Times New Roman" pitchFamily="18" charset="0"/>
              </a:rPr>
              <a:t>Læring og fellesskap </a:t>
            </a:r>
            <a:r>
              <a:rPr lang="nb-NO" sz="4400" dirty="0" smtClean="0">
                <a:cs typeface="Times New Roman" pitchFamily="18" charset="0"/>
              </a:rPr>
              <a:t/>
            </a:r>
            <a:br>
              <a:rPr lang="nb-NO" sz="4400" dirty="0" smtClean="0">
                <a:cs typeface="Times New Roman" pitchFamily="18" charset="0"/>
              </a:rPr>
            </a:br>
            <a:r>
              <a:rPr lang="nb-NO" sz="1200" dirty="0" smtClean="0">
                <a:cs typeface="Times New Roman" pitchFamily="18" charset="0"/>
              </a:rPr>
              <a:t/>
            </a:r>
            <a:br>
              <a:rPr lang="nb-NO" sz="1200" dirty="0" smtClean="0">
                <a:cs typeface="Times New Roman" pitchFamily="18" charset="0"/>
              </a:rPr>
            </a:br>
            <a:r>
              <a:rPr lang="nb-NO" sz="2000" b="0" dirty="0" smtClean="0">
                <a:cs typeface="Times New Roman" pitchFamily="18" charset="0"/>
              </a:rPr>
              <a:t>Tidlig innsats og gode læringsmiljøer for barn, unge og voksne med særlige behov</a:t>
            </a:r>
            <a:r>
              <a:rPr lang="nb-NO" sz="3200" b="0" dirty="0" smtClean="0">
                <a:cs typeface="Times New Roman" pitchFamily="18" charset="0"/>
              </a:rPr>
              <a:t/>
            </a:r>
            <a:br>
              <a:rPr lang="nb-NO" sz="3200" b="0" dirty="0" smtClean="0">
                <a:cs typeface="Times New Roman" pitchFamily="18" charset="0"/>
              </a:rPr>
            </a:br>
            <a:endParaRPr lang="nb-NO" dirty="0" smtClean="0"/>
          </a:p>
        </p:txBody>
      </p:sp>
      <p:pic>
        <p:nvPicPr>
          <p:cNvPr id="3" name="Bilde 2" descr="Fors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99576" y="3389585"/>
            <a:ext cx="1822329" cy="2580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title"/>
          </p:nvPr>
        </p:nvSpPr>
        <p:spPr>
          <a:xfrm>
            <a:off x="796257" y="877608"/>
            <a:ext cx="7196856" cy="533400"/>
          </a:xfrm>
        </p:spPr>
        <p:txBody>
          <a:bodyPr/>
          <a:lstStyle/>
          <a:p>
            <a:r>
              <a:rPr lang="nb-NO" dirty="0" smtClean="0"/>
              <a:t>Mot et inkluderende utdanningssystem </a:t>
            </a:r>
            <a:br>
              <a:rPr lang="nb-NO" dirty="0" smtClean="0"/>
            </a:br>
            <a:endParaRPr lang="nb-NO" b="0" i="1" dirty="0" smtClean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85876" y="917398"/>
            <a:ext cx="6713099" cy="4114800"/>
          </a:xfrm>
        </p:spPr>
        <p:txBody>
          <a:bodyPr/>
          <a:lstStyle/>
          <a:p>
            <a:endParaRPr lang="nb-NO" dirty="0" smtClean="0"/>
          </a:p>
          <a:p>
            <a:r>
              <a:rPr lang="nb-NO" dirty="0" smtClean="0"/>
              <a:t>Spesialskoleloven fra 1951: Kraftig utbygging av statlige spesialskoler</a:t>
            </a:r>
          </a:p>
          <a:p>
            <a:endParaRPr lang="nb-NO" dirty="0" smtClean="0"/>
          </a:p>
          <a:p>
            <a:r>
              <a:rPr lang="nb-NO" dirty="0" smtClean="0"/>
              <a:t>Blomkomiteen fra 1969: integrering av flest mulig i ordinære skoler  </a:t>
            </a:r>
          </a:p>
          <a:p>
            <a:endParaRPr lang="nb-NO" dirty="0" smtClean="0"/>
          </a:p>
          <a:p>
            <a:r>
              <a:rPr lang="nb-NO" dirty="0" smtClean="0"/>
              <a:t>Grunnskoleloven fra 1987: alle elever har rett til å gå i nærmiljøskolen </a:t>
            </a:r>
          </a:p>
          <a:p>
            <a:endParaRPr lang="nb-NO" dirty="0" smtClean="0"/>
          </a:p>
          <a:p>
            <a:r>
              <a:rPr lang="nb-NO" dirty="0" smtClean="0"/>
              <a:t>Avvikling av statlige spesialskoler i 1992: Omorganisering til kompetansesentra</a:t>
            </a:r>
          </a:p>
          <a:p>
            <a:endParaRPr lang="nb-NO" b="1" dirty="0" smtClean="0"/>
          </a:p>
          <a:p>
            <a:r>
              <a:rPr lang="nb-NO" dirty="0" err="1" smtClean="0"/>
              <a:t>Midtlyng-utvalgets</a:t>
            </a:r>
            <a:r>
              <a:rPr lang="nb-NO" dirty="0" smtClean="0"/>
              <a:t> utredning fra 2009: Regionalisering av Statped</a:t>
            </a:r>
          </a:p>
          <a:p>
            <a:pPr>
              <a:buNone/>
            </a:pPr>
            <a:endParaRPr lang="nb-NO" dirty="0" smtClean="0"/>
          </a:p>
          <a:p>
            <a:endParaRPr lang="nb-NO" dirty="0" smtClean="0"/>
          </a:p>
        </p:txBody>
      </p:sp>
      <p:pic>
        <p:nvPicPr>
          <p:cNvPr id="6" name="Bilde 5" descr="stilisert illustrasjon oransje loddre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14746" y="441434"/>
            <a:ext cx="1529254" cy="5912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1066800"/>
            <a:ext cx="6415632" cy="533400"/>
          </a:xfrm>
        </p:spPr>
        <p:txBody>
          <a:bodyPr/>
          <a:lstStyle/>
          <a:p>
            <a:r>
              <a:rPr lang="nb-NO" dirty="0" smtClean="0"/>
              <a:t>Omfanget av spesialundervisning, 1992–2011 </a:t>
            </a:r>
            <a:endParaRPr lang="nb-NO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48769" y="2057400"/>
          <a:ext cx="6025487" cy="353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Ellipse 5"/>
          <p:cNvSpPr/>
          <p:nvPr/>
        </p:nvSpPr>
        <p:spPr>
          <a:xfrm>
            <a:off x="6532473" y="1982427"/>
            <a:ext cx="680314" cy="70225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</a:rPr>
              <a:t>8,4 </a:t>
            </a:r>
            <a:r>
              <a:rPr lang="nb-NO" sz="1200" dirty="0" smtClean="0">
                <a:solidFill>
                  <a:schemeClr val="tx1"/>
                </a:solidFill>
              </a:rPr>
              <a:t>%</a:t>
            </a:r>
            <a:r>
              <a:rPr lang="nb-NO" sz="1200" b="1" dirty="0" smtClean="0">
                <a:solidFill>
                  <a:schemeClr val="tx1"/>
                </a:solidFill>
              </a:rPr>
              <a:t> </a:t>
            </a: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383721" y="2652618"/>
            <a:ext cx="680314" cy="70225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</a:rPr>
              <a:t>6,2 </a:t>
            </a:r>
            <a:r>
              <a:rPr lang="nb-NO" sz="1200" dirty="0" smtClean="0">
                <a:solidFill>
                  <a:schemeClr val="tx1"/>
                </a:solidFill>
              </a:rPr>
              <a:t>%</a:t>
            </a:r>
            <a:r>
              <a:rPr lang="nb-NO" sz="1200" b="1" dirty="0" smtClean="0">
                <a:solidFill>
                  <a:schemeClr val="tx1"/>
                </a:solidFill>
              </a:rPr>
              <a:t> </a:t>
            </a:r>
            <a:endParaRPr lang="nb-NO" sz="900" b="1" dirty="0">
              <a:solidFill>
                <a:schemeClr val="tx1"/>
              </a:solidFill>
            </a:endParaRPr>
          </a:p>
        </p:txBody>
      </p:sp>
      <p:pic>
        <p:nvPicPr>
          <p:cNvPr id="8" name="Bilde 7" descr="stilisert illustrasjon blå loddret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4745" y="443753"/>
            <a:ext cx="1529256" cy="5909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735714"/>
            <a:ext cx="6435725" cy="533400"/>
          </a:xfrm>
        </p:spPr>
        <p:txBody>
          <a:bodyPr/>
          <a:lstStyle/>
          <a:p>
            <a:r>
              <a:rPr lang="nb-NO" dirty="0" smtClean="0"/>
              <a:t>Spesialundervisning øker utover i grunnskolen</a:t>
            </a:r>
            <a:endParaRPr lang="nb-NO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740979" y="1497724"/>
          <a:ext cx="6642459" cy="4335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Bilde 4" descr="stilisert illustrasjon loddret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4482" y="443753"/>
            <a:ext cx="1519518" cy="5909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4" y="893374"/>
            <a:ext cx="7985126" cy="533400"/>
          </a:xfrm>
        </p:spPr>
        <p:txBody>
          <a:bodyPr/>
          <a:lstStyle/>
          <a:p>
            <a:r>
              <a:rPr lang="nb-NO" dirty="0" smtClean="0"/>
              <a:t>Skjev kjønnsfordeling i spesialundervisningen </a:t>
            </a:r>
            <a:br>
              <a:rPr lang="nb-NO" dirty="0" smtClean="0"/>
            </a:br>
            <a:r>
              <a:rPr lang="nb-NO" dirty="0" smtClean="0"/>
              <a:t>– uten tegn til endring</a:t>
            </a:r>
            <a:endParaRPr lang="nb-NO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940158" y="1848407"/>
          <a:ext cx="6503831" cy="4043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e 5" descr="stilisert illustrasjon gul loddret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1035" y="441433"/>
            <a:ext cx="1532966" cy="5912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577398"/>
            <a:ext cx="6435725" cy="533400"/>
          </a:xfrm>
        </p:spPr>
        <p:txBody>
          <a:bodyPr/>
          <a:lstStyle/>
          <a:p>
            <a:r>
              <a:rPr lang="nb-NO" dirty="0" smtClean="0"/>
              <a:t>Arenaer for spesialundervisning</a:t>
            </a:r>
            <a:endParaRPr lang="nb-NO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1300764" y="1275007"/>
          <a:ext cx="5988676" cy="4855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Bilde 3" descr="stilisert illustrasjon blå loddret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14745" y="443753"/>
            <a:ext cx="1529256" cy="5909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title"/>
          </p:nvPr>
        </p:nvSpPr>
        <p:spPr>
          <a:xfrm>
            <a:off x="1158875" y="893374"/>
            <a:ext cx="6435725" cy="533400"/>
          </a:xfrm>
        </p:spPr>
        <p:txBody>
          <a:bodyPr/>
          <a:lstStyle/>
          <a:p>
            <a:r>
              <a:rPr lang="nb-NO" dirty="0" smtClean="0"/>
              <a:t>Tre strategier for mer tidlig innsats</a:t>
            </a:r>
            <a:br>
              <a:rPr lang="nb-NO" dirty="0" smtClean="0"/>
            </a:br>
            <a:endParaRPr lang="nb-NO" b="0" i="1" dirty="0" smtClean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1122363" y="1358843"/>
            <a:ext cx="6486525" cy="4114800"/>
          </a:xfrm>
        </p:spPr>
        <p:txBody>
          <a:bodyPr/>
          <a:lstStyle/>
          <a:p>
            <a:endParaRPr lang="nb-NO" dirty="0" smtClean="0"/>
          </a:p>
          <a:p>
            <a:r>
              <a:rPr lang="nb-NO" b="1" dirty="0" smtClean="0"/>
              <a:t>Fange opp </a:t>
            </a:r>
          </a:p>
          <a:p>
            <a:pPr>
              <a:buNone/>
            </a:pPr>
            <a:r>
              <a:rPr lang="nb-NO" b="1" dirty="0" smtClean="0"/>
              <a:t>	</a:t>
            </a:r>
            <a:r>
              <a:rPr lang="nb-NO" dirty="0" smtClean="0"/>
              <a:t>– </a:t>
            </a:r>
            <a:r>
              <a:rPr lang="nb-NO" i="1" dirty="0" smtClean="0"/>
              <a:t>følge opp</a:t>
            </a:r>
          </a:p>
          <a:p>
            <a:pPr>
              <a:buNone/>
            </a:pPr>
            <a:endParaRPr lang="nb-NO" dirty="0" smtClean="0"/>
          </a:p>
          <a:p>
            <a:r>
              <a:rPr lang="nb-NO" b="1" dirty="0" smtClean="0"/>
              <a:t>Målrettet kompetanse</a:t>
            </a:r>
          </a:p>
          <a:p>
            <a:pPr>
              <a:buNone/>
            </a:pPr>
            <a:r>
              <a:rPr lang="nb-NO" b="1" dirty="0" smtClean="0"/>
              <a:t>	</a:t>
            </a:r>
            <a:r>
              <a:rPr lang="nb-NO" dirty="0" smtClean="0"/>
              <a:t>– </a:t>
            </a:r>
            <a:r>
              <a:rPr lang="nb-NO" i="1" dirty="0" smtClean="0"/>
              <a:t>styrket læringsutbytte</a:t>
            </a:r>
          </a:p>
          <a:p>
            <a:pPr>
              <a:buNone/>
            </a:pPr>
            <a:endParaRPr lang="nb-NO" dirty="0" smtClean="0"/>
          </a:p>
          <a:p>
            <a:r>
              <a:rPr lang="nb-NO" b="1" dirty="0" smtClean="0"/>
              <a:t>Samarbeid og samordning</a:t>
            </a:r>
          </a:p>
          <a:p>
            <a:pPr>
              <a:buNone/>
            </a:pPr>
            <a:r>
              <a:rPr lang="nb-NO" b="1" dirty="0" smtClean="0"/>
              <a:t>	</a:t>
            </a:r>
            <a:r>
              <a:rPr lang="nb-NO" dirty="0" smtClean="0"/>
              <a:t>– </a:t>
            </a:r>
            <a:r>
              <a:rPr lang="nb-NO" i="1" dirty="0" smtClean="0"/>
              <a:t>bedre gjennomføring</a:t>
            </a:r>
            <a:endParaRPr lang="nb-NO" i="1" dirty="0"/>
          </a:p>
        </p:txBody>
      </p:sp>
      <p:pic>
        <p:nvPicPr>
          <p:cNvPr id="6" name="Bilde 5" descr="stilisert illustrasjon oransje loddre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14746" y="441434"/>
            <a:ext cx="1529254" cy="5912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>
          <a:xfrm>
            <a:off x="859321" y="793105"/>
            <a:ext cx="6435725" cy="533400"/>
          </a:xfrm>
        </p:spPr>
        <p:txBody>
          <a:bodyPr/>
          <a:lstStyle/>
          <a:p>
            <a:r>
              <a:rPr lang="nb-NO" dirty="0" smtClean="0"/>
              <a:t>Viktige rettigheter videreføres 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687687" y="1269358"/>
            <a:ext cx="6486525" cy="4114800"/>
          </a:xfrm>
        </p:spPr>
        <p:txBody>
          <a:bodyPr/>
          <a:lstStyle/>
          <a:p>
            <a:endParaRPr lang="nb-NO" dirty="0" smtClean="0"/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i="1" dirty="0" smtClean="0"/>
              <a:t>	«Barn under opplæringspliktig alder som har </a:t>
            </a:r>
            <a:r>
              <a:rPr lang="nb-NO" i="1" dirty="0" err="1" smtClean="0"/>
              <a:t>særlege</a:t>
            </a:r>
            <a:r>
              <a:rPr lang="nb-NO" i="1" dirty="0" smtClean="0"/>
              <a:t> behov for spesialpedagogisk hjelp, har rett til slik hjelp»</a:t>
            </a:r>
            <a:r>
              <a:rPr lang="nb-NO" dirty="0" smtClean="0"/>
              <a:t> </a:t>
            </a:r>
          </a:p>
          <a:p>
            <a:endParaRPr lang="nb-NO" dirty="0" smtClean="0"/>
          </a:p>
          <a:p>
            <a:pPr algn="r">
              <a:buNone/>
            </a:pPr>
            <a:r>
              <a:rPr lang="nb-NO" dirty="0" smtClean="0"/>
              <a:t>Opplæringslova § 5-7</a:t>
            </a:r>
          </a:p>
          <a:p>
            <a:endParaRPr lang="nb-NO" dirty="0" smtClean="0"/>
          </a:p>
          <a:p>
            <a:pPr>
              <a:buNone/>
            </a:pPr>
            <a:endParaRPr lang="nb-NO" dirty="0" smtClean="0"/>
          </a:p>
        </p:txBody>
      </p:sp>
      <p:sp>
        <p:nvSpPr>
          <p:cNvPr id="7" name="Plassholder for innhold 4"/>
          <p:cNvSpPr txBox="1">
            <a:spLocks/>
          </p:cNvSpPr>
          <p:nvPr/>
        </p:nvSpPr>
        <p:spPr bwMode="auto">
          <a:xfrm>
            <a:off x="734994" y="338959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nb-NO" sz="20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«</a:t>
            </a:r>
            <a:r>
              <a:rPr kumimoji="0" lang="nb-NO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Elevar</a:t>
            </a: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som </a:t>
            </a:r>
            <a:r>
              <a:rPr kumimoji="0" lang="nb-NO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ikkje</a:t>
            </a: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har eller som </a:t>
            </a:r>
            <a:r>
              <a:rPr kumimoji="0" lang="nb-NO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ikkje</a:t>
            </a: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kan få </a:t>
            </a:r>
            <a:r>
              <a:rPr kumimoji="0" lang="nb-NO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tilfredsstillande</a:t>
            </a: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utbytte av det ordinære </a:t>
            </a:r>
            <a:r>
              <a:rPr kumimoji="0" lang="nb-NO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opplæringstilbodet</a:t>
            </a:r>
            <a:r>
              <a:rPr kumimoji="0" lang="nb-NO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har rett til spesialundervisning»</a:t>
            </a:r>
            <a:r>
              <a:rPr kumimoji="0" lang="nb-NO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nb-NO" sz="20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4325" marR="0" lvl="0" indent="-314325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Opplæringslova § 5-1</a:t>
            </a: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nb-NO" sz="20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20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lassholder for innhold 3" descr="stilisert illustrasjon lilla loddre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620000" y="447675"/>
            <a:ext cx="1524000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>
          <a:xfrm>
            <a:off x="1158875" y="887687"/>
            <a:ext cx="6435725" cy="533400"/>
          </a:xfrm>
        </p:spPr>
        <p:txBody>
          <a:bodyPr/>
          <a:lstStyle/>
          <a:p>
            <a:r>
              <a:rPr lang="nb-NO" dirty="0" smtClean="0"/>
              <a:t>Rettighetene må realiseres på en bedre måte enn i dag</a:t>
            </a:r>
            <a:endParaRPr lang="nb-NO" i="1" dirty="0" smtClean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1122363" y="1621504"/>
            <a:ext cx="6486525" cy="4114800"/>
          </a:xfrm>
        </p:spPr>
        <p:txBody>
          <a:bodyPr/>
          <a:lstStyle/>
          <a:p>
            <a:endParaRPr lang="nb-NO" dirty="0" smtClean="0"/>
          </a:p>
          <a:p>
            <a:r>
              <a:rPr lang="nb-NO" i="1" dirty="0" smtClean="0"/>
              <a:t>Forebygging og tidlig innsats </a:t>
            </a:r>
            <a:r>
              <a:rPr lang="nb-NO" dirty="0" smtClean="0"/>
              <a:t>– kurven over omfanget av spesialundervisning skal snus til å bli størst på de første </a:t>
            </a:r>
            <a:r>
              <a:rPr lang="nb-NO" dirty="0" err="1" smtClean="0"/>
              <a:t>årstrinnene</a:t>
            </a:r>
            <a:endParaRPr lang="nb-NO" b="1" dirty="0" smtClean="0"/>
          </a:p>
          <a:p>
            <a:endParaRPr lang="nb-NO" dirty="0" smtClean="0"/>
          </a:p>
          <a:p>
            <a:r>
              <a:rPr lang="nb-NO" i="1" dirty="0" smtClean="0"/>
              <a:t>Lærings- og utviklingsprosess </a:t>
            </a:r>
            <a:r>
              <a:rPr lang="nb-NO" dirty="0" smtClean="0"/>
              <a:t>– spesialundervisning skal ha konkrete mål, tiltak og vurderinger av resultater  </a:t>
            </a:r>
          </a:p>
          <a:p>
            <a:pPr>
              <a:buNone/>
            </a:pPr>
            <a:endParaRPr lang="nb-NO" dirty="0" smtClean="0"/>
          </a:p>
          <a:p>
            <a:r>
              <a:rPr lang="nb-NO" i="1" dirty="0" smtClean="0"/>
              <a:t>Inkludering</a:t>
            </a:r>
            <a:r>
              <a:rPr lang="nb-NO" dirty="0" smtClean="0"/>
              <a:t> – spesialundervisning skal ikke føre til utstøting og diskriminering</a:t>
            </a:r>
          </a:p>
        </p:txBody>
      </p:sp>
      <p:pic>
        <p:nvPicPr>
          <p:cNvPr id="6" name="Bilde 5" descr="stilisert illustrasjon loddre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4482" y="443753"/>
            <a:ext cx="1519518" cy="5909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D_1_no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10038</TotalTime>
  <Words>482</Words>
  <Application>Microsoft Office PowerPoint</Application>
  <PresentationFormat>Skjermfremvisning (4:3)</PresentationFormat>
  <Paragraphs>134</Paragraphs>
  <Slides>16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7" baseType="lpstr">
      <vt:lpstr>KD_1_no</vt:lpstr>
      <vt:lpstr>     Meld. St. 18 (2010–2011)    Læring og fellesskap   Tidlig innsats og gode læringsmiljøer for barn, unge og voksne med særlige behov </vt:lpstr>
      <vt:lpstr>Mot et inkluderende utdanningssystem  </vt:lpstr>
      <vt:lpstr>Omfanget av spesialundervisning, 1992–2011 </vt:lpstr>
      <vt:lpstr>Spesialundervisning øker utover i grunnskolen</vt:lpstr>
      <vt:lpstr>Skjev kjønnsfordeling i spesialundervisningen  – uten tegn til endring</vt:lpstr>
      <vt:lpstr>Arenaer for spesialundervisning</vt:lpstr>
      <vt:lpstr>Tre strategier for mer tidlig innsats </vt:lpstr>
      <vt:lpstr>Viktige rettigheter videreføres </vt:lpstr>
      <vt:lpstr>Rettighetene må realiseres på en bedre måte enn i dag</vt:lpstr>
      <vt:lpstr>Utvalgte tiltak</vt:lpstr>
      <vt:lpstr>Bedre bruk av ressursene i PP-tjenesten og Statped </vt:lpstr>
      <vt:lpstr>Fra 12 kompetansesentra til  4 Statped-regioner</vt:lpstr>
      <vt:lpstr>Lysbilde 13</vt:lpstr>
      <vt:lpstr>Lysbilde 14</vt:lpstr>
      <vt:lpstr>Lysbilde 15</vt:lpstr>
      <vt:lpstr>     Meld. St. 18 (2010–2011)    Læring og fellesskap   Tidlig innsats og gode læringsmiljøer for barn, unge og voksne med særlige behov 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KD10854</dc:creator>
  <cp:lastModifiedBy>kd10550</cp:lastModifiedBy>
  <cp:revision>933</cp:revision>
  <cp:lastPrinted>2003-11-05T13:01:31Z</cp:lastPrinted>
  <dcterms:created xsi:type="dcterms:W3CDTF">2009-09-15T12:05:53Z</dcterms:created>
  <dcterms:modified xsi:type="dcterms:W3CDTF">2011-04-08T12:43:29Z</dcterms:modified>
</cp:coreProperties>
</file>