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harts/chart9.xml" ContentType="application/vnd.openxmlformats-officedocument.drawingml.chart+xml"/>
  <Override PartName="/docProps/custom.xml" ContentType="application/vnd.openxmlformats-officedocument.custom-properties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334" r:id="rId5"/>
    <p:sldId id="335" r:id="rId6"/>
    <p:sldId id="336" r:id="rId7"/>
    <p:sldId id="265" r:id="rId8"/>
    <p:sldId id="338" r:id="rId9"/>
    <p:sldId id="339" r:id="rId10"/>
    <p:sldId id="340" r:id="rId11"/>
    <p:sldId id="341" r:id="rId12"/>
    <p:sldId id="342" r:id="rId13"/>
    <p:sldId id="343" r:id="rId14"/>
    <p:sldId id="347" r:id="rId15"/>
    <p:sldId id="344" r:id="rId16"/>
    <p:sldId id="346" r:id="rId17"/>
    <p:sldId id="345" r:id="rId1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osl-fps60.ad.insidemedia.net\mcm_felles\Avdeling\Research\Kunder\01%20H&#229;vard%20W's%20Kunder\Kunnskapsdepartementet\L&#230;reryrkets%20status%202011\Tidsserie%20holdning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http://luga/Customers/16943/24821/ProjectDocuments/Tabeller%20B&#229;de%20prosent%20og%20base%2009.0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osl-fps60.ad.insidemedia.net\mcm_felles\Avdeling\Research\Kunder\01%20H&#229;vard%20W's%20Kunder\Kunnskapsdepartementet\L&#230;reryrkets%20status%202011\Tidsserie%20holdning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\Documents\Tabeller%20B&#229;de%20prosent%20og%20base%2009.03%20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\Documents\Tabeller%20B&#229;de%20prosent%20og%20base%2009.03%20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\Documents\Tabeller%20B&#229;de%20prosent%20og%20base%2009.03%20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osl-fps60.ad.insidemedia.net\mcm_felles\Avdeling\Research\Kunder\01%20H&#229;vard%20W's%20Kunder\Kunnskapsdepartementet\L&#230;reryrkets%20status%202011\Tidsserie%20holdning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\Documents\Tabeller%20B&#229;de%20prosent%20og%20base%2009.03%202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\Documents\Tabeller%20B&#229;de%20prosent%20og%20base%2009.03%20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\Documents\Tabeller%20B&#229;de%20prosent%20og%20base%2009.03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title>
      <c:tx>
        <c:rich>
          <a:bodyPr/>
          <a:lstStyle/>
          <a:p>
            <a:pPr>
              <a:defRPr/>
            </a:pPr>
            <a:r>
              <a:rPr lang="nb-NO"/>
              <a:t>I stor/svært stor grad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'Ark1'!$C$23</c:f>
              <c:strCache>
                <c:ptCount val="1"/>
                <c:pt idx="0">
                  <c:v>2009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nb-NO"/>
              </a:p>
            </c:txPr>
            <c:showVal val="1"/>
          </c:dLbls>
          <c:cat>
            <c:strRef>
              <c:f>'Ark1'!$B$24:$B$37</c:f>
              <c:strCache>
                <c:ptCount val="14"/>
                <c:pt idx="0">
                  <c:v>Lærerne har en viktig samfunnsoppgave - primær</c:v>
                </c:pt>
                <c:pt idx="1">
                  <c:v>Lærerne har en viktig samfunnsoppgave - storsamfunn</c:v>
                </c:pt>
                <c:pt idx="3">
                  <c:v>Lærerne spiller en viktig rolle i barns og unges liv  - primær</c:v>
                </c:pt>
                <c:pt idx="4">
                  <c:v>Lærerne spiller en viktig rolle i barns og unges liv  - storsamfunn</c:v>
                </c:pt>
                <c:pt idx="6">
                  <c:v>Læreryrket er faglig utfordrende - primær</c:v>
                </c:pt>
                <c:pt idx="7">
                  <c:v>Læreryrket er faglig utfordrende - storsamfunn</c:v>
                </c:pt>
                <c:pt idx="9">
                  <c:v>Hverdagen som lærer er variert - primær</c:v>
                </c:pt>
                <c:pt idx="10">
                  <c:v>Hverdagen som lærer er variert - storsamfunn</c:v>
                </c:pt>
                <c:pt idx="12">
                  <c:v>Hverdagen som lærer er trivelig - primær</c:v>
                </c:pt>
                <c:pt idx="13">
                  <c:v>Hverdagen som lærer er trivelig - storsamfunn</c:v>
                </c:pt>
              </c:strCache>
            </c:strRef>
          </c:cat>
          <c:val>
            <c:numRef>
              <c:f>'Ark1'!$C$24:$C$37</c:f>
              <c:numCache>
                <c:formatCode>0\ %</c:formatCode>
                <c:ptCount val="14"/>
                <c:pt idx="0">
                  <c:v>0.86000000000000065</c:v>
                </c:pt>
                <c:pt idx="1">
                  <c:v>0.9</c:v>
                </c:pt>
                <c:pt idx="3">
                  <c:v>0.83000000000000063</c:v>
                </c:pt>
                <c:pt idx="4">
                  <c:v>0.89000000000000068</c:v>
                </c:pt>
                <c:pt idx="6">
                  <c:v>0.45</c:v>
                </c:pt>
                <c:pt idx="7">
                  <c:v>0.54</c:v>
                </c:pt>
                <c:pt idx="9">
                  <c:v>0.44000000000000022</c:v>
                </c:pt>
                <c:pt idx="10">
                  <c:v>0.46</c:v>
                </c:pt>
                <c:pt idx="12">
                  <c:v>0.3100000000000005</c:v>
                </c:pt>
                <c:pt idx="13">
                  <c:v>0.32000000000000056</c:v>
                </c:pt>
              </c:numCache>
            </c:numRef>
          </c:val>
        </c:ser>
        <c:ser>
          <c:idx val="1"/>
          <c:order val="1"/>
          <c:tx>
            <c:strRef>
              <c:f>'Ark1'!$D$23</c:f>
              <c:strCache>
                <c:ptCount val="1"/>
                <c:pt idx="0">
                  <c:v>2010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nb-NO"/>
              </a:p>
            </c:txPr>
            <c:showVal val="1"/>
          </c:dLbls>
          <c:cat>
            <c:strRef>
              <c:f>'Ark1'!$B$24:$B$37</c:f>
              <c:strCache>
                <c:ptCount val="14"/>
                <c:pt idx="0">
                  <c:v>Lærerne har en viktig samfunnsoppgave - primær</c:v>
                </c:pt>
                <c:pt idx="1">
                  <c:v>Lærerne har en viktig samfunnsoppgave - storsamfunn</c:v>
                </c:pt>
                <c:pt idx="3">
                  <c:v>Lærerne spiller en viktig rolle i barns og unges liv  - primær</c:v>
                </c:pt>
                <c:pt idx="4">
                  <c:v>Lærerne spiller en viktig rolle i barns og unges liv  - storsamfunn</c:v>
                </c:pt>
                <c:pt idx="6">
                  <c:v>Læreryrket er faglig utfordrende - primær</c:v>
                </c:pt>
                <c:pt idx="7">
                  <c:v>Læreryrket er faglig utfordrende - storsamfunn</c:v>
                </c:pt>
                <c:pt idx="9">
                  <c:v>Hverdagen som lærer er variert - primær</c:v>
                </c:pt>
                <c:pt idx="10">
                  <c:v>Hverdagen som lærer er variert - storsamfunn</c:v>
                </c:pt>
                <c:pt idx="12">
                  <c:v>Hverdagen som lærer er trivelig - primær</c:v>
                </c:pt>
                <c:pt idx="13">
                  <c:v>Hverdagen som lærer er trivelig - storsamfunn</c:v>
                </c:pt>
              </c:strCache>
            </c:strRef>
          </c:cat>
          <c:val>
            <c:numRef>
              <c:f>'Ark1'!$D$24:$D$37</c:f>
              <c:numCache>
                <c:formatCode>0\ %</c:formatCode>
                <c:ptCount val="14"/>
                <c:pt idx="0">
                  <c:v>0.89000000000000068</c:v>
                </c:pt>
                <c:pt idx="1">
                  <c:v>0.92</c:v>
                </c:pt>
                <c:pt idx="3">
                  <c:v>0.84000000000000064</c:v>
                </c:pt>
                <c:pt idx="4">
                  <c:v>0.91</c:v>
                </c:pt>
                <c:pt idx="6">
                  <c:v>0.56000000000000005</c:v>
                </c:pt>
                <c:pt idx="7">
                  <c:v>0.63000000000000111</c:v>
                </c:pt>
                <c:pt idx="9">
                  <c:v>0.49000000000000032</c:v>
                </c:pt>
                <c:pt idx="10">
                  <c:v>0.53</c:v>
                </c:pt>
                <c:pt idx="12">
                  <c:v>0.28000000000000008</c:v>
                </c:pt>
                <c:pt idx="13">
                  <c:v>0.29000000000000031</c:v>
                </c:pt>
              </c:numCache>
            </c:numRef>
          </c:val>
        </c:ser>
        <c:ser>
          <c:idx val="2"/>
          <c:order val="2"/>
          <c:tx>
            <c:strRef>
              <c:f>'Ark1'!$E$23</c:f>
              <c:strCache>
                <c:ptCount val="1"/>
                <c:pt idx="0">
                  <c:v>2011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nb-NO"/>
              </a:p>
            </c:txPr>
            <c:showVal val="1"/>
          </c:dLbls>
          <c:cat>
            <c:strRef>
              <c:f>'Ark1'!$B$24:$B$37</c:f>
              <c:strCache>
                <c:ptCount val="14"/>
                <c:pt idx="0">
                  <c:v>Lærerne har en viktig samfunnsoppgave - primær</c:v>
                </c:pt>
                <c:pt idx="1">
                  <c:v>Lærerne har en viktig samfunnsoppgave - storsamfunn</c:v>
                </c:pt>
                <c:pt idx="3">
                  <c:v>Lærerne spiller en viktig rolle i barns og unges liv  - primær</c:v>
                </c:pt>
                <c:pt idx="4">
                  <c:v>Lærerne spiller en viktig rolle i barns og unges liv  - storsamfunn</c:v>
                </c:pt>
                <c:pt idx="6">
                  <c:v>Læreryrket er faglig utfordrende - primær</c:v>
                </c:pt>
                <c:pt idx="7">
                  <c:v>Læreryrket er faglig utfordrende - storsamfunn</c:v>
                </c:pt>
                <c:pt idx="9">
                  <c:v>Hverdagen som lærer er variert - primær</c:v>
                </c:pt>
                <c:pt idx="10">
                  <c:v>Hverdagen som lærer er variert - storsamfunn</c:v>
                </c:pt>
                <c:pt idx="12">
                  <c:v>Hverdagen som lærer er trivelig - primær</c:v>
                </c:pt>
                <c:pt idx="13">
                  <c:v>Hverdagen som lærer er trivelig - storsamfunn</c:v>
                </c:pt>
              </c:strCache>
            </c:strRef>
          </c:cat>
          <c:val>
            <c:numRef>
              <c:f>'Ark1'!$E$24:$E$37</c:f>
              <c:numCache>
                <c:formatCode>0\ %</c:formatCode>
                <c:ptCount val="14"/>
                <c:pt idx="0">
                  <c:v>0.89000000000000068</c:v>
                </c:pt>
                <c:pt idx="1">
                  <c:v>0.92</c:v>
                </c:pt>
                <c:pt idx="3">
                  <c:v>0.86000000000000065</c:v>
                </c:pt>
                <c:pt idx="4">
                  <c:v>0.93</c:v>
                </c:pt>
                <c:pt idx="6">
                  <c:v>0.5</c:v>
                </c:pt>
                <c:pt idx="7">
                  <c:v>0.61000000000000065</c:v>
                </c:pt>
                <c:pt idx="9">
                  <c:v>0.49000000000000032</c:v>
                </c:pt>
                <c:pt idx="10">
                  <c:v>0.54</c:v>
                </c:pt>
                <c:pt idx="12">
                  <c:v>0.32000000000000056</c:v>
                </c:pt>
                <c:pt idx="13">
                  <c:v>0.30000000000000032</c:v>
                </c:pt>
              </c:numCache>
            </c:numRef>
          </c:val>
        </c:ser>
        <c:dLbls>
          <c:showVal val="1"/>
        </c:dLbls>
        <c:overlap val="-25"/>
        <c:axId val="150363520"/>
        <c:axId val="150369792"/>
      </c:barChart>
      <c:catAx>
        <c:axId val="150363520"/>
        <c:scaling>
          <c:orientation val="maxMin"/>
        </c:scaling>
        <c:axPos val="l"/>
        <c:majorTickMark val="none"/>
        <c:tickLblPos val="nextTo"/>
        <c:crossAx val="150369792"/>
        <c:crosses val="autoZero"/>
        <c:auto val="1"/>
        <c:lblAlgn val="ctr"/>
        <c:lblOffset val="100"/>
      </c:catAx>
      <c:valAx>
        <c:axId val="150369792"/>
        <c:scaling>
          <c:orientation val="minMax"/>
        </c:scaling>
        <c:delete val="1"/>
        <c:axPos val="t"/>
        <c:numFmt formatCode="0\ %" sourceLinked="1"/>
        <c:tickLblPos val="none"/>
        <c:crossAx val="150363520"/>
        <c:crosses val="autoZero"/>
        <c:crossBetween val="between"/>
      </c:valAx>
    </c:plotArea>
    <c:legend>
      <c:legendPos val="t"/>
      <c:layout/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/>
      <c:barChart>
        <c:barDir val="bar"/>
        <c:grouping val="clustered"/>
        <c:ser>
          <c:idx val="1"/>
          <c:order val="0"/>
          <c:tx>
            <c:strRef>
              <c:f>'[Tabeller Både prosent og base 09.03.xlsx]Ark1'!$C$7</c:f>
              <c:strCache>
                <c:ptCount val="1"/>
                <c:pt idx="0">
                  <c:v>Mann</c:v>
                </c:pt>
              </c:strCache>
            </c:strRef>
          </c:tx>
          <c:dLbls>
            <c:showVal val="1"/>
          </c:dLbls>
          <c:cat>
            <c:strRef>
              <c:f>'[Tabeller Både prosent og base 09.03.xlsx]Ark1'!$B$8:$B$18</c:f>
              <c:strCache>
                <c:ptCount val="11"/>
                <c:pt idx="0">
                  <c:v>Norsk</c:v>
                </c:pt>
                <c:pt idx="1">
                  <c:v>Engelsk</c:v>
                </c:pt>
                <c:pt idx="2">
                  <c:v>Matematikk</c:v>
                </c:pt>
                <c:pt idx="3">
                  <c:v>Kroppsøving</c:v>
                </c:pt>
                <c:pt idx="4">
                  <c:v>Samfunnsfag</c:v>
                </c:pt>
                <c:pt idx="5">
                  <c:v>RLE/ Religion og etikk</c:v>
                </c:pt>
                <c:pt idx="6">
                  <c:v>Naturfag</c:v>
                </c:pt>
                <c:pt idx="7">
                  <c:v>Geografi</c:v>
                </c:pt>
                <c:pt idx="8">
                  <c:v>Historie</c:v>
                </c:pt>
                <c:pt idx="9">
                  <c:v>Musikk</c:v>
                </c:pt>
                <c:pt idx="10">
                  <c:v>Andre fag</c:v>
                </c:pt>
              </c:strCache>
            </c:strRef>
          </c:cat>
          <c:val>
            <c:numRef>
              <c:f>'[Tabeller Både prosent og base 09.03.xlsx]Ark1'!$C$8:$C$18</c:f>
              <c:numCache>
                <c:formatCode>###.#\%</c:formatCode>
                <c:ptCount val="11"/>
                <c:pt idx="0">
                  <c:v>33.846920000000004</c:v>
                </c:pt>
                <c:pt idx="1">
                  <c:v>25.19361</c:v>
                </c:pt>
                <c:pt idx="2">
                  <c:v>42.025280000000002</c:v>
                </c:pt>
                <c:pt idx="3">
                  <c:v>13.68149</c:v>
                </c:pt>
                <c:pt idx="4">
                  <c:v>32.746650000000002</c:v>
                </c:pt>
                <c:pt idx="5">
                  <c:v>11.986600000000006</c:v>
                </c:pt>
                <c:pt idx="6">
                  <c:v>19.726959999999988</c:v>
                </c:pt>
                <c:pt idx="7">
                  <c:v>18.0365</c:v>
                </c:pt>
                <c:pt idx="8">
                  <c:v>20.023160000000001</c:v>
                </c:pt>
                <c:pt idx="9">
                  <c:v>4.825730999999994</c:v>
                </c:pt>
                <c:pt idx="10">
                  <c:v>23.294930000000001</c:v>
                </c:pt>
              </c:numCache>
            </c:numRef>
          </c:val>
        </c:ser>
        <c:ser>
          <c:idx val="2"/>
          <c:order val="1"/>
          <c:tx>
            <c:strRef>
              <c:f>'[Tabeller Både prosent og base 09.03.xlsx]Ark1'!$D$7</c:f>
              <c:strCache>
                <c:ptCount val="1"/>
                <c:pt idx="0">
                  <c:v>Kvinne</c:v>
                </c:pt>
              </c:strCache>
            </c:strRef>
          </c:tx>
          <c:spPr>
            <a:solidFill>
              <a:schemeClr val="tx2"/>
            </a:solidFill>
          </c:spPr>
          <c:dLbls>
            <c:showVal val="1"/>
          </c:dLbls>
          <c:cat>
            <c:strRef>
              <c:f>'[Tabeller Både prosent og base 09.03.xlsx]Ark1'!$B$8:$B$18</c:f>
              <c:strCache>
                <c:ptCount val="11"/>
                <c:pt idx="0">
                  <c:v>Norsk</c:v>
                </c:pt>
                <c:pt idx="1">
                  <c:v>Engelsk</c:v>
                </c:pt>
                <c:pt idx="2">
                  <c:v>Matematikk</c:v>
                </c:pt>
                <c:pt idx="3">
                  <c:v>Kroppsøving</c:v>
                </c:pt>
                <c:pt idx="4">
                  <c:v>Samfunnsfag</c:v>
                </c:pt>
                <c:pt idx="5">
                  <c:v>RLE/ Religion og etikk</c:v>
                </c:pt>
                <c:pt idx="6">
                  <c:v>Naturfag</c:v>
                </c:pt>
                <c:pt idx="7">
                  <c:v>Geografi</c:v>
                </c:pt>
                <c:pt idx="8">
                  <c:v>Historie</c:v>
                </c:pt>
                <c:pt idx="9">
                  <c:v>Musikk</c:v>
                </c:pt>
                <c:pt idx="10">
                  <c:v>Andre fag</c:v>
                </c:pt>
              </c:strCache>
            </c:strRef>
          </c:cat>
          <c:val>
            <c:numRef>
              <c:f>'[Tabeller Både prosent og base 09.03.xlsx]Ark1'!$D$8:$D$18</c:f>
              <c:numCache>
                <c:formatCode>###.#\%</c:formatCode>
                <c:ptCount val="11"/>
                <c:pt idx="0">
                  <c:v>51.723940000000013</c:v>
                </c:pt>
                <c:pt idx="1">
                  <c:v>26.658539999999974</c:v>
                </c:pt>
                <c:pt idx="2">
                  <c:v>51.485810000000001</c:v>
                </c:pt>
                <c:pt idx="3">
                  <c:v>16.88123999999997</c:v>
                </c:pt>
                <c:pt idx="4">
                  <c:v>35.103820000000006</c:v>
                </c:pt>
                <c:pt idx="5">
                  <c:v>19.033159999999999</c:v>
                </c:pt>
                <c:pt idx="6">
                  <c:v>29.14245</c:v>
                </c:pt>
                <c:pt idx="7">
                  <c:v>18.636270000000021</c:v>
                </c:pt>
                <c:pt idx="8">
                  <c:v>23.59913999999997</c:v>
                </c:pt>
                <c:pt idx="9">
                  <c:v>3.8323299999999971</c:v>
                </c:pt>
                <c:pt idx="10">
                  <c:v>7.10283499999999</c:v>
                </c:pt>
              </c:numCache>
            </c:numRef>
          </c:val>
        </c:ser>
        <c:axId val="195953024"/>
        <c:axId val="195955712"/>
      </c:barChart>
      <c:catAx>
        <c:axId val="195953024"/>
        <c:scaling>
          <c:orientation val="minMax"/>
        </c:scaling>
        <c:axPos val="l"/>
        <c:tickLblPos val="nextTo"/>
        <c:crossAx val="195955712"/>
        <c:crosses val="autoZero"/>
        <c:auto val="1"/>
        <c:lblAlgn val="ctr"/>
        <c:lblOffset val="100"/>
      </c:catAx>
      <c:valAx>
        <c:axId val="195955712"/>
        <c:scaling>
          <c:orientation val="minMax"/>
        </c:scaling>
        <c:axPos val="b"/>
        <c:majorGridlines/>
        <c:numFmt formatCode="###.#\%" sourceLinked="1"/>
        <c:tickLblPos val="nextTo"/>
        <c:crossAx val="195953024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title>
      <c:tx>
        <c:rich>
          <a:bodyPr/>
          <a:lstStyle/>
          <a:p>
            <a:pPr>
              <a:defRPr/>
            </a:pPr>
            <a:r>
              <a:rPr lang="en-US"/>
              <a:t>Kvaliteten på lærerutdanningen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'Ark2'!$C$4</c:f>
              <c:strCache>
                <c:ptCount val="1"/>
                <c:pt idx="0">
                  <c:v>Primærmålgruppe</c:v>
                </c:pt>
              </c:strCache>
            </c:strRef>
          </c:tx>
          <c:dLbls>
            <c:showVal val="1"/>
          </c:dLbls>
          <c:cat>
            <c:strRef>
              <c:f>'Ark2'!$B$5:$B$11</c:f>
              <c:strCache>
                <c:ptCount val="7"/>
                <c:pt idx="0">
                  <c:v>1 - Langt dårligere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6 - Langt bedre</c:v>
                </c:pt>
                <c:pt idx="6">
                  <c:v>Vet ikke</c:v>
                </c:pt>
              </c:strCache>
            </c:strRef>
          </c:cat>
          <c:val>
            <c:numRef>
              <c:f>'Ark2'!$C$5:$C$11</c:f>
              <c:numCache>
                <c:formatCode>###\%</c:formatCode>
                <c:ptCount val="7"/>
                <c:pt idx="0">
                  <c:v>2.6930890000000001</c:v>
                </c:pt>
                <c:pt idx="1">
                  <c:v>7.1138219999999945</c:v>
                </c:pt>
                <c:pt idx="2">
                  <c:v>25.10163</c:v>
                </c:pt>
                <c:pt idx="3">
                  <c:v>27.337399999999999</c:v>
                </c:pt>
                <c:pt idx="4">
                  <c:v>5.640244</c:v>
                </c:pt>
                <c:pt idx="5">
                  <c:v>0.45731710000000031</c:v>
                </c:pt>
                <c:pt idx="6">
                  <c:v>31.656510000000001</c:v>
                </c:pt>
              </c:numCache>
            </c:numRef>
          </c:val>
        </c:ser>
        <c:ser>
          <c:idx val="1"/>
          <c:order val="1"/>
          <c:tx>
            <c:strRef>
              <c:f>'Ark2'!$D$4</c:f>
              <c:strCache>
                <c:ptCount val="1"/>
                <c:pt idx="0">
                  <c:v>Storsamfunn</c:v>
                </c:pt>
              </c:strCache>
            </c:strRef>
          </c:tx>
          <c:dLbls>
            <c:showVal val="1"/>
          </c:dLbls>
          <c:cat>
            <c:strRef>
              <c:f>'Ark2'!$B$5:$B$11</c:f>
              <c:strCache>
                <c:ptCount val="7"/>
                <c:pt idx="0">
                  <c:v>1 - Langt dårligere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6 - Langt bedre</c:v>
                </c:pt>
                <c:pt idx="6">
                  <c:v>Vet ikke</c:v>
                </c:pt>
              </c:strCache>
            </c:strRef>
          </c:cat>
          <c:val>
            <c:numRef>
              <c:f>'Ark2'!$D$5:$D$11</c:f>
              <c:numCache>
                <c:formatCode>###\%</c:formatCode>
                <c:ptCount val="7"/>
                <c:pt idx="0">
                  <c:v>0.98003359999999851</c:v>
                </c:pt>
                <c:pt idx="1">
                  <c:v>6.3376489999999999</c:v>
                </c:pt>
                <c:pt idx="2">
                  <c:v>27.816600000000001</c:v>
                </c:pt>
                <c:pt idx="3">
                  <c:v>32.06138</c:v>
                </c:pt>
                <c:pt idx="4">
                  <c:v>3.9975869999999998</c:v>
                </c:pt>
                <c:pt idx="5">
                  <c:v>0</c:v>
                </c:pt>
                <c:pt idx="6">
                  <c:v>28.806760000000001</c:v>
                </c:pt>
              </c:numCache>
            </c:numRef>
          </c:val>
        </c:ser>
        <c:axId val="166780288"/>
        <c:axId val="166786560"/>
      </c:barChart>
      <c:catAx>
        <c:axId val="166780288"/>
        <c:scaling>
          <c:orientation val="minMax"/>
        </c:scaling>
        <c:axPos val="b"/>
        <c:majorTickMark val="none"/>
        <c:tickLblPos val="nextTo"/>
        <c:crossAx val="166786560"/>
        <c:crosses val="autoZero"/>
        <c:auto val="1"/>
        <c:lblAlgn val="ctr"/>
        <c:lblOffset val="100"/>
      </c:catAx>
      <c:valAx>
        <c:axId val="166786560"/>
        <c:scaling>
          <c:orientation val="minMax"/>
        </c:scaling>
        <c:axPos val="l"/>
        <c:numFmt formatCode="###\%" sourceLinked="1"/>
        <c:majorTickMark val="none"/>
        <c:tickLblPos val="nextTo"/>
        <c:crossAx val="16678028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/>
      <c:barChart>
        <c:barDir val="col"/>
        <c:grouping val="clustered"/>
        <c:ser>
          <c:idx val="0"/>
          <c:order val="0"/>
          <c:tx>
            <c:strRef>
              <c:f>'Ark3'!$D$19</c:f>
              <c:strCache>
                <c:ptCount val="1"/>
                <c:pt idx="0">
                  <c:v>Storsamfunnet</c:v>
                </c:pt>
              </c:strCache>
            </c:strRef>
          </c:tx>
          <c:dLbls>
            <c:showVal val="1"/>
          </c:dLbls>
          <c:cat>
            <c:strRef>
              <c:f>'Ark3'!$C$20:$C$21</c:f>
              <c:strCache>
                <c:ptCount val="2"/>
                <c:pt idx="0">
                  <c:v>Ja</c:v>
                </c:pt>
                <c:pt idx="1">
                  <c:v>Nei</c:v>
                </c:pt>
              </c:strCache>
            </c:strRef>
          </c:cat>
          <c:val>
            <c:numRef>
              <c:f>'Ark3'!$D$20:$D$21</c:f>
              <c:numCache>
                <c:formatCode>0\ %</c:formatCode>
                <c:ptCount val="2"/>
                <c:pt idx="0">
                  <c:v>0.68</c:v>
                </c:pt>
                <c:pt idx="1">
                  <c:v>0.26</c:v>
                </c:pt>
              </c:numCache>
            </c:numRef>
          </c:val>
        </c:ser>
        <c:ser>
          <c:idx val="1"/>
          <c:order val="1"/>
          <c:tx>
            <c:strRef>
              <c:f>'Ark3'!$E$19</c:f>
              <c:strCache>
                <c:ptCount val="1"/>
                <c:pt idx="0">
                  <c:v>primærutvalget</c:v>
                </c:pt>
              </c:strCache>
            </c:strRef>
          </c:tx>
          <c:dLbls>
            <c:showVal val="1"/>
          </c:dLbls>
          <c:cat>
            <c:strRef>
              <c:f>'Ark3'!$C$20:$C$21</c:f>
              <c:strCache>
                <c:ptCount val="2"/>
                <c:pt idx="0">
                  <c:v>Ja</c:v>
                </c:pt>
                <c:pt idx="1">
                  <c:v>Nei</c:v>
                </c:pt>
              </c:strCache>
            </c:strRef>
          </c:cat>
          <c:val>
            <c:numRef>
              <c:f>'Ark3'!$E$20:$E$21</c:f>
              <c:numCache>
                <c:formatCode>0\ %</c:formatCode>
                <c:ptCount val="2"/>
                <c:pt idx="0">
                  <c:v>0.85000000000000042</c:v>
                </c:pt>
                <c:pt idx="1">
                  <c:v>0.11</c:v>
                </c:pt>
              </c:numCache>
            </c:numRef>
          </c:val>
        </c:ser>
        <c:axId val="167361920"/>
        <c:axId val="167482496"/>
      </c:barChart>
      <c:catAx>
        <c:axId val="167361920"/>
        <c:scaling>
          <c:orientation val="minMax"/>
        </c:scaling>
        <c:axPos val="b"/>
        <c:tickLblPos val="nextTo"/>
        <c:crossAx val="167482496"/>
        <c:crosses val="autoZero"/>
        <c:auto val="1"/>
        <c:lblAlgn val="ctr"/>
        <c:lblOffset val="100"/>
      </c:catAx>
      <c:valAx>
        <c:axId val="167482496"/>
        <c:scaling>
          <c:orientation val="minMax"/>
        </c:scaling>
        <c:axPos val="l"/>
        <c:majorGridlines/>
        <c:numFmt formatCode="0\ %" sourceLinked="1"/>
        <c:tickLblPos val="nextTo"/>
        <c:crossAx val="16736192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b-NO"/>
  <c:chart>
    <c:plotArea>
      <c:layout/>
      <c:barChart>
        <c:barDir val="bar"/>
        <c:grouping val="clustered"/>
        <c:ser>
          <c:idx val="0"/>
          <c:order val="0"/>
          <c:tx>
            <c:strRef>
              <c:f>'Ark2'!$D$43</c:f>
              <c:strCache>
                <c:ptCount val="1"/>
                <c:pt idx="0">
                  <c:v>Primærmålgruppe</c:v>
                </c:pt>
              </c:strCache>
            </c:strRef>
          </c:tx>
          <c:dLbls>
            <c:showVal val="1"/>
          </c:dLbls>
          <c:cat>
            <c:strRef>
              <c:f>'Ark2'!$C$44:$C$47</c:f>
              <c:strCache>
                <c:ptCount val="4"/>
                <c:pt idx="0">
                  <c:v>Lære bort det faglige</c:v>
                </c:pt>
                <c:pt idx="1">
                  <c:v>Stilte krav</c:v>
                </c:pt>
                <c:pt idx="2">
                  <c:v>Viste omsorg</c:v>
                </c:pt>
                <c:pt idx="3">
                  <c:v>Vekket faginteresse</c:v>
                </c:pt>
              </c:strCache>
            </c:strRef>
          </c:cat>
          <c:val>
            <c:numRef>
              <c:f>'Ark2'!$D$44:$D$47</c:f>
              <c:numCache>
                <c:formatCode>0\ %</c:formatCode>
                <c:ptCount val="4"/>
                <c:pt idx="0">
                  <c:v>0.86000000000000043</c:v>
                </c:pt>
                <c:pt idx="1">
                  <c:v>0.74200000000000044</c:v>
                </c:pt>
                <c:pt idx="2">
                  <c:v>0.53800000000000003</c:v>
                </c:pt>
                <c:pt idx="3">
                  <c:v>0.79</c:v>
                </c:pt>
              </c:numCache>
            </c:numRef>
          </c:val>
        </c:ser>
        <c:ser>
          <c:idx val="1"/>
          <c:order val="1"/>
          <c:tx>
            <c:strRef>
              <c:f>'Ark2'!$E$43</c:f>
              <c:strCache>
                <c:ptCount val="1"/>
                <c:pt idx="0">
                  <c:v>Storsamfunnet</c:v>
                </c:pt>
              </c:strCache>
            </c:strRef>
          </c:tx>
          <c:dLbls>
            <c:showVal val="1"/>
          </c:dLbls>
          <c:cat>
            <c:strRef>
              <c:f>'Ark2'!$C$44:$C$47</c:f>
              <c:strCache>
                <c:ptCount val="4"/>
                <c:pt idx="0">
                  <c:v>Lære bort det faglige</c:v>
                </c:pt>
                <c:pt idx="1">
                  <c:v>Stilte krav</c:v>
                </c:pt>
                <c:pt idx="2">
                  <c:v>Viste omsorg</c:v>
                </c:pt>
                <c:pt idx="3">
                  <c:v>Vekket faginteresse</c:v>
                </c:pt>
              </c:strCache>
            </c:strRef>
          </c:cat>
          <c:val>
            <c:numRef>
              <c:f>'Ark2'!$E$44:$E$47</c:f>
              <c:numCache>
                <c:formatCode>0\ %</c:formatCode>
                <c:ptCount val="4"/>
                <c:pt idx="0">
                  <c:v>0.83800000000000041</c:v>
                </c:pt>
                <c:pt idx="1">
                  <c:v>0.71200000000000041</c:v>
                </c:pt>
                <c:pt idx="2">
                  <c:v>0.48100000000000021</c:v>
                </c:pt>
                <c:pt idx="3">
                  <c:v>0.71800000000000042</c:v>
                </c:pt>
              </c:numCache>
            </c:numRef>
          </c:val>
        </c:ser>
        <c:axId val="174547712"/>
        <c:axId val="174549248"/>
      </c:barChart>
      <c:catAx>
        <c:axId val="174547712"/>
        <c:scaling>
          <c:orientation val="minMax"/>
        </c:scaling>
        <c:axPos val="l"/>
        <c:tickLblPos val="nextTo"/>
        <c:crossAx val="174549248"/>
        <c:crosses val="autoZero"/>
        <c:auto val="1"/>
        <c:lblAlgn val="ctr"/>
        <c:lblOffset val="100"/>
      </c:catAx>
      <c:valAx>
        <c:axId val="174549248"/>
        <c:scaling>
          <c:orientation val="minMax"/>
        </c:scaling>
        <c:axPos val="b"/>
        <c:majorGridlines/>
        <c:numFmt formatCode="0\ %" sourceLinked="1"/>
        <c:tickLblPos val="nextTo"/>
        <c:crossAx val="17454771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/>
      <c:barChart>
        <c:barDir val="col"/>
        <c:grouping val="clustered"/>
        <c:ser>
          <c:idx val="0"/>
          <c:order val="0"/>
          <c:tx>
            <c:strRef>
              <c:f>'Ark1'!$H$35</c:f>
              <c:strCache>
                <c:ptCount val="1"/>
                <c:pt idx="0">
                  <c:v>Storsamfunnet</c:v>
                </c:pt>
              </c:strCache>
            </c:strRef>
          </c:tx>
          <c:dLbls>
            <c:showVal val="1"/>
          </c:dLbls>
          <c:cat>
            <c:strRef>
              <c:f>'Ark1'!$G$36:$G$37</c:f>
              <c:strCache>
                <c:ptCount val="2"/>
                <c:pt idx="0">
                  <c:v>Mann</c:v>
                </c:pt>
                <c:pt idx="1">
                  <c:v>Kvinne</c:v>
                </c:pt>
              </c:strCache>
            </c:strRef>
          </c:cat>
          <c:val>
            <c:numRef>
              <c:f>'Ark1'!$H$36:$H$37</c:f>
              <c:numCache>
                <c:formatCode>0\ %</c:formatCode>
                <c:ptCount val="2"/>
                <c:pt idx="0">
                  <c:v>0.62000000000000044</c:v>
                </c:pt>
                <c:pt idx="1">
                  <c:v>0.38000000000000023</c:v>
                </c:pt>
              </c:numCache>
            </c:numRef>
          </c:val>
        </c:ser>
        <c:ser>
          <c:idx val="1"/>
          <c:order val="1"/>
          <c:tx>
            <c:strRef>
              <c:f>'Ark1'!$I$35</c:f>
              <c:strCache>
                <c:ptCount val="1"/>
                <c:pt idx="0">
                  <c:v>Primærmålgruppe</c:v>
                </c:pt>
              </c:strCache>
            </c:strRef>
          </c:tx>
          <c:dLbls>
            <c:showVal val="1"/>
          </c:dLbls>
          <c:cat>
            <c:strRef>
              <c:f>'Ark1'!$G$36:$G$37</c:f>
              <c:strCache>
                <c:ptCount val="2"/>
                <c:pt idx="0">
                  <c:v>Mann</c:v>
                </c:pt>
                <c:pt idx="1">
                  <c:v>Kvinne</c:v>
                </c:pt>
              </c:strCache>
            </c:strRef>
          </c:cat>
          <c:val>
            <c:numRef>
              <c:f>'Ark1'!$I$36:$I$37</c:f>
              <c:numCache>
                <c:formatCode>0\ %</c:formatCode>
                <c:ptCount val="2"/>
                <c:pt idx="0">
                  <c:v>0.60000000000000042</c:v>
                </c:pt>
                <c:pt idx="1">
                  <c:v>0.4</c:v>
                </c:pt>
              </c:numCache>
            </c:numRef>
          </c:val>
        </c:ser>
        <c:axId val="174772608"/>
        <c:axId val="174775680"/>
      </c:barChart>
      <c:catAx>
        <c:axId val="174772608"/>
        <c:scaling>
          <c:orientation val="minMax"/>
        </c:scaling>
        <c:axPos val="b"/>
        <c:tickLblPos val="nextTo"/>
        <c:crossAx val="174775680"/>
        <c:crosses val="autoZero"/>
        <c:auto val="1"/>
        <c:lblAlgn val="ctr"/>
        <c:lblOffset val="100"/>
      </c:catAx>
      <c:valAx>
        <c:axId val="174775680"/>
        <c:scaling>
          <c:orientation val="minMax"/>
        </c:scaling>
        <c:axPos val="l"/>
        <c:majorGridlines/>
        <c:numFmt formatCode="0\ %" sourceLinked="1"/>
        <c:tickLblPos val="nextTo"/>
        <c:crossAx val="174772608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'Ark2'!$B$79</c:f>
              <c:strCache>
                <c:ptCount val="1"/>
                <c:pt idx="0">
                  <c:v>Barneskolen</c:v>
                </c:pt>
              </c:strCache>
            </c:strRef>
          </c:tx>
          <c:dLbls>
            <c:showVal val="1"/>
          </c:dLbls>
          <c:cat>
            <c:strRef>
              <c:f>'Ark2'!$C$78:$E$78</c:f>
              <c:strCache>
                <c:ptCount val="3"/>
                <c:pt idx="0">
                  <c:v>Mann</c:v>
                </c:pt>
                <c:pt idx="1">
                  <c:v>Kvinne</c:v>
                </c:pt>
                <c:pt idx="2">
                  <c:v>Total</c:v>
                </c:pt>
              </c:strCache>
            </c:strRef>
          </c:cat>
          <c:val>
            <c:numRef>
              <c:f>'Ark2'!$C$79:$E$79</c:f>
              <c:numCache>
                <c:formatCode>###\%</c:formatCode>
                <c:ptCount val="3"/>
                <c:pt idx="0">
                  <c:v>9.7222219999999986</c:v>
                </c:pt>
                <c:pt idx="1">
                  <c:v>17.34694</c:v>
                </c:pt>
                <c:pt idx="2">
                  <c:v>13.739550000000001</c:v>
                </c:pt>
              </c:numCache>
            </c:numRef>
          </c:val>
        </c:ser>
        <c:ser>
          <c:idx val="1"/>
          <c:order val="1"/>
          <c:tx>
            <c:strRef>
              <c:f>'Ark2'!$B$80</c:f>
              <c:strCache>
                <c:ptCount val="1"/>
                <c:pt idx="0">
                  <c:v>Ungdomsskolen</c:v>
                </c:pt>
              </c:strCache>
            </c:strRef>
          </c:tx>
          <c:dLbls>
            <c:showVal val="1"/>
          </c:dLbls>
          <c:cat>
            <c:strRef>
              <c:f>'Ark2'!$C$78:$E$78</c:f>
              <c:strCache>
                <c:ptCount val="3"/>
                <c:pt idx="0">
                  <c:v>Mann</c:v>
                </c:pt>
                <c:pt idx="1">
                  <c:v>Kvinne</c:v>
                </c:pt>
                <c:pt idx="2">
                  <c:v>Total</c:v>
                </c:pt>
              </c:strCache>
            </c:strRef>
          </c:cat>
          <c:val>
            <c:numRef>
              <c:f>'Ark2'!$C$80:$E$80</c:f>
              <c:numCache>
                <c:formatCode>###\%</c:formatCode>
                <c:ptCount val="3"/>
                <c:pt idx="0">
                  <c:v>23.611110000000032</c:v>
                </c:pt>
                <c:pt idx="1">
                  <c:v>35.714289999999998</c:v>
                </c:pt>
                <c:pt idx="2">
                  <c:v>29.98804999999993</c:v>
                </c:pt>
              </c:numCache>
            </c:numRef>
          </c:val>
        </c:ser>
        <c:ser>
          <c:idx val="2"/>
          <c:order val="2"/>
          <c:tx>
            <c:strRef>
              <c:f>'Ark2'!$B$81</c:f>
              <c:strCache>
                <c:ptCount val="1"/>
                <c:pt idx="0">
                  <c:v>Videregående opplæring</c:v>
                </c:pt>
              </c:strCache>
            </c:strRef>
          </c:tx>
          <c:dLbls>
            <c:showVal val="1"/>
          </c:dLbls>
          <c:cat>
            <c:strRef>
              <c:f>'Ark2'!$C$78:$E$78</c:f>
              <c:strCache>
                <c:ptCount val="3"/>
                <c:pt idx="0">
                  <c:v>Mann</c:v>
                </c:pt>
                <c:pt idx="1">
                  <c:v>Kvinne</c:v>
                </c:pt>
                <c:pt idx="2">
                  <c:v>Total</c:v>
                </c:pt>
              </c:strCache>
            </c:strRef>
          </c:cat>
          <c:val>
            <c:numRef>
              <c:f>'Ark2'!$C$81:$E$81</c:f>
              <c:numCache>
                <c:formatCode>###\%</c:formatCode>
                <c:ptCount val="3"/>
                <c:pt idx="0">
                  <c:v>66.666669999999996</c:v>
                </c:pt>
                <c:pt idx="1">
                  <c:v>46.938770000000012</c:v>
                </c:pt>
                <c:pt idx="2">
                  <c:v>56.272400000000012</c:v>
                </c:pt>
              </c:numCache>
            </c:numRef>
          </c:val>
        </c:ser>
        <c:axId val="175033728"/>
        <c:axId val="175076864"/>
      </c:barChart>
      <c:catAx>
        <c:axId val="175033728"/>
        <c:scaling>
          <c:orientation val="minMax"/>
        </c:scaling>
        <c:axPos val="b"/>
        <c:majorTickMark val="none"/>
        <c:tickLblPos val="nextTo"/>
        <c:crossAx val="175076864"/>
        <c:crosses val="autoZero"/>
        <c:auto val="1"/>
        <c:lblAlgn val="ctr"/>
        <c:lblOffset val="100"/>
      </c:catAx>
      <c:valAx>
        <c:axId val="175076864"/>
        <c:scaling>
          <c:orientation val="minMax"/>
        </c:scaling>
        <c:axPos val="l"/>
        <c:numFmt formatCode="###\%" sourceLinked="1"/>
        <c:majorTickMark val="none"/>
        <c:tickLblPos val="nextTo"/>
        <c:crossAx val="175033728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/>
      <c:barChart>
        <c:barDir val="col"/>
        <c:grouping val="clustered"/>
        <c:ser>
          <c:idx val="0"/>
          <c:order val="0"/>
          <c:tx>
            <c:strRef>
              <c:f>'Ark5'!$B$14</c:f>
              <c:strCache>
                <c:ptCount val="1"/>
                <c:pt idx="0">
                  <c:v>Barneskolen</c:v>
                </c:pt>
              </c:strCache>
            </c:strRef>
          </c:tx>
          <c:dLbls>
            <c:showVal val="1"/>
          </c:dLbls>
          <c:cat>
            <c:strRef>
              <c:f>'Ark5'!$C$13:$E$13</c:f>
              <c:strCache>
                <c:ptCount val="3"/>
                <c:pt idx="0">
                  <c:v>Totalt</c:v>
                </c:pt>
                <c:pt idx="1">
                  <c:v>Menn </c:v>
                </c:pt>
                <c:pt idx="2">
                  <c:v>Kvinner</c:v>
                </c:pt>
              </c:strCache>
            </c:strRef>
          </c:cat>
          <c:val>
            <c:numRef>
              <c:f>'Ark5'!$C$14:$E$14</c:f>
              <c:numCache>
                <c:formatCode>###\%</c:formatCode>
                <c:ptCount val="3"/>
                <c:pt idx="0">
                  <c:v>13.739550000000001</c:v>
                </c:pt>
                <c:pt idx="1">
                  <c:v>9.7222219999999986</c:v>
                </c:pt>
                <c:pt idx="2">
                  <c:v>17.34694</c:v>
                </c:pt>
              </c:numCache>
            </c:numRef>
          </c:val>
        </c:ser>
        <c:ser>
          <c:idx val="1"/>
          <c:order val="1"/>
          <c:tx>
            <c:strRef>
              <c:f>'Ark5'!$B$15</c:f>
              <c:strCache>
                <c:ptCount val="1"/>
                <c:pt idx="0">
                  <c:v>Ungdomsskolen</c:v>
                </c:pt>
              </c:strCache>
            </c:strRef>
          </c:tx>
          <c:dLbls>
            <c:showVal val="1"/>
          </c:dLbls>
          <c:cat>
            <c:strRef>
              <c:f>'Ark5'!$C$13:$E$13</c:f>
              <c:strCache>
                <c:ptCount val="3"/>
                <c:pt idx="0">
                  <c:v>Totalt</c:v>
                </c:pt>
                <c:pt idx="1">
                  <c:v>Menn </c:v>
                </c:pt>
                <c:pt idx="2">
                  <c:v>Kvinner</c:v>
                </c:pt>
              </c:strCache>
            </c:strRef>
          </c:cat>
          <c:val>
            <c:numRef>
              <c:f>'Ark5'!$C$15:$E$15</c:f>
              <c:numCache>
                <c:formatCode>###\%</c:formatCode>
                <c:ptCount val="3"/>
                <c:pt idx="0">
                  <c:v>29.988049999999973</c:v>
                </c:pt>
                <c:pt idx="1">
                  <c:v>23.611110000000014</c:v>
                </c:pt>
                <c:pt idx="2">
                  <c:v>35.714289999999998</c:v>
                </c:pt>
              </c:numCache>
            </c:numRef>
          </c:val>
        </c:ser>
        <c:ser>
          <c:idx val="2"/>
          <c:order val="2"/>
          <c:tx>
            <c:strRef>
              <c:f>'Ark5'!$B$16</c:f>
              <c:strCache>
                <c:ptCount val="1"/>
                <c:pt idx="0">
                  <c:v>Videregående opplæring</c:v>
                </c:pt>
              </c:strCache>
            </c:strRef>
          </c:tx>
          <c:dLbls>
            <c:showVal val="1"/>
          </c:dLbls>
          <c:cat>
            <c:strRef>
              <c:f>'Ark5'!$C$13:$E$13</c:f>
              <c:strCache>
                <c:ptCount val="3"/>
                <c:pt idx="0">
                  <c:v>Totalt</c:v>
                </c:pt>
                <c:pt idx="1">
                  <c:v>Menn </c:v>
                </c:pt>
                <c:pt idx="2">
                  <c:v>Kvinner</c:v>
                </c:pt>
              </c:strCache>
            </c:strRef>
          </c:cat>
          <c:val>
            <c:numRef>
              <c:f>'Ark5'!$C$16:$E$16</c:f>
              <c:numCache>
                <c:formatCode>###\%</c:formatCode>
                <c:ptCount val="3"/>
                <c:pt idx="0">
                  <c:v>56.272400000000012</c:v>
                </c:pt>
                <c:pt idx="1">
                  <c:v>66.666669999999996</c:v>
                </c:pt>
                <c:pt idx="2">
                  <c:v>46.938770000000012</c:v>
                </c:pt>
              </c:numCache>
            </c:numRef>
          </c:val>
        </c:ser>
        <c:axId val="195022208"/>
        <c:axId val="195052672"/>
      </c:barChart>
      <c:catAx>
        <c:axId val="195022208"/>
        <c:scaling>
          <c:orientation val="minMax"/>
        </c:scaling>
        <c:axPos val="b"/>
        <c:tickLblPos val="nextTo"/>
        <c:crossAx val="195052672"/>
        <c:crosses val="autoZero"/>
        <c:auto val="1"/>
        <c:lblAlgn val="ctr"/>
        <c:lblOffset val="100"/>
      </c:catAx>
      <c:valAx>
        <c:axId val="195052672"/>
        <c:scaling>
          <c:orientation val="minMax"/>
        </c:scaling>
        <c:axPos val="l"/>
        <c:majorGridlines/>
        <c:numFmt formatCode="###\%" sourceLinked="1"/>
        <c:tickLblPos val="nextTo"/>
        <c:crossAx val="195022208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/>
      <c:barChart>
        <c:barDir val="bar"/>
        <c:grouping val="clustered"/>
        <c:ser>
          <c:idx val="0"/>
          <c:order val="0"/>
          <c:tx>
            <c:strRef>
              <c:f>'Ark2'!$C$8</c:f>
              <c:strCache>
                <c:ptCount val="1"/>
                <c:pt idx="0">
                  <c:v>Storsamfunnet</c:v>
                </c:pt>
              </c:strCache>
            </c:strRef>
          </c:tx>
          <c:dLbls>
            <c:showVal val="1"/>
          </c:dLbls>
          <c:cat>
            <c:strRef>
              <c:f>'Ark2'!$B$9:$B$21</c:f>
              <c:strCache>
                <c:ptCount val="13"/>
                <c:pt idx="0">
                  <c:v>Norsk</c:v>
                </c:pt>
                <c:pt idx="1">
                  <c:v>Engelsk</c:v>
                </c:pt>
                <c:pt idx="2">
                  <c:v>Matematikk</c:v>
                </c:pt>
                <c:pt idx="3">
                  <c:v>Kroppsøving</c:v>
                </c:pt>
                <c:pt idx="4">
                  <c:v>Fremmedspråk (annet enn engelsk)</c:v>
                </c:pt>
                <c:pt idx="5">
                  <c:v>Samfunnsfag</c:v>
                </c:pt>
                <c:pt idx="6">
                  <c:v>RLE/ Religion og etikk</c:v>
                </c:pt>
                <c:pt idx="7">
                  <c:v>Naturfag</c:v>
                </c:pt>
                <c:pt idx="8">
                  <c:v>Geografi</c:v>
                </c:pt>
                <c:pt idx="9">
                  <c:v>Historie</c:v>
                </c:pt>
                <c:pt idx="10">
                  <c:v>Kunst og handverk</c:v>
                </c:pt>
                <c:pt idx="11">
                  <c:v>Mat og helse</c:v>
                </c:pt>
                <c:pt idx="12">
                  <c:v>Musikk</c:v>
                </c:pt>
              </c:strCache>
            </c:strRef>
          </c:cat>
          <c:val>
            <c:numRef>
              <c:f>'Ark2'!$C$9:$C$21</c:f>
              <c:numCache>
                <c:formatCode>###.#\%</c:formatCode>
                <c:ptCount val="13"/>
                <c:pt idx="0">
                  <c:v>42.559820000000002</c:v>
                </c:pt>
                <c:pt idx="1">
                  <c:v>25.907589999999981</c:v>
                </c:pt>
                <c:pt idx="2">
                  <c:v>46.636150000000029</c:v>
                </c:pt>
                <c:pt idx="3">
                  <c:v>15.240979999999999</c:v>
                </c:pt>
                <c:pt idx="4">
                  <c:v>4.8043359999999957</c:v>
                </c:pt>
                <c:pt idx="5">
                  <c:v>33.895480000000006</c:v>
                </c:pt>
                <c:pt idx="6">
                  <c:v>15.420950000000001</c:v>
                </c:pt>
                <c:pt idx="7">
                  <c:v>24.315880000000014</c:v>
                </c:pt>
                <c:pt idx="8">
                  <c:v>18.32882</c:v>
                </c:pt>
                <c:pt idx="9">
                  <c:v>21.76601999999998</c:v>
                </c:pt>
                <c:pt idx="10">
                  <c:v>4.1643169999999925</c:v>
                </c:pt>
                <c:pt idx="11">
                  <c:v>2.3820349999999997</c:v>
                </c:pt>
                <c:pt idx="12">
                  <c:v>4.3415679999999996</c:v>
                </c:pt>
              </c:numCache>
            </c:numRef>
          </c:val>
        </c:ser>
        <c:ser>
          <c:idx val="1"/>
          <c:order val="1"/>
          <c:tx>
            <c:strRef>
              <c:f>'Ark2'!$D$8</c:f>
              <c:strCache>
                <c:ptCount val="1"/>
                <c:pt idx="0">
                  <c:v>Primærmålgruppe</c:v>
                </c:pt>
              </c:strCache>
            </c:strRef>
          </c:tx>
          <c:dLbls>
            <c:showVal val="1"/>
          </c:dLbls>
          <c:cat>
            <c:strRef>
              <c:f>'Ark2'!$B$9:$B$21</c:f>
              <c:strCache>
                <c:ptCount val="13"/>
                <c:pt idx="0">
                  <c:v>Norsk</c:v>
                </c:pt>
                <c:pt idx="1">
                  <c:v>Engelsk</c:v>
                </c:pt>
                <c:pt idx="2">
                  <c:v>Matematikk</c:v>
                </c:pt>
                <c:pt idx="3">
                  <c:v>Kroppsøving</c:v>
                </c:pt>
                <c:pt idx="4">
                  <c:v>Fremmedspråk (annet enn engelsk)</c:v>
                </c:pt>
                <c:pt idx="5">
                  <c:v>Samfunnsfag</c:v>
                </c:pt>
                <c:pt idx="6">
                  <c:v>RLE/ Religion og etikk</c:v>
                </c:pt>
                <c:pt idx="7">
                  <c:v>Naturfag</c:v>
                </c:pt>
                <c:pt idx="8">
                  <c:v>Geografi</c:v>
                </c:pt>
                <c:pt idx="9">
                  <c:v>Historie</c:v>
                </c:pt>
                <c:pt idx="10">
                  <c:v>Kunst og handverk</c:v>
                </c:pt>
                <c:pt idx="11">
                  <c:v>Mat og helse</c:v>
                </c:pt>
                <c:pt idx="12">
                  <c:v>Musikk</c:v>
                </c:pt>
              </c:strCache>
            </c:strRef>
          </c:cat>
          <c:val>
            <c:numRef>
              <c:f>'Ark2'!$D$9:$D$21</c:f>
              <c:numCache>
                <c:formatCode>###.#\%</c:formatCode>
                <c:ptCount val="13"/>
                <c:pt idx="0">
                  <c:v>34.348869999999998</c:v>
                </c:pt>
                <c:pt idx="1">
                  <c:v>22.40142999999998</c:v>
                </c:pt>
                <c:pt idx="2">
                  <c:v>30.764639999999982</c:v>
                </c:pt>
                <c:pt idx="3">
                  <c:v>14.09797</c:v>
                </c:pt>
                <c:pt idx="4">
                  <c:v>7.5866189999999998</c:v>
                </c:pt>
                <c:pt idx="5">
                  <c:v>27.77778</c:v>
                </c:pt>
                <c:pt idx="6">
                  <c:v>18.876940000000001</c:v>
                </c:pt>
                <c:pt idx="7">
                  <c:v>19.95220999999998</c:v>
                </c:pt>
                <c:pt idx="8">
                  <c:v>12.48507</c:v>
                </c:pt>
                <c:pt idx="9">
                  <c:v>22.043009999999981</c:v>
                </c:pt>
                <c:pt idx="10">
                  <c:v>6.1529269999999947</c:v>
                </c:pt>
                <c:pt idx="11">
                  <c:v>5.1971329999999947</c:v>
                </c:pt>
                <c:pt idx="12">
                  <c:v>7.7658309999999968</c:v>
                </c:pt>
              </c:numCache>
            </c:numRef>
          </c:val>
        </c:ser>
        <c:axId val="195115264"/>
        <c:axId val="195256704"/>
      </c:barChart>
      <c:catAx>
        <c:axId val="195115264"/>
        <c:scaling>
          <c:orientation val="minMax"/>
        </c:scaling>
        <c:axPos val="l"/>
        <c:tickLblPos val="nextTo"/>
        <c:crossAx val="195256704"/>
        <c:crosses val="autoZero"/>
        <c:auto val="1"/>
        <c:lblAlgn val="ctr"/>
        <c:lblOffset val="100"/>
      </c:catAx>
      <c:valAx>
        <c:axId val="195256704"/>
        <c:scaling>
          <c:orientation val="minMax"/>
        </c:scaling>
        <c:axPos val="b"/>
        <c:majorGridlines/>
        <c:numFmt formatCode="###.#\%" sourceLinked="1"/>
        <c:tickLblPos val="nextTo"/>
        <c:crossAx val="195115264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/>
      <c:barChart>
        <c:barDir val="bar"/>
        <c:grouping val="clustered"/>
        <c:ser>
          <c:idx val="0"/>
          <c:order val="0"/>
          <c:tx>
            <c:strRef>
              <c:f>'Ark4'!$C$13</c:f>
              <c:strCache>
                <c:ptCount val="1"/>
                <c:pt idx="0">
                  <c:v>Menn</c:v>
                </c:pt>
              </c:strCache>
            </c:strRef>
          </c:tx>
          <c:spPr>
            <a:solidFill>
              <a:schemeClr val="accent2"/>
            </a:solidFill>
          </c:spPr>
          <c:dLbls>
            <c:showVal val="1"/>
          </c:dLbls>
          <c:cat>
            <c:strRef>
              <c:f>'Ark4'!$B$14:$B$27</c:f>
              <c:strCache>
                <c:ptCount val="14"/>
                <c:pt idx="0">
                  <c:v>Norsk</c:v>
                </c:pt>
                <c:pt idx="1">
                  <c:v>Engelsk</c:v>
                </c:pt>
                <c:pt idx="2">
                  <c:v>Matematikk</c:v>
                </c:pt>
                <c:pt idx="3">
                  <c:v>Kroppsøving</c:v>
                </c:pt>
                <c:pt idx="4">
                  <c:v>Fremmedspråk (annet enn engelsk)</c:v>
                </c:pt>
                <c:pt idx="5">
                  <c:v>Samfunnsfag</c:v>
                </c:pt>
                <c:pt idx="6">
                  <c:v>RLE/ Religion og etikk</c:v>
                </c:pt>
                <c:pt idx="7">
                  <c:v>Naturfag</c:v>
                </c:pt>
                <c:pt idx="8">
                  <c:v>Geografi</c:v>
                </c:pt>
                <c:pt idx="9">
                  <c:v>Historie</c:v>
                </c:pt>
                <c:pt idx="10">
                  <c:v>Kunst og handverk</c:v>
                </c:pt>
                <c:pt idx="11">
                  <c:v>Mat og helse</c:v>
                </c:pt>
                <c:pt idx="12">
                  <c:v>Musikk</c:v>
                </c:pt>
                <c:pt idx="13">
                  <c:v>Andre fag</c:v>
                </c:pt>
              </c:strCache>
            </c:strRef>
          </c:cat>
          <c:val>
            <c:numRef>
              <c:f>'Ark4'!$C$14:$C$27</c:f>
              <c:numCache>
                <c:formatCode>###\%</c:formatCode>
                <c:ptCount val="14"/>
                <c:pt idx="0">
                  <c:v>30.55556</c:v>
                </c:pt>
                <c:pt idx="1">
                  <c:v>16.66667</c:v>
                </c:pt>
                <c:pt idx="2">
                  <c:v>26.38889</c:v>
                </c:pt>
                <c:pt idx="3">
                  <c:v>13.88889</c:v>
                </c:pt>
                <c:pt idx="4">
                  <c:v>6.944445</c:v>
                </c:pt>
                <c:pt idx="5">
                  <c:v>16.66667</c:v>
                </c:pt>
                <c:pt idx="6">
                  <c:v>6.944445</c:v>
                </c:pt>
                <c:pt idx="7">
                  <c:v>19.444439999999979</c:v>
                </c:pt>
                <c:pt idx="8">
                  <c:v>13.88889</c:v>
                </c:pt>
                <c:pt idx="9">
                  <c:v>25</c:v>
                </c:pt>
                <c:pt idx="10">
                  <c:v>2.7777780000000001</c:v>
                </c:pt>
                <c:pt idx="11">
                  <c:v>4.1666670000000003</c:v>
                </c:pt>
                <c:pt idx="12">
                  <c:v>2.7777780000000001</c:v>
                </c:pt>
                <c:pt idx="13">
                  <c:v>25</c:v>
                </c:pt>
              </c:numCache>
            </c:numRef>
          </c:val>
        </c:ser>
        <c:ser>
          <c:idx val="1"/>
          <c:order val="1"/>
          <c:tx>
            <c:strRef>
              <c:f>'Ark4'!$D$13</c:f>
              <c:strCache>
                <c:ptCount val="1"/>
                <c:pt idx="0">
                  <c:v>Kvinner</c:v>
                </c:pt>
              </c:strCache>
            </c:strRef>
          </c:tx>
          <c:spPr>
            <a:solidFill>
              <a:srgbClr val="E1005D"/>
            </a:solidFill>
          </c:spPr>
          <c:dLbls>
            <c:showVal val="1"/>
          </c:dLbls>
          <c:cat>
            <c:strRef>
              <c:f>'Ark4'!$B$14:$B$27</c:f>
              <c:strCache>
                <c:ptCount val="14"/>
                <c:pt idx="0">
                  <c:v>Norsk</c:v>
                </c:pt>
                <c:pt idx="1">
                  <c:v>Engelsk</c:v>
                </c:pt>
                <c:pt idx="2">
                  <c:v>Matematikk</c:v>
                </c:pt>
                <c:pt idx="3">
                  <c:v>Kroppsøving</c:v>
                </c:pt>
                <c:pt idx="4">
                  <c:v>Fremmedspråk (annet enn engelsk)</c:v>
                </c:pt>
                <c:pt idx="5">
                  <c:v>Samfunnsfag</c:v>
                </c:pt>
                <c:pt idx="6">
                  <c:v>RLE/ Religion og etikk</c:v>
                </c:pt>
                <c:pt idx="7">
                  <c:v>Naturfag</c:v>
                </c:pt>
                <c:pt idx="8">
                  <c:v>Geografi</c:v>
                </c:pt>
                <c:pt idx="9">
                  <c:v>Historie</c:v>
                </c:pt>
                <c:pt idx="10">
                  <c:v>Kunst og handverk</c:v>
                </c:pt>
                <c:pt idx="11">
                  <c:v>Mat og helse</c:v>
                </c:pt>
                <c:pt idx="12">
                  <c:v>Musikk</c:v>
                </c:pt>
                <c:pt idx="13">
                  <c:v>Andre fag</c:v>
                </c:pt>
              </c:strCache>
            </c:strRef>
          </c:cat>
          <c:val>
            <c:numRef>
              <c:f>'Ark4'!$D$14:$D$27</c:f>
              <c:numCache>
                <c:formatCode>###\%</c:formatCode>
                <c:ptCount val="14"/>
                <c:pt idx="0">
                  <c:v>37.755100000000013</c:v>
                </c:pt>
                <c:pt idx="1">
                  <c:v>27.551020000000001</c:v>
                </c:pt>
                <c:pt idx="2">
                  <c:v>34.69388</c:v>
                </c:pt>
                <c:pt idx="3">
                  <c:v>14.28571</c:v>
                </c:pt>
                <c:pt idx="4">
                  <c:v>8.1632650000000009</c:v>
                </c:pt>
                <c:pt idx="5">
                  <c:v>37.755100000000013</c:v>
                </c:pt>
                <c:pt idx="6">
                  <c:v>29.591840000000001</c:v>
                </c:pt>
                <c:pt idx="7">
                  <c:v>20.408159999999981</c:v>
                </c:pt>
                <c:pt idx="8">
                  <c:v>11.224490000000001</c:v>
                </c:pt>
                <c:pt idx="9">
                  <c:v>19.38776</c:v>
                </c:pt>
                <c:pt idx="10">
                  <c:v>9.1836729999999989</c:v>
                </c:pt>
                <c:pt idx="11">
                  <c:v>6.122448999999996</c:v>
                </c:pt>
                <c:pt idx="12">
                  <c:v>12.244899999999999</c:v>
                </c:pt>
                <c:pt idx="13">
                  <c:v>16.326530000000002</c:v>
                </c:pt>
              </c:numCache>
            </c:numRef>
          </c:val>
        </c:ser>
        <c:axId val="195339776"/>
        <c:axId val="195420160"/>
      </c:barChart>
      <c:catAx>
        <c:axId val="195339776"/>
        <c:scaling>
          <c:orientation val="minMax"/>
        </c:scaling>
        <c:axPos val="l"/>
        <c:tickLblPos val="nextTo"/>
        <c:crossAx val="195420160"/>
        <c:crosses val="autoZero"/>
        <c:auto val="1"/>
        <c:lblAlgn val="ctr"/>
        <c:lblOffset val="100"/>
      </c:catAx>
      <c:valAx>
        <c:axId val="195420160"/>
        <c:scaling>
          <c:orientation val="minMax"/>
        </c:scaling>
        <c:axPos val="b"/>
        <c:majorGridlines/>
        <c:numFmt formatCode="###\%" sourceLinked="1"/>
        <c:tickLblPos val="nextTo"/>
        <c:crossAx val="195339776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4525F-EA84-4A6C-8808-0FF34C284ACD}" type="datetimeFigureOut">
              <a:rPr lang="nb-NO" smtClean="0"/>
              <a:pPr/>
              <a:t>31.03.2011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508177-7BBE-461F-9700-B0F48379DB7F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387023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15F4BB-E99F-45D8-A218-FC47926F4A26}" type="slidenum">
              <a:rPr lang="nb-NO"/>
              <a:pPr/>
              <a:t>1</a:t>
            </a:fld>
            <a:endParaRPr lang="nb-NO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b-N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8FC7CE-AF2E-4E64-AE66-F719CE90274C}" type="slidenum">
              <a:rPr lang="nb-NO"/>
              <a:pPr/>
              <a:t>2</a:t>
            </a:fld>
            <a:endParaRPr lang="nb-NO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b-N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854486-238F-4BB2-9B81-B55E1E9462FA}" type="slidenum">
              <a:rPr lang="nb-NO"/>
              <a:pPr/>
              <a:t>3</a:t>
            </a:fld>
            <a:endParaRPr lang="nb-NO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b-NO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EFCE19-290A-4F7F-AD04-B77FF53789B3}" type="slidenum">
              <a:rPr lang="nb-NO"/>
              <a:pPr/>
              <a:t>4</a:t>
            </a:fld>
            <a:endParaRPr lang="nb-NO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b-N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08177-7BBE-461F-9700-B0F48379DB7F}" type="slidenum">
              <a:rPr lang="nb-NO" smtClean="0"/>
              <a:pPr/>
              <a:t>9</a:t>
            </a:fld>
            <a:endParaRPr lang="nb-N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08177-7BBE-461F-9700-B0F48379DB7F}" type="slidenum">
              <a:rPr lang="nb-NO" smtClean="0"/>
              <a:pPr/>
              <a:t>12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1707109"/>
            <a:ext cx="4104456" cy="1043186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defRPr/>
            </a:lvl1pPr>
          </a:lstStyle>
          <a:p>
            <a:r>
              <a:rPr lang="nb-NO" noProof="0" smtClean="0"/>
              <a:t>Click to edit Master title style</a:t>
            </a:r>
            <a:endParaRPr lang="nb-NO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6463" y="2804359"/>
            <a:ext cx="4104456" cy="1044000"/>
          </a:xfrm>
        </p:spPr>
        <p:txBody>
          <a:bodyPr>
            <a:no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noProof="0" smtClean="0"/>
              <a:t>Click to edit Master subtitle style</a:t>
            </a:r>
            <a:endParaRPr lang="nb-NO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13200" y="486064"/>
            <a:ext cx="2210400" cy="153888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348800" y="1809750"/>
            <a:ext cx="4068762" cy="4687888"/>
          </a:xfrm>
        </p:spPr>
        <p:txBody>
          <a:bodyPr/>
          <a:lstStyle>
            <a:lvl1pPr>
              <a:defRPr/>
            </a:lvl1pPr>
          </a:lstStyle>
          <a:p>
            <a:r>
              <a:rPr lang="nb-NO" noProof="0" smtClean="0"/>
              <a:t>Click icon to add picture</a:t>
            </a:r>
            <a:endParaRPr lang="nb-NO" noProof="0"/>
          </a:p>
        </p:txBody>
      </p:sp>
      <p:pic>
        <p:nvPicPr>
          <p:cNvPr id="8" name="Picture 7" descr="MEDIACOM_STRAPLINE_RGB_POS.png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7347600" y="6141599"/>
            <a:ext cx="1457728" cy="358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4073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3"/>
            <a:ext cx="5374787" cy="1018032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8800" y="1772426"/>
            <a:ext cx="4076701" cy="1953443"/>
          </a:xfrm>
        </p:spPr>
        <p:txBody>
          <a:bodyPr>
            <a:normAutofit/>
          </a:bodyPr>
          <a:lstStyle>
            <a:lvl1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1pPr>
            <a:lvl2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2pPr>
            <a:lvl3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3pPr>
            <a:lvl4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4pPr>
            <a:lvl5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716463" y="1809750"/>
            <a:ext cx="4104007" cy="4687887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r>
              <a:rPr lang="en-US" noProof="0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154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with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edia Placeholder 10"/>
          <p:cNvSpPr>
            <a:spLocks noGrp="1"/>
          </p:cNvSpPr>
          <p:nvPr>
            <p:ph type="media" sz="quarter" idx="14" hasCustomPrompt="1"/>
          </p:nvPr>
        </p:nvSpPr>
        <p:spPr>
          <a:xfrm>
            <a:off x="4716464" y="1809750"/>
            <a:ext cx="4104008" cy="4687888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Insert Video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3"/>
            <a:ext cx="5374787" cy="1018032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8800" y="1772426"/>
            <a:ext cx="4076701" cy="1953443"/>
          </a:xfrm>
        </p:spPr>
        <p:txBody>
          <a:bodyPr>
            <a:normAutofit/>
          </a:bodyPr>
          <a:lstStyle>
            <a:lvl1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1pPr>
            <a:lvl2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2pPr>
            <a:lvl3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3pPr>
            <a:lvl4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4pPr>
            <a:lvl5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165411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3"/>
            <a:ext cx="5374787" cy="1018032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6463" y="1809750"/>
            <a:ext cx="4104009" cy="46878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/>
            </a:lvl2pPr>
            <a:lvl3pPr marL="0" indent="0">
              <a:spcBef>
                <a:spcPts val="0"/>
              </a:spcBef>
              <a:buFontTx/>
              <a:buNone/>
              <a:defRPr sz="1400"/>
            </a:lvl3pPr>
            <a:lvl4pPr marL="0" indent="0">
              <a:spcBef>
                <a:spcPts val="0"/>
              </a:spcBef>
              <a:buFontTx/>
              <a:buNone/>
              <a:defRPr sz="1400"/>
            </a:lvl4pPr>
            <a:lvl5pPr marL="0" indent="0" defTabSz="895350">
              <a:spcBef>
                <a:spcPts val="0"/>
              </a:spcBef>
              <a:buFontTx/>
              <a:buNone/>
              <a:defRPr sz="1400"/>
            </a:lvl5pPr>
            <a:lvl6pPr marL="0" indent="0">
              <a:spcBef>
                <a:spcPts val="0"/>
              </a:spcBef>
              <a:buFontTx/>
              <a:buNone/>
              <a:defRPr sz="1400" baseline="0"/>
            </a:lvl6pPr>
            <a:lvl7pPr marL="0" indent="0">
              <a:spcBef>
                <a:spcPts val="0"/>
              </a:spcBef>
              <a:buFontTx/>
              <a:buNone/>
              <a:defRPr sz="1400" baseline="0"/>
            </a:lvl7pPr>
            <a:lvl8pPr marL="0" indent="0">
              <a:spcBef>
                <a:spcPts val="0"/>
              </a:spcBef>
              <a:buFontTx/>
              <a:buNone/>
              <a:defRPr sz="1400" baseline="0"/>
            </a:lvl8pPr>
            <a:lvl9pPr marL="0" indent="0">
              <a:spcBef>
                <a:spcPts val="0"/>
              </a:spcBef>
              <a:buFontTx/>
              <a:buNone/>
              <a:defRPr sz="1400"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8800" y="1772426"/>
            <a:ext cx="4076701" cy="1953443"/>
          </a:xfrm>
        </p:spPr>
        <p:txBody>
          <a:bodyPr>
            <a:normAutofit/>
          </a:bodyPr>
          <a:lstStyle>
            <a:lvl1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1pPr>
            <a:lvl2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2pPr>
            <a:lvl3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3pPr>
            <a:lvl4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4pPr>
            <a:lvl5pPr marL="0" indent="0" defTabSz="269875">
              <a:lnSpc>
                <a:spcPct val="100000"/>
              </a:lnSpc>
              <a:spcBef>
                <a:spcPts val="0"/>
              </a:spcBef>
              <a:buFontTx/>
              <a:buNone/>
              <a:defRPr sz="3000" b="1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48800" y="3933056"/>
            <a:ext cx="4076701" cy="2088232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545774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8800" y="1809750"/>
            <a:ext cx="5374800" cy="1548000"/>
          </a:xfr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000" b="1" cap="none" baseline="0"/>
            </a:lvl1pPr>
          </a:lstStyle>
          <a:p>
            <a:r>
              <a:rPr lang="en-GB" noProof="0" dirty="0" smtClean="0"/>
              <a:t>Add text here to make a statement. Do not exceed three lines of text.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1680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8800" y="1809750"/>
            <a:ext cx="5374800" cy="1548000"/>
          </a:xfr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000" b="1" cap="none" baseline="0"/>
            </a:lvl1pPr>
          </a:lstStyle>
          <a:p>
            <a:r>
              <a:rPr lang="en-GB" noProof="0" dirty="0" smtClean="0"/>
              <a:t>One line of text</a:t>
            </a:r>
            <a:br>
              <a:rPr lang="en-GB" noProof="0" dirty="0" smtClean="0"/>
            </a:br>
            <a:r>
              <a:rPr lang="en-GB" noProof="0" dirty="0" smtClean="0"/>
              <a:t>Two lines of text</a:t>
            </a:r>
            <a:br>
              <a:rPr lang="en-GB" noProof="0" dirty="0" smtClean="0"/>
            </a:br>
            <a:r>
              <a:rPr lang="en-GB" noProof="0" dirty="0" smtClean="0"/>
              <a:t>Three lines of text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8800" y="3548063"/>
            <a:ext cx="5373687" cy="719137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buFontTx/>
              <a:buNone/>
              <a:defRPr sz="1400" b="1"/>
            </a:lvl1pPr>
            <a:lvl2pPr marL="0" indent="0" defTabSz="895350">
              <a:buFontTx/>
              <a:buNone/>
              <a:defRPr sz="1400" b="1"/>
            </a:lvl2pPr>
            <a:lvl3pPr marL="0" indent="0" defTabSz="895350">
              <a:buFontTx/>
              <a:buNone/>
              <a:defRPr sz="1400" b="1"/>
            </a:lvl3pPr>
            <a:lvl4pPr marL="0" indent="0" defTabSz="895350">
              <a:buFontTx/>
              <a:buNone/>
              <a:defRPr sz="1400" b="1"/>
            </a:lvl4pPr>
            <a:lvl5pPr marL="0" indent="0" defTabSz="895350">
              <a:buFontTx/>
              <a:buNone/>
              <a:defRPr sz="1400" b="1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436149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48800" y="1809750"/>
            <a:ext cx="8469312" cy="4687887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2352558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12167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48800" y="1809750"/>
            <a:ext cx="4076700" cy="4687887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745571" y="1809750"/>
            <a:ext cx="4075200" cy="4687887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4255905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12167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3"/>
          </p:nvPr>
        </p:nvSpPr>
        <p:spPr>
          <a:xfrm>
            <a:off x="2500996" y="1809750"/>
            <a:ext cx="2019974" cy="219456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797411" y="1809750"/>
            <a:ext cx="4023360" cy="4687887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8" name="Picture Placeholder 6"/>
          <p:cNvSpPr>
            <a:spLocks noGrp="1" noChangeAspect="1"/>
          </p:cNvSpPr>
          <p:nvPr>
            <p:ph type="pic" sz="quarter" idx="15"/>
          </p:nvPr>
        </p:nvSpPr>
        <p:spPr>
          <a:xfrm>
            <a:off x="2500996" y="4303077"/>
            <a:ext cx="2019974" cy="219456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850015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Pictures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3"/>
            <a:ext cx="5374787" cy="1018032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22489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3"/>
          </p:nvPr>
        </p:nvSpPr>
        <p:spPr>
          <a:xfrm>
            <a:off x="348800" y="1809751"/>
            <a:ext cx="2654466" cy="214884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8" name="Picture Placeholder 6"/>
          <p:cNvSpPr>
            <a:spLocks noGrp="1" noChangeAspect="1"/>
          </p:cNvSpPr>
          <p:nvPr>
            <p:ph type="pic" sz="quarter" idx="15"/>
          </p:nvPr>
        </p:nvSpPr>
        <p:spPr>
          <a:xfrm>
            <a:off x="3262984" y="1809751"/>
            <a:ext cx="2654466" cy="214884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0" name="Picture Placeholder 6"/>
          <p:cNvSpPr>
            <a:spLocks noGrp="1" noChangeAspect="1"/>
          </p:cNvSpPr>
          <p:nvPr>
            <p:ph type="pic" sz="quarter" idx="16"/>
          </p:nvPr>
        </p:nvSpPr>
        <p:spPr>
          <a:xfrm>
            <a:off x="6176627" y="1809751"/>
            <a:ext cx="2654466" cy="214884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209951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12167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3"/>
          </p:nvPr>
        </p:nvSpPr>
        <p:spPr>
          <a:xfrm>
            <a:off x="6109827" y="4294530"/>
            <a:ext cx="2710944" cy="219456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8" name="Picture Placeholder 6"/>
          <p:cNvSpPr>
            <a:spLocks noGrp="1" noChangeAspect="1"/>
          </p:cNvSpPr>
          <p:nvPr>
            <p:ph type="pic" sz="quarter" idx="15"/>
          </p:nvPr>
        </p:nvSpPr>
        <p:spPr>
          <a:xfrm>
            <a:off x="3130033" y="1809750"/>
            <a:ext cx="2710945" cy="219456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0" name="Picture Placeholder 6"/>
          <p:cNvSpPr>
            <a:spLocks noGrp="1" noChangeAspect="1"/>
          </p:cNvSpPr>
          <p:nvPr>
            <p:ph type="pic" sz="quarter" idx="16"/>
          </p:nvPr>
        </p:nvSpPr>
        <p:spPr>
          <a:xfrm>
            <a:off x="6109827" y="1809750"/>
            <a:ext cx="2710944" cy="219456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9" name="Picture Placeholder 6"/>
          <p:cNvSpPr>
            <a:spLocks noGrp="1" noChangeAspect="1"/>
          </p:cNvSpPr>
          <p:nvPr>
            <p:ph type="pic" sz="quarter" idx="17"/>
          </p:nvPr>
        </p:nvSpPr>
        <p:spPr>
          <a:xfrm>
            <a:off x="3130032" y="4294530"/>
            <a:ext cx="2710944" cy="219456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174604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00" y="1809750"/>
            <a:ext cx="5373290" cy="4687887"/>
          </a:xfrm>
        </p:spPr>
        <p:txBody>
          <a:bodyPr/>
          <a:lstStyle>
            <a:lvl1pPr marL="0" indent="0">
              <a:defRPr/>
            </a:lvl1pPr>
            <a:lvl5pPr defTabSz="895350"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31433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2"/>
            <a:ext cx="5374787" cy="1018032"/>
          </a:xfrm>
        </p:spPr>
        <p:txBody>
          <a:bodyPr anchor="t" anchorCtr="0">
            <a:noAutofit/>
          </a:bodyPr>
          <a:lstStyle>
            <a:lvl1pPr algn="l">
              <a:defRPr sz="3000" b="1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42931" y="1809750"/>
            <a:ext cx="5577840" cy="46878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12167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8800" y="1744432"/>
            <a:ext cx="2636837" cy="4751617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 marL="460800">
              <a:buClr>
                <a:schemeClr val="accent4"/>
              </a:buClr>
              <a:defRPr sz="1400"/>
            </a:lvl4pPr>
            <a:lvl5pPr marL="460800">
              <a:buClr>
                <a:schemeClr val="accent4"/>
              </a:buClr>
              <a:defRPr sz="1400"/>
            </a:lvl5pPr>
            <a:lvl6pPr marL="460800">
              <a:buClr>
                <a:schemeClr val="accent4"/>
              </a:buClr>
              <a:defRPr/>
            </a:lvl6pPr>
            <a:lvl7pPr marL="460800">
              <a:buClr>
                <a:schemeClr val="accent4"/>
              </a:buClr>
              <a:defRPr/>
            </a:lvl7pPr>
            <a:lvl8pPr marL="460800">
              <a:buClr>
                <a:schemeClr val="accent4"/>
              </a:buClr>
              <a:defRPr/>
            </a:lvl8pPr>
            <a:lvl9pPr marL="460800">
              <a:buClr>
                <a:schemeClr val="accent4"/>
              </a:buClr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8646313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2"/>
            <a:ext cx="5374787" cy="1018032"/>
          </a:xfrm>
        </p:spPr>
        <p:txBody>
          <a:bodyPr anchor="t" anchorCtr="0">
            <a:noAutofit/>
          </a:bodyPr>
          <a:lstStyle>
            <a:lvl1pPr algn="l">
              <a:defRPr sz="3000" b="1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2931" y="1799254"/>
            <a:ext cx="5577840" cy="4698383"/>
          </a:xfrm>
        </p:spPr>
        <p:txBody>
          <a:bodyPr/>
          <a:lstStyle>
            <a:lvl1pPr>
              <a:defRPr lang="en-US" sz="20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8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6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691200">
              <a:defRPr lang="en-US" sz="14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921600">
              <a:defRPr lang="en-US" sz="14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1152000">
              <a:defRPr lang="en-US" sz="1400" kern="120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6pPr>
            <a:lvl7pPr marL="1382400">
              <a:defRPr lang="en-US" sz="1400" kern="120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7pPr>
            <a:lvl8pPr>
              <a:defRPr lang="en-US" sz="1400" kern="120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8pPr>
            <a:lvl9pPr>
              <a:defRPr lang="en-GB" sz="1400" kern="120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defTabSz="914400" rtl="0" eaLnBrk="1" latinLnBrk="0" hangingPunct="1">
              <a:lnSpc>
                <a:spcPct val="125000"/>
              </a:lnSpc>
              <a:spcBef>
                <a:spcPts val="600"/>
              </a:spcBef>
              <a:buFont typeface="Arial" pitchFamily="34" charset="0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914400" rtl="0" eaLnBrk="1" latinLnBrk="0" hangingPunct="1">
              <a:lnSpc>
                <a:spcPct val="125000"/>
              </a:lnSpc>
              <a:spcBef>
                <a:spcPts val="600"/>
              </a:spcBef>
              <a:buFont typeface="Arial" pitchFamily="34" charset="0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914400" rtl="0" eaLnBrk="1" latinLnBrk="0" hangingPunct="1">
              <a:lnSpc>
                <a:spcPct val="125000"/>
              </a:lnSpc>
              <a:spcBef>
                <a:spcPts val="600"/>
              </a:spcBef>
              <a:buFont typeface="Arial" pitchFamily="34" charset="0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914400" rtl="0" eaLnBrk="1" latinLnBrk="0" hangingPunct="1">
              <a:lnSpc>
                <a:spcPct val="125000"/>
              </a:lnSpc>
              <a:spcBef>
                <a:spcPts val="600"/>
              </a:spcBef>
              <a:buFont typeface="Arial" pitchFamily="34" charset="0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914400" rtl="0" eaLnBrk="1" latinLnBrk="0" hangingPunct="1">
              <a:lnSpc>
                <a:spcPct val="125000"/>
              </a:lnSpc>
              <a:spcBef>
                <a:spcPts val="600"/>
              </a:spcBef>
              <a:buFont typeface="Arial" pitchFamily="34" charset="0"/>
              <a:buNone/>
            </a:pPr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12167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48800" y="1746000"/>
            <a:ext cx="2636837" cy="475005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 marL="460800">
              <a:buClr>
                <a:schemeClr val="accent4"/>
              </a:buClr>
              <a:defRPr sz="1400"/>
            </a:lvl4pPr>
            <a:lvl5pPr marL="460800">
              <a:buClr>
                <a:schemeClr val="accent4"/>
              </a:buClr>
              <a:defRPr sz="1400"/>
            </a:lvl5pPr>
            <a:lvl6pPr marL="460800">
              <a:buClr>
                <a:schemeClr val="accent4"/>
              </a:buClr>
              <a:defRPr/>
            </a:lvl6pPr>
            <a:lvl7pPr marL="460800">
              <a:buClr>
                <a:schemeClr val="accent4"/>
              </a:buClr>
              <a:defRPr/>
            </a:lvl7pPr>
            <a:lvl8pPr marL="460800">
              <a:buClr>
                <a:schemeClr val="accent4"/>
              </a:buClr>
              <a:defRPr/>
            </a:lvl8pPr>
            <a:lvl9pPr marL="460800">
              <a:buClr>
                <a:schemeClr val="accent4"/>
              </a:buClr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4080427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2"/>
            <a:ext cx="5374787" cy="1018032"/>
          </a:xfrm>
        </p:spPr>
        <p:txBody>
          <a:bodyPr anchor="t" anchorCtr="0">
            <a:noAutofit/>
          </a:bodyPr>
          <a:lstStyle>
            <a:lvl1pPr algn="l">
              <a:defRPr sz="3000" b="1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12167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8800" y="1744432"/>
            <a:ext cx="2636837" cy="4751617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 marL="460800">
              <a:buClr>
                <a:schemeClr val="accent4"/>
              </a:buClr>
              <a:defRPr sz="1400"/>
            </a:lvl4pPr>
            <a:lvl5pPr marL="460800">
              <a:buClr>
                <a:schemeClr val="accent4"/>
              </a:buClr>
              <a:defRPr sz="1400"/>
            </a:lvl5pPr>
            <a:lvl6pPr marL="460800">
              <a:buClr>
                <a:schemeClr val="accent4"/>
              </a:buClr>
              <a:defRPr/>
            </a:lvl6pPr>
            <a:lvl7pPr marL="460800">
              <a:buClr>
                <a:schemeClr val="accent4"/>
              </a:buClr>
              <a:defRPr/>
            </a:lvl7pPr>
            <a:lvl8pPr marL="460800">
              <a:buClr>
                <a:schemeClr val="accent4"/>
              </a:buClr>
              <a:defRPr/>
            </a:lvl8pPr>
            <a:lvl9pPr marL="460800">
              <a:buClr>
                <a:schemeClr val="accent4"/>
              </a:buClr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8" name="Picture Placeholder 6"/>
          <p:cNvSpPr>
            <a:spLocks noGrp="1" noChangeAspect="1"/>
          </p:cNvSpPr>
          <p:nvPr>
            <p:ph type="pic" sz="quarter" idx="15"/>
          </p:nvPr>
        </p:nvSpPr>
        <p:spPr>
          <a:xfrm>
            <a:off x="3262984" y="1809751"/>
            <a:ext cx="2654466" cy="214884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0" name="Picture Placeholder 6"/>
          <p:cNvSpPr>
            <a:spLocks noGrp="1" noChangeAspect="1"/>
          </p:cNvSpPr>
          <p:nvPr>
            <p:ph type="pic" sz="quarter" idx="16"/>
          </p:nvPr>
        </p:nvSpPr>
        <p:spPr>
          <a:xfrm>
            <a:off x="6176627" y="1809751"/>
            <a:ext cx="2654466" cy="214884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19256308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2"/>
            <a:ext cx="5374787" cy="1018032"/>
          </a:xfrm>
        </p:spPr>
        <p:txBody>
          <a:bodyPr anchor="t" anchorCtr="0">
            <a:noAutofit/>
          </a:bodyPr>
          <a:lstStyle>
            <a:lvl1pPr algn="l">
              <a:defRPr sz="3000" b="1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86872" y="6497638"/>
            <a:ext cx="2133278" cy="276065"/>
          </a:xfrm>
        </p:spPr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icture Placeholder 6"/>
          <p:cNvSpPr>
            <a:spLocks noGrp="1" noChangeAspect="1"/>
          </p:cNvSpPr>
          <p:nvPr>
            <p:ph type="pic" sz="quarter" idx="13"/>
          </p:nvPr>
        </p:nvSpPr>
        <p:spPr>
          <a:xfrm>
            <a:off x="3247488" y="1809751"/>
            <a:ext cx="1860847" cy="219456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429256" y="1809751"/>
            <a:ext cx="3390894" cy="4687888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48800" y="1746000"/>
            <a:ext cx="2636837" cy="475005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 marL="460800">
              <a:buClr>
                <a:schemeClr val="accent4"/>
              </a:buClr>
              <a:defRPr sz="1400"/>
            </a:lvl4pPr>
            <a:lvl5pPr marL="460800">
              <a:buClr>
                <a:schemeClr val="accent4"/>
              </a:buClr>
              <a:defRPr sz="1400"/>
            </a:lvl5pPr>
            <a:lvl6pPr marL="460800">
              <a:buClr>
                <a:schemeClr val="accent4"/>
              </a:buClr>
              <a:defRPr/>
            </a:lvl6pPr>
            <a:lvl7pPr marL="460800">
              <a:buClr>
                <a:schemeClr val="accent4"/>
              </a:buClr>
              <a:defRPr/>
            </a:lvl7pPr>
            <a:lvl8pPr marL="460800">
              <a:buClr>
                <a:schemeClr val="accent4"/>
              </a:buClr>
              <a:defRPr/>
            </a:lvl8pPr>
            <a:lvl9pPr marL="460800">
              <a:buClr>
                <a:schemeClr val="accent4"/>
              </a:buClr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1" name="Picture Placeholder 6"/>
          <p:cNvSpPr>
            <a:spLocks noGrp="1" noChangeAspect="1"/>
          </p:cNvSpPr>
          <p:nvPr>
            <p:ph type="pic" sz="quarter" idx="17"/>
          </p:nvPr>
        </p:nvSpPr>
        <p:spPr>
          <a:xfrm>
            <a:off x="3247488" y="4303079"/>
            <a:ext cx="1860847" cy="219456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15430463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s &amp; Text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3"/>
            <a:ext cx="5374787" cy="1018032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22489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3"/>
          </p:nvPr>
        </p:nvSpPr>
        <p:spPr>
          <a:xfrm>
            <a:off x="348800" y="1809751"/>
            <a:ext cx="2654466" cy="214884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8" name="Picture Placeholder 6"/>
          <p:cNvSpPr>
            <a:spLocks noGrp="1" noChangeAspect="1"/>
          </p:cNvSpPr>
          <p:nvPr>
            <p:ph type="pic" sz="quarter" idx="15"/>
          </p:nvPr>
        </p:nvSpPr>
        <p:spPr>
          <a:xfrm>
            <a:off x="3262984" y="1809751"/>
            <a:ext cx="2654466" cy="214884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0" name="Picture Placeholder 6"/>
          <p:cNvSpPr>
            <a:spLocks noGrp="1" noChangeAspect="1"/>
          </p:cNvSpPr>
          <p:nvPr>
            <p:ph type="pic" sz="quarter" idx="16"/>
          </p:nvPr>
        </p:nvSpPr>
        <p:spPr>
          <a:xfrm>
            <a:off x="6176627" y="1809751"/>
            <a:ext cx="2654466" cy="2148840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348800" y="4286256"/>
            <a:ext cx="2653200" cy="857265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 sz="1400"/>
            </a:lvl2pPr>
            <a:lvl3pPr marL="0" indent="0">
              <a:buNone/>
              <a:defRPr sz="1400"/>
            </a:lvl3pPr>
            <a:lvl4pPr marL="0" indent="0">
              <a:buNone/>
              <a:defRPr sz="1400"/>
            </a:lvl4pPr>
            <a:lvl5pPr marL="0" indent="0">
              <a:buNone/>
              <a:defRPr sz="1400"/>
            </a:lvl5pPr>
            <a:lvl6pPr marL="0" indent="0">
              <a:buNone/>
              <a:defRPr sz="1400"/>
            </a:lvl6pPr>
            <a:lvl7pPr marL="0" indent="0">
              <a:buNone/>
              <a:defRPr sz="1400"/>
            </a:lvl7pPr>
            <a:lvl8pPr marL="0" indent="0">
              <a:buNone/>
              <a:defRPr sz="1400"/>
            </a:lvl8pPr>
            <a:lvl9pPr marL="0" indent="0">
              <a:buNone/>
              <a:defRPr sz="1400"/>
            </a:lvl9pPr>
          </a:lstStyle>
          <a:p>
            <a:pPr lvl="0"/>
            <a:r>
              <a:rPr lang="en-GB" noProof="0" dirty="0" smtClean="0"/>
              <a:t>Click to add text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 hasCustomPrompt="1"/>
          </p:nvPr>
        </p:nvSpPr>
        <p:spPr>
          <a:xfrm>
            <a:off x="3262984" y="4286256"/>
            <a:ext cx="2653200" cy="857265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 sz="1400"/>
            </a:lvl2pPr>
            <a:lvl3pPr marL="0" indent="0">
              <a:buNone/>
              <a:defRPr sz="1400"/>
            </a:lvl3pPr>
            <a:lvl4pPr marL="0" indent="0">
              <a:buNone/>
              <a:defRPr sz="1400"/>
            </a:lvl4pPr>
            <a:lvl5pPr marL="0" indent="0">
              <a:buNone/>
              <a:defRPr sz="1400"/>
            </a:lvl5pPr>
            <a:lvl6pPr marL="0" indent="0">
              <a:buNone/>
              <a:defRPr sz="1400"/>
            </a:lvl6pPr>
            <a:lvl7pPr marL="0" indent="0">
              <a:buNone/>
              <a:defRPr sz="1400"/>
            </a:lvl7pPr>
            <a:lvl8pPr marL="0" indent="0">
              <a:buNone/>
              <a:defRPr sz="1400"/>
            </a:lvl8pPr>
            <a:lvl9pPr marL="0" indent="0">
              <a:buNone/>
              <a:defRPr sz="1400"/>
            </a:lvl9pPr>
          </a:lstStyle>
          <a:p>
            <a:pPr lvl="0"/>
            <a:r>
              <a:rPr lang="en-GB" noProof="0" dirty="0" smtClean="0"/>
              <a:t>Click to add text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6176627" y="4286256"/>
            <a:ext cx="2653200" cy="857265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 sz="1400"/>
            </a:lvl2pPr>
            <a:lvl3pPr marL="0" indent="0">
              <a:buNone/>
              <a:defRPr sz="1400"/>
            </a:lvl3pPr>
            <a:lvl4pPr marL="0" indent="0">
              <a:buNone/>
              <a:defRPr sz="1400"/>
            </a:lvl4pPr>
            <a:lvl5pPr marL="0" indent="0">
              <a:buNone/>
              <a:defRPr sz="1400"/>
            </a:lvl5pPr>
            <a:lvl6pPr marL="0" indent="0">
              <a:buNone/>
              <a:defRPr sz="1400"/>
            </a:lvl6pPr>
            <a:lvl7pPr marL="0" indent="0">
              <a:buNone/>
              <a:defRPr sz="1400"/>
            </a:lvl7pPr>
            <a:lvl8pPr marL="0" indent="0">
              <a:buNone/>
              <a:defRPr sz="1400"/>
            </a:lvl8pPr>
            <a:lvl9pPr marL="0" indent="0">
              <a:buNone/>
              <a:defRPr sz="1400"/>
            </a:lvl9pPr>
          </a:lstStyle>
          <a:p>
            <a:pPr lvl="0"/>
            <a:r>
              <a:rPr lang="en-GB" noProof="0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xmlns="" val="2135206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p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8800" y="1746000"/>
            <a:ext cx="2636837" cy="4750050"/>
          </a:xfrm>
        </p:spPr>
        <p:txBody>
          <a:bodyPr>
            <a:normAutofit/>
          </a:bodyPr>
          <a:lstStyle>
            <a:lvl1pPr algn="l">
              <a:spcBef>
                <a:spcPts val="1000"/>
              </a:spcBef>
              <a:buFontTx/>
              <a:buNone/>
              <a:defRPr sz="1400" b="1"/>
            </a:lvl1pPr>
            <a:lvl2pPr marL="0" indent="0" algn="l">
              <a:spcBef>
                <a:spcPts val="0"/>
              </a:spcBef>
              <a:buFontTx/>
              <a:buNone/>
              <a:defRPr sz="1400"/>
            </a:lvl2pPr>
            <a:lvl3pPr marL="0" indent="0" algn="l">
              <a:spcBef>
                <a:spcPts val="0"/>
              </a:spcBef>
              <a:buFontTx/>
              <a:buNone/>
              <a:defRPr sz="1400"/>
            </a:lvl3pPr>
            <a:lvl4pPr marL="0" indent="0" algn="l">
              <a:spcBef>
                <a:spcPts val="0"/>
              </a:spcBef>
              <a:buFontTx/>
              <a:buNone/>
              <a:defRPr sz="1400"/>
            </a:lvl4pPr>
            <a:lvl5pPr marL="0" indent="0" algn="l">
              <a:spcBef>
                <a:spcPts val="0"/>
              </a:spcBef>
              <a:buFontTx/>
              <a:buNone/>
              <a:defRPr sz="1400"/>
            </a:lvl5pPr>
            <a:lvl6pPr marL="0" indent="0" algn="l">
              <a:spcBef>
                <a:spcPts val="0"/>
              </a:spcBef>
              <a:buFontTx/>
              <a:buNone/>
              <a:defRPr/>
            </a:lvl6pPr>
            <a:lvl7pPr marL="0" indent="0" algn="l">
              <a:spcBef>
                <a:spcPts val="0"/>
              </a:spcBef>
              <a:buFontTx/>
              <a:buNone/>
              <a:defRPr/>
            </a:lvl7pPr>
            <a:lvl8pPr marL="0" indent="0" algn="l">
              <a:spcBef>
                <a:spcPts val="0"/>
              </a:spcBef>
              <a:buFontTx/>
              <a:buNone/>
              <a:defRPr/>
            </a:lvl8pPr>
            <a:lvl9pPr marL="0" indent="0" algn="l">
              <a:spcBef>
                <a:spcPts val="0"/>
              </a:spcBef>
              <a:buFontTx/>
              <a:buNone/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26256205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Com Reg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41" y="390142"/>
            <a:ext cx="5374787" cy="1018032"/>
          </a:xfrm>
        </p:spPr>
        <p:txBody>
          <a:bodyPr anchor="t" anchorCtr="0">
            <a:noAutofit/>
          </a:bodyPr>
          <a:lstStyle>
            <a:lvl1pPr algn="l">
              <a:defRPr sz="3000" b="1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12167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745571" y="1809750"/>
            <a:ext cx="4075200" cy="4687887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348800" y="1746000"/>
            <a:ext cx="1908000" cy="475005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 marL="460800">
              <a:buClr>
                <a:schemeClr val="accent4"/>
              </a:buClr>
              <a:defRPr sz="1400"/>
            </a:lvl4pPr>
            <a:lvl5pPr marL="460800">
              <a:buClr>
                <a:schemeClr val="accent4"/>
              </a:buClr>
              <a:defRPr sz="1400"/>
            </a:lvl5pPr>
            <a:lvl6pPr marL="460800">
              <a:buClr>
                <a:schemeClr val="accent4"/>
              </a:buClr>
              <a:defRPr/>
            </a:lvl6pPr>
            <a:lvl7pPr marL="460800">
              <a:buClr>
                <a:schemeClr val="accent4"/>
              </a:buClr>
              <a:defRPr/>
            </a:lvl7pPr>
            <a:lvl8pPr marL="460800">
              <a:buClr>
                <a:schemeClr val="accent4"/>
              </a:buClr>
              <a:defRPr/>
            </a:lvl8pPr>
            <a:lvl9pPr marL="460800">
              <a:buClr>
                <a:schemeClr val="accent4"/>
              </a:buClr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2519538" y="1746000"/>
            <a:ext cx="1908000" cy="475005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 marL="460800">
              <a:buClr>
                <a:schemeClr val="accent4"/>
              </a:buClr>
              <a:defRPr sz="1400"/>
            </a:lvl4pPr>
            <a:lvl5pPr marL="460800">
              <a:buClr>
                <a:schemeClr val="accent4"/>
              </a:buClr>
              <a:defRPr sz="1400"/>
            </a:lvl5pPr>
            <a:lvl6pPr marL="460800">
              <a:buClr>
                <a:schemeClr val="accent4"/>
              </a:buClr>
              <a:defRPr/>
            </a:lvl6pPr>
            <a:lvl7pPr marL="460800">
              <a:buClr>
                <a:schemeClr val="accent4"/>
              </a:buClr>
              <a:defRPr/>
            </a:lvl7pPr>
            <a:lvl8pPr marL="460800">
              <a:buClr>
                <a:schemeClr val="accent4"/>
              </a:buClr>
              <a:defRPr/>
            </a:lvl8pPr>
            <a:lvl9pPr marL="460800">
              <a:buClr>
                <a:schemeClr val="accent4"/>
              </a:buClr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25493259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8800" y="1707109"/>
            <a:ext cx="4070722" cy="1548000"/>
          </a:xfr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000" b="1" cap="none" baseline="0"/>
            </a:lvl1pPr>
          </a:lstStyle>
          <a:p>
            <a:r>
              <a:rPr lang="en-GB" noProof="0" dirty="0" smtClean="0"/>
              <a:t>One line of text</a:t>
            </a:r>
            <a:br>
              <a:rPr lang="en-GB" noProof="0" dirty="0" smtClean="0"/>
            </a:br>
            <a:r>
              <a:rPr lang="en-GB" noProof="0" dirty="0" smtClean="0"/>
              <a:t>Two lines of text</a:t>
            </a:r>
            <a:br>
              <a:rPr lang="en-GB" noProof="0" dirty="0" smtClean="0"/>
            </a:br>
            <a:r>
              <a:rPr lang="en-GB" noProof="0" dirty="0" smtClean="0"/>
              <a:t>Three lines of text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716463" y="1809750"/>
            <a:ext cx="4103687" cy="468788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xmlns="" val="9969183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2" y="1809750"/>
            <a:ext cx="4104006" cy="4687887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8800" y="1707109"/>
            <a:ext cx="4070722" cy="1548000"/>
          </a:xfr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000" b="1" cap="none" baseline="0"/>
            </a:lvl1pPr>
          </a:lstStyle>
          <a:p>
            <a:r>
              <a:rPr lang="en-GB" noProof="0" dirty="0" smtClean="0"/>
              <a:t>One line of text</a:t>
            </a:r>
            <a:br>
              <a:rPr lang="en-GB" noProof="0" dirty="0" smtClean="0"/>
            </a:br>
            <a:r>
              <a:rPr lang="en-GB" noProof="0" dirty="0" smtClean="0"/>
              <a:t>Two lines of text</a:t>
            </a:r>
            <a:br>
              <a:rPr lang="en-GB" noProof="0" dirty="0" smtClean="0"/>
            </a:br>
            <a:r>
              <a:rPr lang="en-GB" noProof="0" dirty="0" smtClean="0"/>
              <a:t>Three lines of text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12167" y="617042"/>
            <a:ext cx="2208604" cy="153887"/>
          </a:xfrm>
        </p:spPr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8588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800" y="1809751"/>
            <a:ext cx="8469311" cy="4548208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520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00" y="1809750"/>
            <a:ext cx="5373290" cy="4687887"/>
          </a:xfrm>
        </p:spPr>
        <p:txBody>
          <a:bodyPr>
            <a:normAutofit/>
          </a:bodyPr>
          <a:lstStyle>
            <a:lvl1pPr marL="230400" indent="-230400">
              <a:lnSpc>
                <a:spcPct val="110000"/>
              </a:lnSpc>
              <a:spcBef>
                <a:spcPts val="1000"/>
              </a:spcBef>
              <a:buFont typeface="+mj-lt"/>
              <a:buAutoNum type="arabicPeriod"/>
              <a:defRPr sz="1400">
                <a:solidFill>
                  <a:schemeClr val="tx2"/>
                </a:solidFill>
              </a:defRPr>
            </a:lvl1pPr>
            <a:lvl2pPr marL="230400" indent="0">
              <a:lnSpc>
                <a:spcPct val="110000"/>
              </a:lnSpc>
              <a:spcBef>
                <a:spcPts val="0"/>
              </a:spcBef>
              <a:buFontTx/>
              <a:buNone/>
              <a:defRPr sz="1400"/>
            </a:lvl2pPr>
            <a:lvl3pPr marL="230400" indent="0">
              <a:lnSpc>
                <a:spcPct val="110000"/>
              </a:lnSpc>
              <a:spcBef>
                <a:spcPts val="0"/>
              </a:spcBef>
              <a:buFontTx/>
              <a:buNone/>
              <a:defRPr sz="1400"/>
            </a:lvl3pPr>
            <a:lvl4pPr marL="230400" indent="0">
              <a:lnSpc>
                <a:spcPct val="110000"/>
              </a:lnSpc>
              <a:spcBef>
                <a:spcPts val="0"/>
              </a:spcBef>
              <a:buFontTx/>
              <a:buNone/>
              <a:defRPr sz="1400"/>
            </a:lvl4pPr>
            <a:lvl5pPr marL="230400" indent="0" defTabSz="895350">
              <a:lnSpc>
                <a:spcPct val="110000"/>
              </a:lnSpc>
              <a:spcBef>
                <a:spcPts val="0"/>
              </a:spcBef>
              <a:buFontTx/>
              <a:buNone/>
              <a:defRPr sz="1400"/>
            </a:lvl5pPr>
            <a:lvl6pPr marL="230400" indent="0">
              <a:lnSpc>
                <a:spcPct val="110000"/>
              </a:lnSpc>
              <a:spcBef>
                <a:spcPts val="0"/>
              </a:spcBef>
              <a:buFontTx/>
              <a:buNone/>
              <a:defRPr sz="1400" baseline="0"/>
            </a:lvl6pPr>
            <a:lvl7pPr marL="230400" indent="0">
              <a:lnSpc>
                <a:spcPct val="110000"/>
              </a:lnSpc>
              <a:spcBef>
                <a:spcPts val="0"/>
              </a:spcBef>
              <a:buFontTx/>
              <a:buNone/>
              <a:defRPr sz="1400" baseline="0"/>
            </a:lvl7pPr>
            <a:lvl8pPr marL="230400" indent="0">
              <a:lnSpc>
                <a:spcPct val="110000"/>
              </a:lnSpc>
              <a:spcBef>
                <a:spcPts val="0"/>
              </a:spcBef>
              <a:buFontTx/>
              <a:buNone/>
              <a:defRPr sz="1400" baseline="0"/>
            </a:lvl8pPr>
            <a:lvl9pPr marL="230400" indent="0">
              <a:lnSpc>
                <a:spcPct val="110000"/>
              </a:lnSpc>
              <a:spcBef>
                <a:spcPts val="0"/>
              </a:spcBef>
              <a:buFontTx/>
              <a:buNone/>
              <a:defRPr sz="1400"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6846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809750"/>
            <a:ext cx="2190750" cy="4548208"/>
          </a:xfrm>
        </p:spPr>
        <p:txBody>
          <a:bodyPr vert="eaVert"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800" y="1809750"/>
            <a:ext cx="6126162" cy="4548208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02759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713" y="663575"/>
            <a:ext cx="56388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905000" y="1411288"/>
            <a:ext cx="6521450" cy="4684712"/>
          </a:xfrm>
        </p:spPr>
        <p:txBody>
          <a:bodyPr/>
          <a:lstStyle/>
          <a:p>
            <a:pPr lvl="0"/>
            <a:endParaRPr lang="nb-NO" noProof="0" smtClean="0"/>
          </a:p>
        </p:txBody>
      </p:sp>
    </p:spTree>
    <p:extLst>
      <p:ext uri="{BB962C8B-B14F-4D97-AF65-F5344CB8AC3E}">
        <p14:creationId xmlns:p14="http://schemas.microsoft.com/office/powerpoint/2010/main" xmlns="" val="93989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s, Tables and Diagr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00" y="1809750"/>
            <a:ext cx="8469634" cy="4687887"/>
          </a:xfrm>
        </p:spPr>
        <p:txBody>
          <a:bodyPr/>
          <a:lstStyle>
            <a:lvl1pPr marL="0" indent="0">
              <a:defRPr/>
            </a:lvl1pPr>
            <a:lvl5pPr defTabSz="895350"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9490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8800" y="1707109"/>
            <a:ext cx="4070722" cy="1548000"/>
          </a:xfr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000" b="1" cap="none" baseline="0"/>
            </a:lvl1pPr>
          </a:lstStyle>
          <a:p>
            <a:r>
              <a:rPr lang="en-GB" noProof="0" dirty="0" smtClean="0"/>
              <a:t>One line of text</a:t>
            </a:r>
            <a:br>
              <a:rPr lang="en-GB" noProof="0" dirty="0" smtClean="0"/>
            </a:br>
            <a:r>
              <a:rPr lang="en-GB" noProof="0" dirty="0" smtClean="0"/>
              <a:t>Two lines of text</a:t>
            </a:r>
            <a:br>
              <a:rPr lang="en-GB" noProof="0" dirty="0" smtClean="0"/>
            </a:br>
            <a:r>
              <a:rPr lang="en-GB" noProof="0" dirty="0" smtClean="0"/>
              <a:t>Three lines of text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2" y="1809750"/>
            <a:ext cx="4095625" cy="4687887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304277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800" y="1809750"/>
            <a:ext cx="3996000" cy="46878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4150" y="1809750"/>
            <a:ext cx="3996000" cy="46878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484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800" y="1531937"/>
            <a:ext cx="3996000" cy="55562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800" y="3857628"/>
            <a:ext cx="3996000" cy="264000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 baseline="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150" y="1531937"/>
            <a:ext cx="3996000" cy="55562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150" y="3857628"/>
            <a:ext cx="3996000" cy="264000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48800" y="2288841"/>
            <a:ext cx="3996000" cy="13675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4824150" y="2288841"/>
            <a:ext cx="3996000" cy="13675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88870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235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E1005D"/>
                </a:solidFill>
              </a:rPr>
              <a:t>Presentasjon for Color Line</a:t>
            </a:r>
            <a:endParaRPr lang="en-GB" dirty="0">
              <a:solidFill>
                <a:srgbClr val="E1005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CA359-9ABD-43CE-BBB7-A244B4D4F4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721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8800" y="390143"/>
            <a:ext cx="5374787" cy="101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 noProof="0" smtClean="0"/>
              <a:t>Click to edit Master title style</a:t>
            </a:r>
            <a:endParaRPr lang="nb-NO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800" y="1809750"/>
            <a:ext cx="8469311" cy="46878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noProof="0" smtClean="0"/>
              <a:t>Click to edit Master text styles</a:t>
            </a:r>
          </a:p>
          <a:p>
            <a:pPr lvl="1"/>
            <a:r>
              <a:rPr lang="nb-NO" noProof="0" smtClean="0"/>
              <a:t>Second level</a:t>
            </a:r>
          </a:p>
          <a:p>
            <a:pPr lvl="2"/>
            <a:r>
              <a:rPr lang="nb-NO" noProof="0" smtClean="0"/>
              <a:t>Third level</a:t>
            </a:r>
          </a:p>
          <a:p>
            <a:pPr lvl="3"/>
            <a:r>
              <a:rPr lang="nb-NO" noProof="0" smtClean="0"/>
              <a:t>Fourth level</a:t>
            </a:r>
          </a:p>
          <a:p>
            <a:pPr lvl="4"/>
            <a:r>
              <a:rPr lang="nb-NO" noProof="0" smtClean="0"/>
              <a:t>Fifth level</a:t>
            </a:r>
            <a:endParaRPr lang="nb-NO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12167" y="617042"/>
            <a:ext cx="2208604" cy="15388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MediaCom, 16.12.2010</a:t>
            </a:r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12166" y="457200"/>
            <a:ext cx="2208306" cy="15388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nb-NO" smtClean="0">
                <a:solidFill>
                  <a:srgbClr val="E1005D"/>
                </a:solidFill>
              </a:rPr>
              <a:t>Presentasjon for Color Line</a:t>
            </a:r>
            <a:endParaRPr lang="nb-NO">
              <a:solidFill>
                <a:srgbClr val="E1005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86872" y="6497638"/>
            <a:ext cx="2133278" cy="27606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CA359-9ABD-43CE-BBB7-A244B4D4F457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48800" y="381600"/>
            <a:ext cx="8463568" cy="0"/>
          </a:xfrm>
          <a:prstGeom prst="line">
            <a:avLst/>
          </a:prstGeom>
          <a:ln w="571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6407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</p:sldLayoutIdLst>
  <p:hf sldNum="0" hdr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0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5000"/>
        </a:lnSpc>
        <a:spcBef>
          <a:spcPts val="600"/>
        </a:spcBef>
        <a:buFont typeface="Arial" pitchFamily="34" charset="0"/>
        <a:buNone/>
        <a:defRPr sz="2000" kern="1200">
          <a:solidFill>
            <a:schemeClr val="bg2"/>
          </a:solidFill>
          <a:latin typeface="+mn-lt"/>
          <a:ea typeface="+mn-ea"/>
          <a:cs typeface="+mn-cs"/>
        </a:defRPr>
      </a:lvl1pPr>
      <a:lvl2pPr marL="230400" indent="-230400" algn="l" defTabSz="914400" rtl="0" eaLnBrk="1" latinLnBrk="0" hangingPunct="1">
        <a:lnSpc>
          <a:spcPct val="125000"/>
        </a:lnSpc>
        <a:spcBef>
          <a:spcPts val="600"/>
        </a:spcBef>
        <a:buClr>
          <a:schemeClr val="accent3"/>
        </a:buClr>
        <a:buFont typeface="Arial" pitchFamily="34" charset="0"/>
        <a:buChar char="■"/>
        <a:defRPr sz="1800" kern="1200">
          <a:solidFill>
            <a:schemeClr val="bg2"/>
          </a:solidFill>
          <a:latin typeface="+mn-lt"/>
          <a:ea typeface="+mn-ea"/>
          <a:cs typeface="+mn-cs"/>
        </a:defRPr>
      </a:lvl2pPr>
      <a:lvl3pPr marL="460800" indent="-228600" algn="l" defTabSz="914400" rtl="0" eaLnBrk="1" latinLnBrk="0" hangingPunct="1">
        <a:lnSpc>
          <a:spcPct val="125000"/>
        </a:lnSpc>
        <a:spcBef>
          <a:spcPts val="600"/>
        </a:spcBef>
        <a:buClr>
          <a:schemeClr val="accent4"/>
        </a:buClr>
        <a:buFont typeface="Arial" pitchFamily="34" charset="0"/>
        <a:buChar char="■"/>
        <a:defRPr sz="1600" kern="1200">
          <a:solidFill>
            <a:schemeClr val="bg2"/>
          </a:solidFill>
          <a:latin typeface="+mn-lt"/>
          <a:ea typeface="+mn-ea"/>
          <a:cs typeface="+mn-cs"/>
        </a:defRPr>
      </a:lvl3pPr>
      <a:lvl4pPr marL="691200" indent="-228600" algn="l" defTabSz="914400" rtl="0" eaLnBrk="1" latinLnBrk="0" hangingPunct="1">
        <a:lnSpc>
          <a:spcPct val="125000"/>
        </a:lnSpc>
        <a:spcBef>
          <a:spcPts val="600"/>
        </a:spcBef>
        <a:buClr>
          <a:schemeClr val="accent5"/>
        </a:buClr>
        <a:buFont typeface="Arial" pitchFamily="34" charset="0"/>
        <a:buChar char="■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921600" indent="-228600" algn="l" defTabSz="914400" rtl="0" eaLnBrk="1" latinLnBrk="0" hangingPunct="1">
        <a:lnSpc>
          <a:spcPct val="125000"/>
        </a:lnSpc>
        <a:spcBef>
          <a:spcPts val="600"/>
        </a:spcBef>
        <a:buClr>
          <a:schemeClr val="accent6"/>
        </a:buClr>
        <a:buFont typeface="Arial" pitchFamily="34" charset="0"/>
        <a:buChar char="■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1152000" indent="-228600" algn="l" defTabSz="914400" rtl="0" eaLnBrk="1" latinLnBrk="0" hangingPunct="1">
        <a:lnSpc>
          <a:spcPct val="125000"/>
        </a:lnSpc>
        <a:spcBef>
          <a:spcPts val="600"/>
        </a:spcBef>
        <a:buClr>
          <a:schemeClr val="accent3"/>
        </a:buClr>
        <a:buFont typeface="Arial" pitchFamily="34" charset="0"/>
        <a:buChar char="■"/>
        <a:defRPr sz="1400" kern="1200">
          <a:solidFill>
            <a:schemeClr val="bg2"/>
          </a:solidFill>
          <a:latin typeface="+mn-lt"/>
          <a:ea typeface="+mn-ea"/>
          <a:cs typeface="+mn-cs"/>
        </a:defRPr>
      </a:lvl6pPr>
      <a:lvl7pPr marL="1382400" indent="-228600" algn="l" defTabSz="914400" rtl="0" eaLnBrk="1" latinLnBrk="0" hangingPunct="1">
        <a:lnSpc>
          <a:spcPct val="125000"/>
        </a:lnSpc>
        <a:spcBef>
          <a:spcPts val="600"/>
        </a:spcBef>
        <a:buClr>
          <a:schemeClr val="accent4"/>
        </a:buClr>
        <a:buFont typeface="Arial" pitchFamily="34" charset="0"/>
        <a:buChar char="■"/>
        <a:defRPr sz="1400" kern="1200">
          <a:solidFill>
            <a:schemeClr val="bg2"/>
          </a:solidFill>
          <a:latin typeface="+mn-lt"/>
          <a:ea typeface="+mn-ea"/>
          <a:cs typeface="+mn-cs"/>
        </a:defRPr>
      </a:lvl7pPr>
      <a:lvl8pPr marL="1611313" indent="-228600" algn="l" defTabSz="914400" rtl="0" eaLnBrk="1" latinLnBrk="0" hangingPunct="1">
        <a:lnSpc>
          <a:spcPct val="125000"/>
        </a:lnSpc>
        <a:spcBef>
          <a:spcPts val="600"/>
        </a:spcBef>
        <a:buClr>
          <a:schemeClr val="accent5"/>
        </a:buClr>
        <a:buFont typeface="Arial" pitchFamily="34" charset="0"/>
        <a:buChar char="■"/>
        <a:defRPr sz="1400" kern="1200" baseline="0">
          <a:solidFill>
            <a:schemeClr val="bg2"/>
          </a:solidFill>
          <a:latin typeface="+mn-lt"/>
          <a:ea typeface="+mn-ea"/>
          <a:cs typeface="+mn-cs"/>
        </a:defRPr>
      </a:lvl8pPr>
      <a:lvl9pPr marL="1841500" indent="-228600" algn="l" defTabSz="914400" rtl="0" eaLnBrk="1" latinLnBrk="0" hangingPunct="1">
        <a:lnSpc>
          <a:spcPct val="125000"/>
        </a:lnSpc>
        <a:spcBef>
          <a:spcPts val="600"/>
        </a:spcBef>
        <a:buClr>
          <a:schemeClr val="accent6"/>
        </a:buClr>
        <a:buFont typeface="Arial" pitchFamily="34" charset="0"/>
        <a:buChar char="■"/>
        <a:defRPr sz="1400" kern="1200" baseline="0">
          <a:solidFill>
            <a:schemeClr val="bg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Om undersøkelsen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lvl="2" eaLnBrk="1" hangingPunct="1"/>
            <a:r>
              <a:rPr lang="nb-NO" sz="1700" dirty="0" smtClean="0"/>
              <a:t>Nullpunktsundersøkelsen 2009</a:t>
            </a:r>
          </a:p>
          <a:p>
            <a:pPr lvl="3" eaLnBrk="1" hangingPunct="1"/>
            <a:r>
              <a:rPr lang="nb-NO" sz="1400" dirty="0" smtClean="0"/>
              <a:t>Webundersøkelse mot TNS Gallups panel</a:t>
            </a:r>
          </a:p>
          <a:p>
            <a:pPr lvl="3" eaLnBrk="1" hangingPunct="1"/>
            <a:r>
              <a:rPr lang="nb-NO" sz="1400" dirty="0" smtClean="0"/>
              <a:t>Uttrekk basert på forhåndsinnsamlede bakgrunnsvariabler + screening i skjema</a:t>
            </a:r>
          </a:p>
          <a:p>
            <a:pPr lvl="3" eaLnBrk="1" hangingPunct="1"/>
            <a:r>
              <a:rPr lang="nb-NO" sz="1400" dirty="0" smtClean="0"/>
              <a:t>Kvantitativ tilnærming gir representativitet og muliggjør tidsserier</a:t>
            </a:r>
          </a:p>
          <a:p>
            <a:pPr lvl="3" eaLnBrk="1" hangingPunct="1"/>
            <a:r>
              <a:rPr lang="nb-NO" sz="1400" dirty="0" smtClean="0"/>
              <a:t>Høy andel av åpne spørsmål gir en kvalitativ tilnærming som gir innsikt og dybdeforståelse</a:t>
            </a:r>
          </a:p>
          <a:p>
            <a:pPr lvl="3" eaLnBrk="1" hangingPunct="1"/>
            <a:r>
              <a:rPr lang="nb-NO" sz="1400" dirty="0" smtClean="0"/>
              <a:t>Feltarbeidet er gjennomført fra 24. februar til 4. mars</a:t>
            </a:r>
          </a:p>
          <a:p>
            <a:pPr lvl="3" eaLnBrk="1" hangingPunct="1"/>
            <a:r>
              <a:rPr lang="nb-NO" dirty="0" smtClean="0"/>
              <a:t>Utvalg, 300 i storsamfunnet og 200 i primærutvalget </a:t>
            </a:r>
            <a:endParaRPr lang="nb-NO" sz="1400" dirty="0" smtClean="0"/>
          </a:p>
          <a:p>
            <a:pPr lvl="2" eaLnBrk="1" hangingPunct="1"/>
            <a:r>
              <a:rPr lang="nb-NO" sz="1700" dirty="0" smtClean="0"/>
              <a:t>Oppfølgingsundersøkelsen 2010</a:t>
            </a:r>
          </a:p>
          <a:p>
            <a:pPr lvl="3" eaLnBrk="1" hangingPunct="1"/>
            <a:r>
              <a:rPr lang="nb-NO" sz="1400" dirty="0" smtClean="0"/>
              <a:t>Lik metodikk, samme panel, uforandrede kriterier</a:t>
            </a:r>
          </a:p>
          <a:p>
            <a:pPr lvl="3" eaLnBrk="1" hangingPunct="1"/>
            <a:r>
              <a:rPr lang="nb-NO" sz="1400" dirty="0" smtClean="0"/>
              <a:t>Videreført spørreskjema, noe forlenget</a:t>
            </a:r>
          </a:p>
          <a:p>
            <a:pPr lvl="3" eaLnBrk="1" hangingPunct="1"/>
            <a:r>
              <a:rPr lang="nb-NO" sz="1400" dirty="0" smtClean="0"/>
              <a:t>Utvidet sekundærmålgruppe (befolkning) gir muligheter for regionale nedbrytninger. Utvalget er økt til 1000 for storsamfunnet, primærutvalget som i 2009 med 200</a:t>
            </a:r>
          </a:p>
          <a:p>
            <a:pPr lvl="3" eaLnBrk="1" hangingPunct="1"/>
            <a:r>
              <a:rPr lang="nb-NO" dirty="0" smtClean="0"/>
              <a:t>Feltarbeidet er gjennomført i februar 2010</a:t>
            </a:r>
            <a:endParaRPr lang="nb-NO" sz="1400" dirty="0" smtClean="0"/>
          </a:p>
          <a:p>
            <a:pPr lvl="2"/>
            <a:r>
              <a:rPr lang="nn-NO" sz="1600" dirty="0" err="1" smtClean="0"/>
              <a:t>Oppfølgingsundersøkelsen</a:t>
            </a:r>
            <a:r>
              <a:rPr lang="nn-NO" sz="1600" dirty="0" smtClean="0"/>
              <a:t> 2011</a:t>
            </a:r>
          </a:p>
          <a:p>
            <a:pPr lvl="3"/>
            <a:r>
              <a:rPr lang="nn-NO" sz="1400" dirty="0" smtClean="0"/>
              <a:t>Lik metodikk som i </a:t>
            </a:r>
            <a:r>
              <a:rPr lang="nn-NO" sz="1400" dirty="0" err="1" smtClean="0"/>
              <a:t>foregående</a:t>
            </a:r>
            <a:r>
              <a:rPr lang="nn-NO" sz="1400" dirty="0" smtClean="0"/>
              <a:t> år</a:t>
            </a:r>
          </a:p>
          <a:p>
            <a:pPr lvl="3"/>
            <a:r>
              <a:rPr lang="nn-NO" dirty="0" smtClean="0"/>
              <a:t>Sample i storsamfunnet redusert til 300, og </a:t>
            </a:r>
            <a:r>
              <a:rPr lang="nn-NO" dirty="0" err="1" smtClean="0"/>
              <a:t>primærutvalget</a:t>
            </a:r>
            <a:r>
              <a:rPr lang="nn-NO" dirty="0" smtClean="0"/>
              <a:t> til 200 som i 2009</a:t>
            </a:r>
          </a:p>
          <a:p>
            <a:pPr lvl="3"/>
            <a:r>
              <a:rPr lang="nn-NO" sz="1400" dirty="0" smtClean="0"/>
              <a:t>Noen små tematiske </a:t>
            </a:r>
            <a:r>
              <a:rPr lang="nn-NO" sz="1400" dirty="0" err="1" smtClean="0"/>
              <a:t>endringer</a:t>
            </a:r>
            <a:r>
              <a:rPr lang="nn-NO" sz="1400" dirty="0" smtClean="0"/>
              <a:t> i </a:t>
            </a:r>
            <a:r>
              <a:rPr lang="nn-NO" sz="1400" dirty="0" err="1" smtClean="0"/>
              <a:t>spørreskjema</a:t>
            </a:r>
            <a:endParaRPr lang="nb-NO" sz="1400" dirty="0" smtClean="0"/>
          </a:p>
          <a:p>
            <a:pPr lvl="3" eaLnBrk="1" hangingPunct="1"/>
            <a:endParaRPr lang="nb-NO" sz="1400" dirty="0" smtClean="0"/>
          </a:p>
        </p:txBody>
      </p:sp>
    </p:spTree>
    <p:extLst>
      <p:ext uri="{BB962C8B-B14F-4D97-AF65-F5344CB8AC3E}">
        <p14:creationId xmlns:p14="http://schemas.microsoft.com/office/powerpoint/2010/main" xmlns="" val="466980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8800" y="390143"/>
            <a:ext cx="6239424" cy="1018032"/>
          </a:xfrm>
        </p:spPr>
        <p:txBody>
          <a:bodyPr/>
          <a:lstStyle/>
          <a:p>
            <a:r>
              <a:rPr lang="nn-NO" sz="1800" dirty="0" smtClean="0"/>
              <a:t>Mennenes favorittlærer er </a:t>
            </a:r>
            <a:r>
              <a:rPr lang="nn-NO" sz="1800" dirty="0" err="1" smtClean="0"/>
              <a:t>oftest</a:t>
            </a:r>
            <a:r>
              <a:rPr lang="nn-NO" sz="1800" dirty="0" smtClean="0"/>
              <a:t> </a:t>
            </a:r>
            <a:r>
              <a:rPr lang="nn-NO" sz="1800" dirty="0" err="1" smtClean="0"/>
              <a:t>fra</a:t>
            </a:r>
            <a:r>
              <a:rPr lang="nn-NO" sz="1800" dirty="0" smtClean="0"/>
              <a:t> </a:t>
            </a:r>
            <a:r>
              <a:rPr lang="nn-NO" sz="1800" dirty="0" err="1" smtClean="0"/>
              <a:t>videregående</a:t>
            </a:r>
            <a:r>
              <a:rPr lang="nn-NO" sz="1800" dirty="0" smtClean="0"/>
              <a:t> – kvinnene har i større grad </a:t>
            </a:r>
            <a:r>
              <a:rPr lang="nn-NO" sz="1800" dirty="0" err="1" smtClean="0"/>
              <a:t>favorittlærere</a:t>
            </a:r>
            <a:r>
              <a:rPr lang="nn-NO" sz="1800" dirty="0" smtClean="0"/>
              <a:t> </a:t>
            </a:r>
            <a:r>
              <a:rPr lang="nn-NO" sz="1800" dirty="0" err="1" smtClean="0"/>
              <a:t>fra</a:t>
            </a:r>
            <a:r>
              <a:rPr lang="nn-NO" sz="1800" dirty="0" smtClean="0"/>
              <a:t> barne/ungdomsskole</a:t>
            </a:r>
            <a:r>
              <a:rPr lang="nn-NO" sz="1800" dirty="0"/>
              <a:t/>
            </a:r>
            <a:br>
              <a:rPr lang="nn-NO" sz="1800" dirty="0"/>
            </a:br>
            <a:r>
              <a:rPr lang="nn-NO" sz="900" dirty="0"/>
              <a:t>På </a:t>
            </a:r>
            <a:r>
              <a:rPr lang="nn-NO" sz="900" dirty="0" err="1"/>
              <a:t>hvilket</a:t>
            </a:r>
            <a:r>
              <a:rPr lang="nn-NO" sz="900" dirty="0"/>
              <a:t> trinn var </a:t>
            </a:r>
            <a:r>
              <a:rPr lang="nn-NO" sz="900" dirty="0" err="1"/>
              <a:t>favorittlæreren</a:t>
            </a:r>
            <a:r>
              <a:rPr lang="nn-NO" sz="900" dirty="0"/>
              <a:t> din lærer</a:t>
            </a:r>
            <a:r>
              <a:rPr lang="nn-NO" sz="900" dirty="0" smtClean="0"/>
              <a:t>? (storsamfunnet)</a:t>
            </a:r>
            <a:endParaRPr lang="nb-NO" sz="900" dirty="0"/>
          </a:p>
        </p:txBody>
      </p:sp>
      <p:graphicFrame>
        <p:nvGraphicFramePr>
          <p:cNvPr id="6" name="Plassholder for inn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05728956"/>
              </p:ext>
            </p:extLst>
          </p:nvPr>
        </p:nvGraphicFramePr>
        <p:xfrm>
          <a:off x="349250" y="1809750"/>
          <a:ext cx="5372100" cy="4687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33318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8800" y="390143"/>
            <a:ext cx="5591352" cy="1018032"/>
          </a:xfrm>
        </p:spPr>
        <p:txBody>
          <a:bodyPr/>
          <a:lstStyle/>
          <a:p>
            <a:r>
              <a:rPr lang="nn-NO" sz="1800" dirty="0" smtClean="0"/>
              <a:t>Mennenes favorittlærer er </a:t>
            </a:r>
            <a:r>
              <a:rPr lang="nn-NO" sz="1800" dirty="0" err="1" smtClean="0"/>
              <a:t>oftest</a:t>
            </a:r>
            <a:r>
              <a:rPr lang="nn-NO" sz="1800" dirty="0" smtClean="0"/>
              <a:t> </a:t>
            </a:r>
            <a:r>
              <a:rPr lang="nn-NO" sz="1800" dirty="0" err="1" smtClean="0"/>
              <a:t>fra</a:t>
            </a:r>
            <a:r>
              <a:rPr lang="nn-NO" sz="1800" dirty="0" smtClean="0"/>
              <a:t> </a:t>
            </a:r>
            <a:r>
              <a:rPr lang="nn-NO" sz="1800" dirty="0" err="1" smtClean="0"/>
              <a:t>videregående</a:t>
            </a:r>
            <a:r>
              <a:rPr lang="nn-NO" sz="1800" dirty="0" smtClean="0"/>
              <a:t> – kvinnene har i større grad </a:t>
            </a:r>
            <a:r>
              <a:rPr lang="nn-NO" sz="1800" dirty="0" err="1" smtClean="0"/>
              <a:t>favorittlærere</a:t>
            </a:r>
            <a:r>
              <a:rPr lang="nn-NO" sz="1800" dirty="0" smtClean="0"/>
              <a:t> </a:t>
            </a:r>
            <a:r>
              <a:rPr lang="nn-NO" sz="1800" dirty="0" err="1" smtClean="0"/>
              <a:t>fra</a:t>
            </a:r>
            <a:r>
              <a:rPr lang="nn-NO" sz="1800" dirty="0" smtClean="0"/>
              <a:t> barne/ungdomsskole</a:t>
            </a:r>
            <a:br>
              <a:rPr lang="nn-NO" sz="1800" dirty="0" smtClean="0"/>
            </a:br>
            <a:r>
              <a:rPr lang="nn-NO" sz="1050" b="0" dirty="0" smtClean="0"/>
              <a:t> På </a:t>
            </a:r>
            <a:r>
              <a:rPr lang="nn-NO" sz="1050" b="0" dirty="0" err="1" smtClean="0"/>
              <a:t>hvilket</a:t>
            </a:r>
            <a:r>
              <a:rPr lang="nn-NO" sz="1050" b="0" dirty="0" smtClean="0"/>
              <a:t> trinn var </a:t>
            </a:r>
            <a:r>
              <a:rPr lang="nn-NO" sz="1050" b="0" dirty="0" err="1" smtClean="0"/>
              <a:t>favorittlæreren</a:t>
            </a:r>
            <a:r>
              <a:rPr lang="nn-NO" sz="1050" b="0" dirty="0" smtClean="0"/>
              <a:t> din lærer? (</a:t>
            </a:r>
            <a:r>
              <a:rPr lang="nn-NO" sz="1050" b="0" dirty="0" err="1" smtClean="0"/>
              <a:t>primærmålgruppen</a:t>
            </a:r>
            <a:r>
              <a:rPr lang="nn-NO" sz="1050" b="0" dirty="0" smtClean="0"/>
              <a:t>)</a:t>
            </a:r>
            <a:endParaRPr lang="nb-NO" sz="1800" b="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539552" y="2060848"/>
          <a:ext cx="460851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Sylinder 7"/>
          <p:cNvSpPr txBox="1"/>
          <p:nvPr/>
        </p:nvSpPr>
        <p:spPr>
          <a:xfrm>
            <a:off x="5796136" y="3212976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>
                <a:solidFill>
                  <a:schemeClr val="bg2"/>
                </a:solidFill>
              </a:rPr>
              <a:t>Det er samme trend i både primærmålgruppen og storsamfunnet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err="1" smtClean="0"/>
              <a:t>Favorittlæreren</a:t>
            </a:r>
            <a:r>
              <a:rPr lang="nn-NO" dirty="0" smtClean="0"/>
              <a:t> underviste i norsk eller matematikk</a:t>
            </a:r>
            <a:br>
              <a:rPr lang="nn-NO" dirty="0" smtClean="0"/>
            </a:br>
            <a:r>
              <a:rPr lang="nn-NO" sz="900" dirty="0" smtClean="0"/>
              <a:t>I </a:t>
            </a:r>
            <a:r>
              <a:rPr lang="nn-NO" sz="900" dirty="0" err="1"/>
              <a:t>hvilke</a:t>
            </a:r>
            <a:r>
              <a:rPr lang="nn-NO" sz="900" dirty="0"/>
              <a:t>(t) fag underviste din favorittlærer</a:t>
            </a:r>
            <a:r>
              <a:rPr lang="nn-NO" sz="900" dirty="0" smtClean="0"/>
              <a:t>? </a:t>
            </a:r>
            <a:endParaRPr lang="nb-NO" sz="9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0" y="2060848"/>
          <a:ext cx="6946404" cy="3922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Ellipse 6"/>
          <p:cNvSpPr/>
          <p:nvPr/>
        </p:nvSpPr>
        <p:spPr>
          <a:xfrm>
            <a:off x="1331640" y="4797152"/>
            <a:ext cx="864096" cy="288032"/>
          </a:xfrm>
          <a:prstGeom prst="ellipse">
            <a:avLst/>
          </a:prstGeom>
          <a:solidFill>
            <a:schemeClr val="accent3">
              <a:lumMod val="20000"/>
              <a:lumOff val="80000"/>
              <a:alpha val="15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2000" dirty="0" smtClean="0">
              <a:solidFill>
                <a:schemeClr val="bg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1484040" y="5301208"/>
            <a:ext cx="864096" cy="288032"/>
          </a:xfrm>
          <a:prstGeom prst="ellipse">
            <a:avLst/>
          </a:prstGeom>
          <a:solidFill>
            <a:schemeClr val="accent3">
              <a:lumMod val="20000"/>
              <a:lumOff val="80000"/>
              <a:alpha val="15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2000" dirty="0" smtClean="0">
              <a:solidFill>
                <a:schemeClr val="bg1"/>
              </a:solidFill>
            </a:endParaRPr>
          </a:p>
        </p:txBody>
      </p:sp>
      <p:sp>
        <p:nvSpPr>
          <p:cNvPr id="14" name="TekstSylinder 13"/>
          <p:cNvSpPr txBox="1"/>
          <p:nvPr/>
        </p:nvSpPr>
        <p:spPr>
          <a:xfrm>
            <a:off x="5940152" y="4653136"/>
            <a:ext cx="28803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>
                <a:solidFill>
                  <a:schemeClr val="bg2"/>
                </a:solidFill>
              </a:rPr>
              <a:t>Favorittlæreren underviste som oftest i norsk eller matematikk i begge målgrupper</a:t>
            </a:r>
          </a:p>
        </p:txBody>
      </p:sp>
    </p:spTree>
    <p:extLst>
      <p:ext uri="{BB962C8B-B14F-4D97-AF65-F5344CB8AC3E}">
        <p14:creationId xmlns:p14="http://schemas.microsoft.com/office/powerpoint/2010/main" xmlns="" val="3073669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-180528" y="2132856"/>
          <a:ext cx="7344816" cy="389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Ellipse 6"/>
          <p:cNvSpPr/>
          <p:nvPr/>
        </p:nvSpPr>
        <p:spPr>
          <a:xfrm>
            <a:off x="1331640" y="5373216"/>
            <a:ext cx="786945" cy="232185"/>
          </a:xfrm>
          <a:prstGeom prst="ellipse">
            <a:avLst/>
          </a:prstGeom>
          <a:solidFill>
            <a:schemeClr val="accent3">
              <a:lumMod val="20000"/>
              <a:lumOff val="80000"/>
              <a:alpha val="15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2000" dirty="0" smtClean="0">
              <a:solidFill>
                <a:schemeClr val="bg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87624" y="4925006"/>
            <a:ext cx="864096" cy="232185"/>
          </a:xfrm>
          <a:prstGeom prst="ellipse">
            <a:avLst/>
          </a:prstGeom>
          <a:solidFill>
            <a:schemeClr val="accent3">
              <a:lumMod val="20000"/>
              <a:lumOff val="80000"/>
              <a:alpha val="15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2000" dirty="0" smtClean="0">
              <a:solidFill>
                <a:schemeClr val="bg1"/>
              </a:solidFill>
            </a:endParaRPr>
          </a:p>
        </p:txBody>
      </p:sp>
      <p:sp>
        <p:nvSpPr>
          <p:cNvPr id="12" name="Tittel 1"/>
          <p:cNvSpPr txBox="1">
            <a:spLocks/>
          </p:cNvSpPr>
          <p:nvPr/>
        </p:nvSpPr>
        <p:spPr>
          <a:xfrm>
            <a:off x="395536" y="404664"/>
            <a:ext cx="7704856" cy="101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Favorittlæreren</a:t>
            </a:r>
            <a:r>
              <a:rPr kumimoji="0" lang="nn-NO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underviste i matematikk og norsk og samfunnsfag for både menn og kvinner i </a:t>
            </a:r>
            <a:r>
              <a:rPr kumimoji="0" lang="nn-NO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primærutvalget</a:t>
            </a:r>
            <a:r>
              <a:rPr kumimoji="0" lang="nn-NO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nn-NO" sz="1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</a:t>
            </a:r>
            <a:r>
              <a:rPr kumimoji="0" lang="nn-NO" sz="1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flere</a:t>
            </a:r>
            <a:r>
              <a:rPr kumimoji="0" lang="nn-NO" sz="1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kvinner hadde favorittlærer som underviste i RLE/religion og etikk,</a:t>
            </a:r>
            <a:r>
              <a:rPr kumimoji="0" lang="nn-NO" sz="14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nn-NO" sz="1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samfunnsfag</a:t>
            </a:r>
            <a:r>
              <a:rPr kumimoji="0" lang="nn-NO" sz="14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og engelsk </a:t>
            </a:r>
            <a:r>
              <a:rPr kumimoji="0" lang="nn-NO" sz="1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enn menn </a:t>
            </a:r>
            <a:r>
              <a:rPr kumimoji="0" lang="nn-NO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nn-NO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nn-NO" sz="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 </a:t>
            </a:r>
            <a:r>
              <a:rPr kumimoji="0" lang="nn-NO" sz="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hvilke</a:t>
            </a:r>
            <a:r>
              <a:rPr kumimoji="0" lang="nn-NO" sz="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(t) fag underviste din favorittlærer? (</a:t>
            </a:r>
            <a:r>
              <a:rPr kumimoji="0" lang="nn-NO" sz="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primærutvalget</a:t>
            </a:r>
            <a:r>
              <a:rPr kumimoji="0" lang="nn-NO" sz="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nb-NO" sz="7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kstSylinder 12"/>
          <p:cNvSpPr txBox="1"/>
          <p:nvPr/>
        </p:nvSpPr>
        <p:spPr>
          <a:xfrm>
            <a:off x="6516216" y="4365104"/>
            <a:ext cx="21602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>
                <a:solidFill>
                  <a:schemeClr val="bg2"/>
                </a:solidFill>
              </a:rPr>
              <a:t>Kvinner hadde i større grad favorittlærere som underviste i samfunnsfag, RLE/religion og etikk og engelsk enn menn. </a:t>
            </a:r>
          </a:p>
          <a:p>
            <a:r>
              <a:rPr lang="nb-NO" sz="1400" dirty="0" smtClean="0">
                <a:solidFill>
                  <a:schemeClr val="bg2"/>
                </a:solidFill>
              </a:rPr>
              <a:t>Menn hadde i større grad favorittlærere som underviste i historie og andre fag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704856" cy="1018032"/>
          </a:xfrm>
        </p:spPr>
        <p:txBody>
          <a:bodyPr/>
          <a:lstStyle/>
          <a:p>
            <a:r>
              <a:rPr lang="nn-NO" sz="2000" dirty="0" err="1" smtClean="0"/>
              <a:t>Favorittlæreren</a:t>
            </a:r>
            <a:r>
              <a:rPr lang="nn-NO" sz="2000" dirty="0" smtClean="0"/>
              <a:t> underviste i matematikk, norsk og samfunnsfag for både menn og kvinner i storsamfunnet </a:t>
            </a:r>
            <a:r>
              <a:rPr lang="nn-NO" sz="1400" b="0" dirty="0" smtClean="0"/>
              <a:t>– </a:t>
            </a:r>
            <a:r>
              <a:rPr lang="nn-NO" sz="1400" b="0" dirty="0" err="1" smtClean="0"/>
              <a:t>flere</a:t>
            </a:r>
            <a:r>
              <a:rPr lang="nn-NO" sz="1400" b="0" dirty="0" smtClean="0"/>
              <a:t> kvinner hadde favorittlærer som underviste i naturfag enn menn </a:t>
            </a:r>
            <a:r>
              <a:rPr lang="nn-NO" sz="2000" dirty="0" smtClean="0"/>
              <a:t/>
            </a:r>
            <a:br>
              <a:rPr lang="nn-NO" sz="2000" dirty="0" smtClean="0"/>
            </a:br>
            <a:r>
              <a:rPr lang="nn-NO" sz="700" dirty="0"/>
              <a:t>I </a:t>
            </a:r>
            <a:r>
              <a:rPr lang="nn-NO" sz="700" dirty="0" err="1"/>
              <a:t>hvilke</a:t>
            </a:r>
            <a:r>
              <a:rPr lang="nn-NO" sz="700" dirty="0"/>
              <a:t>(t) fag underviste din favorittlærer</a:t>
            </a:r>
            <a:r>
              <a:rPr lang="nn-NO" sz="700" dirty="0" smtClean="0"/>
              <a:t>? (storsamfunnet)</a:t>
            </a:r>
            <a:endParaRPr lang="nb-NO" sz="700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35496" y="1484784"/>
          <a:ext cx="7404298" cy="4881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Ellipse 3"/>
          <p:cNvSpPr/>
          <p:nvPr/>
        </p:nvSpPr>
        <p:spPr>
          <a:xfrm>
            <a:off x="827583" y="5573837"/>
            <a:ext cx="864096" cy="288032"/>
          </a:xfrm>
          <a:prstGeom prst="ellipse">
            <a:avLst/>
          </a:prstGeom>
          <a:solidFill>
            <a:schemeClr val="accent3">
              <a:lumMod val="20000"/>
              <a:lumOff val="80000"/>
              <a:alpha val="15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2000" dirty="0" smtClean="0">
              <a:solidFill>
                <a:schemeClr val="bg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683567" y="4853757"/>
            <a:ext cx="864096" cy="288032"/>
          </a:xfrm>
          <a:prstGeom prst="ellipse">
            <a:avLst/>
          </a:prstGeom>
          <a:solidFill>
            <a:schemeClr val="accent3">
              <a:lumMod val="20000"/>
              <a:lumOff val="80000"/>
              <a:alpha val="15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2000" dirty="0" smtClean="0">
              <a:solidFill>
                <a:schemeClr val="bg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611559" y="4061669"/>
            <a:ext cx="864096" cy="288032"/>
          </a:xfrm>
          <a:prstGeom prst="ellipse">
            <a:avLst/>
          </a:prstGeom>
          <a:solidFill>
            <a:schemeClr val="accent3">
              <a:lumMod val="20000"/>
              <a:lumOff val="80000"/>
              <a:alpha val="15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2000" dirty="0" smtClean="0">
              <a:solidFill>
                <a:schemeClr val="bg1"/>
              </a:solidFill>
            </a:endParaRP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4437112"/>
            <a:ext cx="21602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>
                <a:solidFill>
                  <a:schemeClr val="bg2"/>
                </a:solidFill>
              </a:rPr>
              <a:t>Kvinner hadde i større grad favorittlærere som underviste i naturfag og norsk sammenlignet med menn. Menn hadde, som i primærutvalget, i større grad favorittlærere fra andre fag</a:t>
            </a:r>
          </a:p>
        </p:txBody>
      </p:sp>
    </p:spTree>
    <p:extLst>
      <p:ext uri="{BB962C8B-B14F-4D97-AF65-F5344CB8AC3E}">
        <p14:creationId xmlns:p14="http://schemas.microsoft.com/office/powerpoint/2010/main" xmlns="" val="111695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Kort om primærmålgruppen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371600"/>
            <a:ext cx="3886200" cy="4684712"/>
          </a:xfrm>
        </p:spPr>
        <p:txBody>
          <a:bodyPr/>
          <a:lstStyle/>
          <a:p>
            <a:pPr lvl="2" eaLnBrk="1" hangingPunct="1">
              <a:lnSpc>
                <a:spcPct val="80000"/>
              </a:lnSpc>
            </a:pPr>
            <a:r>
              <a:rPr lang="nb-NO" sz="900" dirty="0" smtClean="0"/>
              <a:t>Primærmålgruppe: Ungdommer (Utvalg N=219)</a:t>
            </a:r>
          </a:p>
          <a:p>
            <a:pPr lvl="3" eaLnBrk="1" hangingPunct="1">
              <a:lnSpc>
                <a:spcPct val="80000"/>
              </a:lnSpc>
            </a:pPr>
            <a:r>
              <a:rPr lang="nb-NO" sz="800" dirty="0" smtClean="0"/>
              <a:t>som gjennomfører sitt siste år på videregående skole (studiekompetanse), </a:t>
            </a:r>
          </a:p>
          <a:p>
            <a:pPr lvl="3" eaLnBrk="1" hangingPunct="1">
              <a:lnSpc>
                <a:spcPct val="80000"/>
              </a:lnSpc>
            </a:pPr>
            <a:r>
              <a:rPr lang="nb-NO" sz="800" dirty="0" smtClean="0"/>
              <a:t>er i militærtjeneste, </a:t>
            </a:r>
          </a:p>
          <a:p>
            <a:pPr lvl="3" eaLnBrk="1" hangingPunct="1">
              <a:lnSpc>
                <a:spcPct val="80000"/>
              </a:lnSpc>
            </a:pPr>
            <a:r>
              <a:rPr lang="nb-NO" sz="800" dirty="0" smtClean="0"/>
              <a:t>på folkehøgskole</a:t>
            </a:r>
          </a:p>
          <a:p>
            <a:pPr lvl="3" eaLnBrk="1" hangingPunct="1">
              <a:lnSpc>
                <a:spcPct val="80000"/>
              </a:lnSpc>
            </a:pPr>
            <a:r>
              <a:rPr lang="nb-NO" sz="800" dirty="0" smtClean="0"/>
              <a:t> i starten av høyskoleutdanning (forberedende/1. år)</a:t>
            </a:r>
          </a:p>
          <a:p>
            <a:pPr lvl="3" eaLnBrk="1" hangingPunct="1">
              <a:lnSpc>
                <a:spcPct val="80000"/>
              </a:lnSpc>
            </a:pPr>
            <a:r>
              <a:rPr lang="nb-NO" sz="800" dirty="0" smtClean="0"/>
              <a:t>og som er interesserte i å gjennomføre høyskoleutdanning</a:t>
            </a:r>
          </a:p>
          <a:p>
            <a:pPr lvl="3" eaLnBrk="1" hangingPunct="1">
              <a:lnSpc>
                <a:spcPct val="80000"/>
              </a:lnSpc>
            </a:pPr>
            <a:r>
              <a:rPr lang="nb-NO" sz="800" dirty="0" smtClean="0"/>
              <a:t>eller som planlegger å omskolere seg (hvis ikke under utdanning)</a:t>
            </a:r>
          </a:p>
          <a:p>
            <a:pPr lvl="3" eaLnBrk="1" hangingPunct="1">
              <a:lnSpc>
                <a:spcPct val="80000"/>
              </a:lnSpc>
            </a:pPr>
            <a:endParaRPr lang="nb-NO" sz="800" dirty="0" smtClean="0"/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31928770"/>
              </p:ext>
            </p:extLst>
          </p:nvPr>
        </p:nvGraphicFramePr>
        <p:xfrm>
          <a:off x="1403648" y="3140968"/>
          <a:ext cx="3429000" cy="24041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1143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2009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2010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2011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18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19 %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7 %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19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28 %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31 %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28 %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26 %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36 %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21 +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27 %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32 %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36 %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Kvinner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64 %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53 %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53 %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Menn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36 %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47 %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47 %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Oslo/Akershus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22 %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32 %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Rest Østland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17 %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22 %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17 %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Sør/vest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37 %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Midt/nord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25 %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 dirty="0">
                          <a:effectLst/>
                        </a:rPr>
                        <a:t>21 %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32871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Kort om sekundærmålgruppen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lvl="2" eaLnBrk="1" hangingPunct="1">
              <a:lnSpc>
                <a:spcPct val="80000"/>
              </a:lnSpc>
            </a:pPr>
            <a:r>
              <a:rPr lang="nb-NO" sz="1100" dirty="0" smtClean="0"/>
              <a:t>Utvalg: (N= 297)</a:t>
            </a:r>
          </a:p>
          <a:p>
            <a:pPr lvl="2" eaLnBrk="1" hangingPunct="1">
              <a:lnSpc>
                <a:spcPct val="80000"/>
              </a:lnSpc>
            </a:pPr>
            <a:r>
              <a:rPr lang="nb-NO" sz="1100" dirty="0" smtClean="0"/>
              <a:t>Storsamfunnet, en referansegruppen de unge vil diskutere med, søke råd fra og påvirkes av</a:t>
            </a:r>
          </a:p>
          <a:p>
            <a:pPr lvl="3" eaLnBrk="1" hangingPunct="1">
              <a:lnSpc>
                <a:spcPct val="80000"/>
              </a:lnSpc>
            </a:pPr>
            <a:endParaRPr lang="nb-NO" sz="1000" dirty="0" smtClean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0285578"/>
              </p:ext>
            </p:extLst>
          </p:nvPr>
        </p:nvGraphicFramePr>
        <p:xfrm>
          <a:off x="755576" y="2780928"/>
          <a:ext cx="3429000" cy="2367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1143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2009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2010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2011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18-29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20 %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30-44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34 %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44 %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40 %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45 år eller eldre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38 %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36 %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33 %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Kvinner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48 %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51 %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47 %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Menn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52 %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49 %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 dirty="0">
                          <a:effectLst/>
                        </a:rPr>
                        <a:t>53 %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Oslo/Akershus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26 %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26 %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24 %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Rest Østland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25 %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Sør/vest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29 %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31 %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30 %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Midt/nord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17 %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19 %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 dirty="0">
                          <a:effectLst/>
                        </a:rPr>
                        <a:t>17 %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12525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b-NO" smtClean="0"/>
          </a:p>
        </p:txBody>
      </p:sp>
      <p:sp>
        <p:nvSpPr>
          <p:cNvPr id="53251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3252" name="Text Box 6"/>
          <p:cNvSpPr txBox="1">
            <a:spLocks noChangeArrowheads="1"/>
          </p:cNvSpPr>
          <p:nvPr/>
        </p:nvSpPr>
        <p:spPr bwMode="auto">
          <a:xfrm>
            <a:off x="1676400" y="3200400"/>
            <a:ext cx="1752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dirty="0" smtClean="0">
                <a:solidFill>
                  <a:schemeClr val="bg1"/>
                </a:solidFill>
              </a:rPr>
              <a:t>Resultater</a:t>
            </a:r>
            <a:endParaRPr lang="nb-N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110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87945028"/>
              </p:ext>
            </p:extLst>
          </p:nvPr>
        </p:nvGraphicFramePr>
        <p:xfrm>
          <a:off x="349250" y="1809750"/>
          <a:ext cx="8255198" cy="4687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tel 1"/>
          <p:cNvSpPr txBox="1">
            <a:spLocks/>
          </p:cNvSpPr>
          <p:nvPr/>
        </p:nvSpPr>
        <p:spPr>
          <a:xfrm>
            <a:off x="348800" y="390143"/>
            <a:ext cx="5374787" cy="10180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3000" b="1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n-NO" sz="2000" dirty="0" err="1" smtClean="0"/>
              <a:t>Økende</a:t>
            </a:r>
            <a:r>
              <a:rPr lang="nn-NO" sz="2000" dirty="0" smtClean="0"/>
              <a:t> aksept for at </a:t>
            </a:r>
            <a:r>
              <a:rPr lang="nn-NO" sz="2000" dirty="0" err="1" smtClean="0"/>
              <a:t>læreren</a:t>
            </a:r>
            <a:r>
              <a:rPr lang="nn-NO" sz="2000" dirty="0" smtClean="0"/>
              <a:t> spiller en viktig rolle i barn og unges liv og for at </a:t>
            </a:r>
            <a:r>
              <a:rPr lang="nn-NO" sz="2000" dirty="0" err="1" smtClean="0"/>
              <a:t>læreryrket</a:t>
            </a:r>
            <a:r>
              <a:rPr lang="nn-NO" sz="2000" dirty="0" smtClean="0"/>
              <a:t> er </a:t>
            </a:r>
            <a:r>
              <a:rPr lang="nn-NO" sz="2000" dirty="0" err="1" smtClean="0"/>
              <a:t>utfordrende</a:t>
            </a:r>
            <a:r>
              <a:rPr lang="nn-NO" sz="2000" dirty="0" smtClean="0"/>
              <a:t> og variert</a:t>
            </a:r>
            <a:endParaRPr lang="nb-NO" sz="2000" dirty="0"/>
          </a:p>
        </p:txBody>
      </p:sp>
      <p:sp>
        <p:nvSpPr>
          <p:cNvPr id="8" name="Avrundet rektangel 7"/>
          <p:cNvSpPr/>
          <p:nvPr/>
        </p:nvSpPr>
        <p:spPr>
          <a:xfrm>
            <a:off x="323528" y="3244960"/>
            <a:ext cx="8280920" cy="2488296"/>
          </a:xfrm>
          <a:prstGeom prst="roundRect">
            <a:avLst/>
          </a:prstGeom>
          <a:solidFill>
            <a:srgbClr val="92D050">
              <a:tint val="66000"/>
              <a:satMod val="160000"/>
              <a:alpha val="15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37553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sz="2800" dirty="0" err="1" smtClean="0"/>
              <a:t>Lærerutdanningen</a:t>
            </a:r>
            <a:r>
              <a:rPr lang="nn-NO" sz="2800" dirty="0" smtClean="0"/>
              <a:t> på nivå med andre </a:t>
            </a:r>
            <a:r>
              <a:rPr lang="nn-NO" sz="2800" dirty="0" err="1" smtClean="0"/>
              <a:t>bachelorutdanninger</a:t>
            </a:r>
            <a:r>
              <a:rPr lang="nn-NO" sz="1000" dirty="0">
                <a:solidFill>
                  <a:schemeClr val="bg2"/>
                </a:solidFill>
              </a:rPr>
              <a:t/>
            </a:r>
            <a:br>
              <a:rPr lang="nn-NO" sz="1000" dirty="0">
                <a:solidFill>
                  <a:schemeClr val="bg2"/>
                </a:solidFill>
              </a:rPr>
            </a:br>
            <a:r>
              <a:rPr lang="nn-NO" sz="900" dirty="0" err="1"/>
              <a:t>Hvor</a:t>
            </a:r>
            <a:r>
              <a:rPr lang="nn-NO" sz="900" dirty="0"/>
              <a:t> god eller dårlig </a:t>
            </a:r>
            <a:r>
              <a:rPr lang="nn-NO" sz="900" dirty="0" err="1"/>
              <a:t>mener</a:t>
            </a:r>
            <a:r>
              <a:rPr lang="nn-NO" sz="900" dirty="0"/>
              <a:t> du at </a:t>
            </a:r>
            <a:r>
              <a:rPr lang="nn-NO" sz="900" dirty="0" err="1"/>
              <a:t>lærerutdanningen</a:t>
            </a:r>
            <a:r>
              <a:rPr lang="nn-NO" sz="900" dirty="0"/>
              <a:t> er </a:t>
            </a:r>
            <a:r>
              <a:rPr lang="nn-NO" sz="900" dirty="0" err="1"/>
              <a:t>sammenlignet</a:t>
            </a:r>
            <a:r>
              <a:rPr lang="nn-NO" sz="900" dirty="0"/>
              <a:t> med andre </a:t>
            </a:r>
            <a:r>
              <a:rPr lang="nn-NO" sz="900" dirty="0" err="1"/>
              <a:t>høyskoleutdanninger</a:t>
            </a:r>
            <a:r>
              <a:rPr lang="nn-NO" sz="900" dirty="0"/>
              <a:t> på </a:t>
            </a:r>
            <a:r>
              <a:rPr lang="nn-NO" sz="900" dirty="0" err="1"/>
              <a:t>bachelornivå</a:t>
            </a:r>
            <a:r>
              <a:rPr lang="nn-NO" sz="900" dirty="0"/>
              <a:t>?</a:t>
            </a:r>
            <a:endParaRPr lang="nb-NO" sz="2800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61738539"/>
              </p:ext>
            </p:extLst>
          </p:nvPr>
        </p:nvGraphicFramePr>
        <p:xfrm>
          <a:off x="349250" y="1809750"/>
          <a:ext cx="5372100" cy="4687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37553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85% i </a:t>
            </a:r>
            <a:r>
              <a:rPr lang="nn-NO" dirty="0" err="1" smtClean="0"/>
              <a:t>primærutvalget</a:t>
            </a:r>
            <a:r>
              <a:rPr lang="nn-NO" dirty="0" smtClean="0"/>
              <a:t> har hatt en favorittlærer, 68% av de i storsamfunnet</a:t>
            </a:r>
            <a:br>
              <a:rPr lang="nn-NO" dirty="0" smtClean="0"/>
            </a:br>
            <a:r>
              <a:rPr lang="nb-NO" sz="900" dirty="0"/>
              <a:t>Har du i løpet av oppveksten hatt en favorittlærer?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79512" y="2204864"/>
          <a:ext cx="5688632" cy="396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Sylinder 4"/>
          <p:cNvSpPr txBox="1"/>
          <p:nvPr/>
        </p:nvSpPr>
        <p:spPr>
          <a:xfrm>
            <a:off x="6084168" y="2276872"/>
            <a:ext cx="244827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>
                <a:solidFill>
                  <a:schemeClr val="bg2"/>
                </a:solidFill>
              </a:rPr>
              <a:t>Nesten alle har hatt en favorittlærer</a:t>
            </a:r>
          </a:p>
          <a:p>
            <a:endParaRPr lang="nb-NO" sz="2000" dirty="0" smtClean="0">
              <a:solidFill>
                <a:schemeClr val="bg2"/>
              </a:solidFill>
            </a:endParaRPr>
          </a:p>
          <a:p>
            <a:r>
              <a:rPr lang="nb-NO" sz="1600" dirty="0" smtClean="0">
                <a:solidFill>
                  <a:schemeClr val="bg2"/>
                </a:solidFill>
              </a:rPr>
              <a:t>Resultatene tyder på at jo kortere tid siden man selv gikk på skolen, jo flere har minner om en favorittlærer (ni av ti i primærmålgruppen)</a:t>
            </a:r>
          </a:p>
          <a:p>
            <a:endParaRPr lang="nb-NO" sz="1600" dirty="0" smtClean="0">
              <a:solidFill>
                <a:schemeClr val="bg2"/>
              </a:solidFill>
            </a:endParaRPr>
          </a:p>
          <a:p>
            <a:r>
              <a:rPr lang="nb-NO" sz="1600" dirty="0" smtClean="0">
                <a:solidFill>
                  <a:schemeClr val="bg2"/>
                </a:solidFill>
              </a:rPr>
              <a:t>Likevel bærer syv av ti i storsamfunnet med seg minner om en favorittlærer</a:t>
            </a:r>
          </a:p>
        </p:txBody>
      </p:sp>
    </p:spTree>
    <p:extLst>
      <p:ext uri="{BB962C8B-B14F-4D97-AF65-F5344CB8AC3E}">
        <p14:creationId xmlns:p14="http://schemas.microsoft.com/office/powerpoint/2010/main" xmlns="" val="337553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8800" y="390143"/>
            <a:ext cx="6815488" cy="1018032"/>
          </a:xfrm>
        </p:spPr>
        <p:txBody>
          <a:bodyPr/>
          <a:lstStyle/>
          <a:p>
            <a:r>
              <a:rPr lang="nn-NO" dirty="0" err="1" smtClean="0"/>
              <a:t>Kjennetegn</a:t>
            </a:r>
            <a:r>
              <a:rPr lang="nn-NO" dirty="0" smtClean="0"/>
              <a:t> ved </a:t>
            </a:r>
            <a:r>
              <a:rPr lang="nn-NO" dirty="0" err="1" smtClean="0"/>
              <a:t>favorittlæreren</a:t>
            </a:r>
            <a:r>
              <a:rPr lang="nn-NO" dirty="0" smtClean="0"/>
              <a:t> </a:t>
            </a:r>
            <a:br>
              <a:rPr lang="nn-NO" dirty="0" smtClean="0"/>
            </a:br>
            <a:r>
              <a:rPr lang="nb-NO" sz="900" dirty="0"/>
              <a:t>I hvilken grad opplevde du </a:t>
            </a:r>
            <a:r>
              <a:rPr lang="nb-NO" sz="900" dirty="0" smtClean="0"/>
              <a:t>at favorittlæreren ……</a:t>
            </a:r>
            <a:endParaRPr lang="nb-NO" sz="9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0" y="1916832"/>
          <a:ext cx="640871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Sylinder 4"/>
          <p:cNvSpPr txBox="1"/>
          <p:nvPr/>
        </p:nvSpPr>
        <p:spPr>
          <a:xfrm>
            <a:off x="6444208" y="2420888"/>
            <a:ext cx="24482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bg2"/>
                </a:solidFill>
              </a:rPr>
              <a:t>Å kunne formidle det faglige er favorittlærerens viktigste kjennetegn.</a:t>
            </a:r>
          </a:p>
          <a:p>
            <a:endParaRPr lang="nb-NO" dirty="0" smtClean="0">
              <a:solidFill>
                <a:schemeClr val="bg2"/>
              </a:solidFill>
            </a:endParaRPr>
          </a:p>
          <a:p>
            <a:r>
              <a:rPr lang="nb-NO" dirty="0" smtClean="0">
                <a:solidFill>
                  <a:schemeClr val="bg2"/>
                </a:solidFill>
              </a:rPr>
              <a:t>Samtidig er favorittlæreren en som stilte krav til elevene </a:t>
            </a:r>
          </a:p>
        </p:txBody>
      </p:sp>
    </p:spTree>
    <p:extLst>
      <p:ext uri="{BB962C8B-B14F-4D97-AF65-F5344CB8AC3E}">
        <p14:creationId xmlns:p14="http://schemas.microsoft.com/office/powerpoint/2010/main" xmlns="" val="337553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6 av 10 </a:t>
            </a:r>
            <a:r>
              <a:rPr lang="nn-NO" dirty="0" err="1" smtClean="0"/>
              <a:t>favorittlærere</a:t>
            </a:r>
            <a:r>
              <a:rPr lang="nn-NO" dirty="0" smtClean="0"/>
              <a:t> er menn </a:t>
            </a:r>
            <a:r>
              <a:rPr lang="nn-NO" sz="900" dirty="0" err="1" smtClean="0"/>
              <a:t>Hvilket</a:t>
            </a:r>
            <a:r>
              <a:rPr lang="nn-NO" sz="900" dirty="0" smtClean="0"/>
              <a:t> </a:t>
            </a:r>
            <a:r>
              <a:rPr lang="nn-NO" sz="900" dirty="0"/>
              <a:t>kjønn var/er </a:t>
            </a:r>
            <a:r>
              <a:rPr lang="nn-NO" sz="900" dirty="0" err="1"/>
              <a:t>favorittlæreren</a:t>
            </a:r>
            <a:r>
              <a:rPr lang="nn-NO" sz="900" dirty="0"/>
              <a:t>?</a:t>
            </a:r>
            <a:endParaRPr lang="nb-NO" sz="9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691680" y="1844824"/>
          <a:ext cx="576064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43812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iaCom">
  <a:themeElements>
    <a:clrScheme name="MediaCom">
      <a:dk1>
        <a:sysClr val="windowText" lastClr="000000"/>
      </a:dk1>
      <a:lt1>
        <a:sysClr val="window" lastClr="FFFFFF"/>
      </a:lt1>
      <a:dk2>
        <a:srgbClr val="E1005D"/>
      </a:dk2>
      <a:lt2>
        <a:srgbClr val="5F574F"/>
      </a:lt2>
      <a:accent1>
        <a:srgbClr val="E1005D"/>
      </a:accent1>
      <a:accent2>
        <a:srgbClr val="CBC7BF"/>
      </a:accent2>
      <a:accent3>
        <a:srgbClr val="C2B000"/>
      </a:accent3>
      <a:accent4>
        <a:srgbClr val="EC7A08"/>
      </a:accent4>
      <a:accent5>
        <a:srgbClr val="8F3F6D"/>
      </a:accent5>
      <a:accent6>
        <a:srgbClr val="5482AB"/>
      </a:accent6>
      <a:hlink>
        <a:srgbClr val="650021"/>
      </a:hlink>
      <a:folHlink>
        <a:srgbClr val="6C655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Com66">
      <a:fillStyleLst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shade val="50000"/>
              </a:schemeClr>
            </a:gs>
          </a:gsLst>
          <a:lin ang="0" scaled="0"/>
        </a:gradFill>
        <a:gradFill>
          <a:gsLst>
            <a:gs pos="0">
              <a:schemeClr val="phClr">
                <a:tint val="100000"/>
                <a:shade val="100000"/>
                <a:hueMod val="100000"/>
                <a:satMod val="100000"/>
                <a:lumMod val="100000"/>
              </a:schemeClr>
            </a:gs>
            <a:gs pos="100000">
              <a:schemeClr val="phClr">
                <a:shade val="50000"/>
                <a:satMod val="100000"/>
              </a:schemeClr>
            </a:gs>
          </a:gsLst>
          <a:lin ang="0" scaled="0"/>
        </a:gradFill>
        <a:gradFill>
          <a:gsLst>
            <a:gs pos="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50000"/>
                <a:satMod val="10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27000" dist="635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127000" dist="635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19050" h="19050"/>
          </a:sp3d>
        </a:effectStyle>
        <a:effectStyle>
          <a:effectLst>
            <a:outerShdw blurRad="127000" dist="635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4200000"/>
            </a:lightRig>
          </a:scene3d>
          <a:sp3d>
            <a:bevelT w="19050"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000" dirty="0" smtClean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>
        <a:ln w="635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smtClean="0">
            <a:solidFill>
              <a:schemeClr val="bg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CustomStatus xmlns="http://schemas.microsoft.com/sharepoint/v3/fields" xsi:nil="true"/>
    <CustomDocumentCategory xmlns="http://schemas.microsoft.com/sharepoint/v3/fields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ctivity plan NO" ma:contentTypeID="0x0101008852C47AB89E424CBB8EB39449AB09F300213664402536CC4998B3DBFFA9860FBB0035DC13579526FE40A4D10F8DDC484BFC" ma:contentTypeVersion="12" ma:contentTypeDescription="" ma:contentTypeScope="" ma:versionID="d9f6deeaef1bdfe465ce69e19815427c">
  <xsd:schema xmlns:xsd="http://www.w3.org/2001/XMLSchema" xmlns:p="http://schemas.microsoft.com/office/2006/metadata/properties" xmlns:ns2="http://schemas.microsoft.com/sharepoint/v3/fields" targetNamespace="http://schemas.microsoft.com/office/2006/metadata/properties" ma:root="true" ma:fieldsID="acc610d79330b56efbb3814acd52d575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ustomDocumentCategory" minOccurs="0"/>
                <xsd:element ref="ns2:Custom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/fields" elementFormDefault="qualified">
    <xsd:import namespace="http://schemas.microsoft.com/office/2006/documentManagement/types"/>
    <xsd:element name="CustomDocumentCategory" ma:index="8" nillable="true" ma:displayName="Document Type" ma:format="Dropdown" ma:internalName="CustomDocumentCategory" ma:readOnly="false">
      <xsd:simpleType>
        <xsd:restriction base="dms:Choice">
          <xsd:enumeration value="Acknowledgement of order"/>
          <xsd:enumeration value="Agenda"/>
          <xsd:enumeration value="Brief"/>
          <xsd:enumeration value="Budget"/>
          <xsd:enumeration value="Case"/>
          <xsd:enumeration value="Communication plan"/>
          <xsd:enumeration value="Evaluation"/>
          <xsd:enumeration value="External"/>
          <xsd:enumeration value="Interim Report"/>
          <xsd:enumeration value="Internal"/>
          <xsd:enumeration value="Offer"/>
          <xsd:enumeration value="OSE Filing"/>
          <xsd:enumeration value="Pitch"/>
          <xsd:enumeration value="Presentation"/>
          <xsd:enumeration value="Press material"/>
          <xsd:enumeration value="Press release"/>
          <xsd:enumeration value="Project administration"/>
          <xsd:enumeration value="Reference"/>
          <xsd:enumeration value="Research"/>
          <xsd:enumeration value="Strategy documents"/>
          <xsd:enumeration value="Summary"/>
          <xsd:enumeration value="Time Schedule"/>
          <xsd:enumeration value="Q&amp;A"/>
        </xsd:restriction>
      </xsd:simpleType>
    </xsd:element>
    <xsd:element name="CustomStatus" ma:index="9" nillable="true" ma:displayName="Status" ma:format="Dropdown" ma:internalName="CustomStatus">
      <xsd:simpleType>
        <xsd:restriction base="dms:Choice">
          <xsd:enumeration value="Draft"/>
          <xsd:enumeration value="In progress"/>
          <xsd:enumeration value="Finaliz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C4D232-D7B7-4C63-8694-756D87F3F7ED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microsoft.com/sharepoint/v3/field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D280993-EE59-4B5F-9FC8-50FF1D1873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9E1874D-E89B-49FB-BE48-ED6F981D9C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2986</TotalTime>
  <Words>674</Words>
  <Application>Microsoft Office PowerPoint</Application>
  <PresentationFormat>Skjermfremvisning (4:3)</PresentationFormat>
  <Paragraphs>142</Paragraphs>
  <Slides>14</Slides>
  <Notes>6</Notes>
  <HiddenSlides>3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5" baseType="lpstr">
      <vt:lpstr>MediaCom</vt:lpstr>
      <vt:lpstr>Om undersøkelsen</vt:lpstr>
      <vt:lpstr>Kort om primærmålgruppen</vt:lpstr>
      <vt:lpstr>Kort om sekundærmålgruppen</vt:lpstr>
      <vt:lpstr>Lysbilde 4</vt:lpstr>
      <vt:lpstr>Lysbilde 5</vt:lpstr>
      <vt:lpstr>Lærerutdanningen på nivå med andre bachelorutdanninger Hvor god eller dårlig mener du at lærerutdanningen er sammenlignet med andre høyskoleutdanninger på bachelornivå?</vt:lpstr>
      <vt:lpstr>85% i primærutvalget har hatt en favorittlærer, 68% av de i storsamfunnet Har du i løpet av oppveksten hatt en favorittlærer?</vt:lpstr>
      <vt:lpstr>Kjennetegn ved favorittlæreren  I hvilken grad opplevde du at favorittlæreren ……</vt:lpstr>
      <vt:lpstr>6 av 10 favorittlærere er menn Hvilket kjønn var/er favorittlæreren?</vt:lpstr>
      <vt:lpstr>Mennenes favorittlærer er oftest fra videregående – kvinnene har i større grad favorittlærere fra barne/ungdomsskole På hvilket trinn var favorittlæreren din lærer? (storsamfunnet)</vt:lpstr>
      <vt:lpstr>Mennenes favorittlærer er oftest fra videregående – kvinnene har i større grad favorittlærere fra barne/ungdomsskole  På hvilket trinn var favorittlæreren din lærer? (primærmålgruppen)</vt:lpstr>
      <vt:lpstr>Favorittlæreren underviste i norsk eller matematikk I hvilke(t) fag underviste din favorittlærer? </vt:lpstr>
      <vt:lpstr>Lysbilde 13</vt:lpstr>
      <vt:lpstr>Favorittlæreren underviste i matematikk, norsk og samfunnsfag for både menn og kvinner i storsamfunnet – flere kvinner hadde favorittlærer som underviste i naturfag enn menn  I hvilke(t) fag underviste din favorittlærer? (storsamfunnet)</vt:lpstr>
    </vt:vector>
  </TitlesOfParts>
  <Company>WPP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og organisering</dc:title>
  <dc:creator>GroupM Nordic</dc:creator>
  <cp:lastModifiedBy>Liv Dalen Tennøe</cp:lastModifiedBy>
  <cp:revision>58</cp:revision>
  <dcterms:created xsi:type="dcterms:W3CDTF">2011-02-28T12:17:39Z</dcterms:created>
  <dcterms:modified xsi:type="dcterms:W3CDTF">2011-03-31T11:07:36Z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0x0101008852C47AB89E424CBB8EB39449AB09F300213664402536CC4998B3DBFFA9860FBB0035DC13579526FE40A4D10F8DDC484BFC</vt:lpwstr>
  </property>
</Properties>
</file>