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  <p:sldMasterId id="2147484006" r:id="rId3"/>
  </p:sldMasterIdLst>
  <p:notesMasterIdLst>
    <p:notesMasterId r:id="rId23"/>
  </p:notesMasterIdLst>
  <p:handoutMasterIdLst>
    <p:handoutMasterId r:id="rId24"/>
  </p:handoutMasterIdLst>
  <p:sldIdLst>
    <p:sldId id="259" r:id="rId4"/>
    <p:sldId id="292" r:id="rId5"/>
    <p:sldId id="263" r:id="rId6"/>
    <p:sldId id="291" r:id="rId7"/>
    <p:sldId id="262" r:id="rId8"/>
    <p:sldId id="288" r:id="rId9"/>
    <p:sldId id="289" r:id="rId10"/>
    <p:sldId id="278" r:id="rId11"/>
    <p:sldId id="295" r:id="rId12"/>
    <p:sldId id="296" r:id="rId13"/>
    <p:sldId id="298" r:id="rId14"/>
    <p:sldId id="299" r:id="rId15"/>
    <p:sldId id="297" r:id="rId16"/>
    <p:sldId id="293" r:id="rId17"/>
    <p:sldId id="294" r:id="rId18"/>
    <p:sldId id="281" r:id="rId19"/>
    <p:sldId id="269" r:id="rId20"/>
    <p:sldId id="284" r:id="rId21"/>
    <p:sldId id="270" r:id="rId2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D73"/>
    <a:srgbClr val="5E555F"/>
    <a:srgbClr val="3080B6"/>
    <a:srgbClr val="2059AE"/>
    <a:srgbClr val="BB051B"/>
    <a:srgbClr val="B20519"/>
    <a:srgbClr val="B2071B"/>
    <a:srgbClr val="831E23"/>
    <a:srgbClr val="007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4398" autoAdjust="0"/>
  </p:normalViewPr>
  <p:slideViewPr>
    <p:cSldViewPr showGuides="1">
      <p:cViewPr varScale="1">
        <p:scale>
          <a:sx n="89" d="100"/>
          <a:sy n="89" d="100"/>
        </p:scale>
        <p:origin x="-1302" y="-96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D249-4016-43EB-9F41-48CFBA1AC987}" type="datetimeFigureOut">
              <a:rPr lang="nb-NO" smtClean="0"/>
              <a:pPr/>
              <a:t>03.09.2014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27DE-087F-4F78-8387-337E5558B4B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03.09.2014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9" name="TekstSylinder 18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4" name="Bilde 13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620688"/>
            <a:ext cx="2938278" cy="99365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mal</a:t>
            </a:r>
            <a:r>
              <a:rPr lang="nb-NO" sz="1200" dirty="0"/>
              <a:t>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i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3" name="Bilde 12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Bilde 10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0042" cy="6328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6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og moderniseringsdepartementet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85" r:id="rId2"/>
    <p:sldLayoutId id="2147483962" r:id="rId3"/>
    <p:sldLayoutId id="2147483963" r:id="rId4"/>
    <p:sldLayoutId id="2147483964" r:id="rId5"/>
    <p:sldLayoutId id="2147483965" r:id="rId6"/>
    <p:sldLayoutId id="2147483983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87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382545"/>
            <a:ext cx="288107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856D73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en-US" sz="1000" dirty="0" smtClean="0">
                <a:solidFill>
                  <a:srgbClr val="856D73"/>
                </a:solidFill>
                <a:latin typeface="Verdana" pitchFamily="34" charset="0"/>
              </a:rPr>
              <a:t>Ministry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rgbClr val="856D73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and </a:t>
            </a:r>
            <a:r>
              <a:rPr lang="nb-NO" sz="1000" baseline="0" dirty="0" err="1" smtClean="0">
                <a:solidFill>
                  <a:srgbClr val="856D73"/>
                </a:solidFill>
                <a:latin typeface="Verdana" pitchFamily="34" charset="0"/>
              </a:rPr>
              <a:t>Modernisation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86" r:id="rId2"/>
    <p:sldLayoutId id="2147483973" r:id="rId3"/>
    <p:sldLayoutId id="2147483974" r:id="rId4"/>
    <p:sldLayoutId id="2147483975" r:id="rId5"/>
    <p:sldLayoutId id="2147483976" r:id="rId6"/>
    <p:sldLayoutId id="2147483984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9" r:id="rId13"/>
    <p:sldLayoutId id="2147483993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459490"/>
            <a:ext cx="288107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Gielda-</a:t>
            </a:r>
            <a:r>
              <a:rPr lang="nn-NO" sz="1000" kern="1200" dirty="0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ja </a:t>
            </a: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ođasmahttindepartemeanta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719138" y="2060849"/>
            <a:ext cx="7632700" cy="1296144"/>
          </a:xfrm>
        </p:spPr>
        <p:txBody>
          <a:bodyPr/>
          <a:lstStyle/>
          <a:p>
            <a:r>
              <a:rPr lang="nb-NO" dirty="0" smtClean="0"/>
              <a:t>Nytt fra Bolig- og bygningsavdelingen</a:t>
            </a:r>
            <a:endParaRPr lang="nb-NO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719138" y="3717032"/>
            <a:ext cx="7632700" cy="720080"/>
          </a:xfrm>
        </p:spPr>
        <p:txBody>
          <a:bodyPr>
            <a:noAutofit/>
          </a:bodyPr>
          <a:lstStyle/>
          <a:p>
            <a:r>
              <a:rPr lang="nb-NO" dirty="0" smtClean="0"/>
              <a:t>Ekspedisjonssjef Ann Ingeborg Hjetland</a:t>
            </a:r>
          </a:p>
          <a:p>
            <a:r>
              <a:rPr lang="nb-NO" sz="1600" dirty="0" smtClean="0"/>
              <a:t>Hamar, 04.09.2014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b="1" dirty="0" smtClean="0"/>
              <a:t>Forenkling av byggesaksprosesser</a:t>
            </a:r>
            <a:endParaRPr lang="nb-NO" sz="2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732320" cy="4525963"/>
          </a:xfrm>
        </p:spPr>
        <p:txBody>
          <a:bodyPr/>
          <a:lstStyle/>
          <a:p>
            <a:r>
              <a:rPr lang="nb-NO" sz="1800" dirty="0" smtClean="0"/>
              <a:t>Plan- og bygningsloven er en ”ja-lov”</a:t>
            </a:r>
          </a:p>
          <a:p>
            <a:endParaRPr lang="nb-NO" sz="800" dirty="0" smtClean="0"/>
          </a:p>
          <a:p>
            <a:r>
              <a:rPr lang="nb-NO" sz="1800" dirty="0" smtClean="0"/>
              <a:t>Større tillit til at den enkelte kan ivareta regelverket</a:t>
            </a:r>
          </a:p>
          <a:p>
            <a:endParaRPr lang="nb-NO" sz="800" dirty="0" smtClean="0"/>
          </a:p>
          <a:p>
            <a:r>
              <a:rPr lang="nb-NO" sz="1800" dirty="0" smtClean="0"/>
              <a:t>Formål: Å effektivisere byggesaksprosessene</a:t>
            </a:r>
          </a:p>
          <a:p>
            <a:pPr>
              <a:buNone/>
            </a:pPr>
            <a:endParaRPr lang="nb-NO" sz="800" dirty="0" smtClean="0"/>
          </a:p>
          <a:p>
            <a:pPr>
              <a:buNone/>
            </a:pPr>
            <a:r>
              <a:rPr lang="nb-NO" sz="1800" b="1" dirty="0" smtClean="0"/>
              <a:t>	</a:t>
            </a:r>
            <a:r>
              <a:rPr lang="nb-NO" sz="1800" b="1" dirty="0" err="1" smtClean="0"/>
              <a:t>Prop</a:t>
            </a:r>
            <a:r>
              <a:rPr lang="nb-NO" sz="1800" b="1" dirty="0" smtClean="0"/>
              <a:t> 99 L- Endringer i plan- og bygningsloven</a:t>
            </a:r>
          </a:p>
          <a:p>
            <a:pPr>
              <a:buNone/>
            </a:pPr>
            <a:endParaRPr lang="nb-NO" sz="800" b="1" dirty="0" smtClean="0"/>
          </a:p>
          <a:p>
            <a:r>
              <a:rPr lang="nb-NO" sz="1800" dirty="0" smtClean="0"/>
              <a:t>Sentral proposisjon i forenklingsarbeidet</a:t>
            </a:r>
          </a:p>
          <a:p>
            <a:pPr>
              <a:buNone/>
            </a:pPr>
            <a:endParaRPr lang="nb-NO" sz="800" dirty="0" smtClean="0"/>
          </a:p>
          <a:p>
            <a:r>
              <a:rPr lang="nb-NO" sz="1800" dirty="0" smtClean="0"/>
              <a:t>Enklere regler og prosesser, færre omkamper</a:t>
            </a:r>
          </a:p>
          <a:p>
            <a:pPr>
              <a:buNone/>
            </a:pPr>
            <a:endParaRPr lang="nb-NO" sz="800" dirty="0" smtClean="0"/>
          </a:p>
          <a:p>
            <a:r>
              <a:rPr lang="nb-NO" sz="1800" dirty="0" smtClean="0"/>
              <a:t>Mer forutsigbar og lik kommunal behandling med mindre skjønn</a:t>
            </a:r>
          </a:p>
          <a:p>
            <a:pPr>
              <a:buNone/>
            </a:pPr>
            <a:endParaRPr lang="nb-NO" sz="800" dirty="0" smtClean="0"/>
          </a:p>
          <a:p>
            <a:r>
              <a:rPr lang="nb-NO" sz="1800" dirty="0" smtClean="0"/>
              <a:t>Forenklingene skal spare tid og ressurser for den enkelte og for byggenæringen</a:t>
            </a:r>
          </a:p>
          <a:p>
            <a:pPr>
              <a:buNone/>
            </a:pPr>
            <a:endParaRPr lang="nb-NO" sz="1800" dirty="0" smtClean="0"/>
          </a:p>
          <a:p>
            <a:endParaRPr lang="nb-NO" sz="1800" dirty="0" smtClean="0"/>
          </a:p>
          <a:p>
            <a:pPr>
              <a:buNone/>
            </a:pPr>
            <a:endParaRPr lang="nb-NO" sz="1800" dirty="0" smtClean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2052" name="Picture 4" descr="C:\Users\krd1826\Downloads\COLOURBOX781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660740" cy="1044116"/>
          </a:xfrm>
        </p:spPr>
        <p:txBody>
          <a:bodyPr/>
          <a:lstStyle/>
          <a:p>
            <a:r>
              <a:rPr lang="nb-NO" sz="2600" b="1" dirty="0" smtClean="0"/>
              <a:t>Nærmere om lovendringene og forskriftsforslaget</a:t>
            </a:r>
            <a:endParaRPr lang="nb-NO" sz="2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628800"/>
            <a:ext cx="5004128" cy="4248473"/>
          </a:xfrm>
        </p:spPr>
        <p:txBody>
          <a:bodyPr/>
          <a:lstStyle/>
          <a:p>
            <a:pPr>
              <a:buNone/>
            </a:pPr>
            <a:r>
              <a:rPr lang="nb-NO" sz="2000" b="1" dirty="0" smtClean="0"/>
              <a:t>	</a:t>
            </a:r>
            <a:endParaRPr lang="nb-NO" sz="1800" dirty="0" smtClean="0"/>
          </a:p>
          <a:p>
            <a:pPr>
              <a:buNone/>
            </a:pPr>
            <a:r>
              <a:rPr lang="nb-NO" sz="2000" b="1" dirty="0" smtClean="0"/>
              <a:t>Fritak fra søknadsplikt</a:t>
            </a:r>
          </a:p>
          <a:p>
            <a:pPr>
              <a:buNone/>
            </a:pPr>
            <a:endParaRPr lang="nb-NO" sz="800" b="1" dirty="0" smtClean="0"/>
          </a:p>
          <a:p>
            <a:r>
              <a:rPr lang="nb-NO" sz="2000" dirty="0" smtClean="0"/>
              <a:t>Enklere å bygge mindre nybygg</a:t>
            </a:r>
          </a:p>
          <a:p>
            <a:pPr>
              <a:buNone/>
            </a:pPr>
            <a:r>
              <a:rPr lang="nb-NO" sz="800" dirty="0" smtClean="0"/>
              <a:t> </a:t>
            </a:r>
          </a:p>
          <a:p>
            <a:r>
              <a:rPr lang="nb-NO" sz="2000" dirty="0" smtClean="0"/>
              <a:t>Garasje og uthus opp til 50 m</a:t>
            </a:r>
            <a:r>
              <a:rPr lang="nb-NO" sz="2000" baseline="30000" dirty="0" smtClean="0"/>
              <a:t>2</a:t>
            </a:r>
            <a:r>
              <a:rPr lang="nb-NO" sz="2000" dirty="0" smtClean="0"/>
              <a:t> så lenge dette er i overensstemmelse med planverket</a:t>
            </a:r>
          </a:p>
          <a:p>
            <a:endParaRPr lang="nb-NO" sz="800" dirty="0" smtClean="0"/>
          </a:p>
          <a:p>
            <a:r>
              <a:rPr lang="nb-NO" sz="2000" dirty="0" smtClean="0"/>
              <a:t>Forslag om avstand til nabogrense og høydebegrensning</a:t>
            </a:r>
          </a:p>
          <a:p>
            <a:pPr>
              <a:buNone/>
            </a:pPr>
            <a:endParaRPr lang="nb-NO" sz="1000" dirty="0" smtClean="0"/>
          </a:p>
          <a:p>
            <a:r>
              <a:rPr lang="nb-NO" sz="2000" dirty="0" smtClean="0"/>
              <a:t>Andre mindre tiltak </a:t>
            </a:r>
          </a:p>
          <a:p>
            <a:endParaRPr lang="nb-NO" sz="800" dirty="0" smtClean="0"/>
          </a:p>
          <a:p>
            <a:endParaRPr lang="nb-NO" sz="1800" dirty="0" smtClean="0"/>
          </a:p>
          <a:p>
            <a:endParaRPr lang="nb-NO" sz="1800" dirty="0" smtClean="0"/>
          </a:p>
          <a:p>
            <a:endParaRPr lang="nb-NO" sz="2000" b="1" dirty="0" smtClean="0"/>
          </a:p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24128" y="1268760"/>
          <a:ext cx="3181598" cy="5040560"/>
        </p:xfrm>
        <a:graphic>
          <a:graphicData uri="http://schemas.openxmlformats.org/presentationml/2006/ole">
            <p:oleObj spid="_x0000_s1026" name="Acrobat Document" r:id="rId3" imgW="7162800" imgH="10601164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476672"/>
            <a:ext cx="7308812" cy="936104"/>
          </a:xfrm>
        </p:spPr>
        <p:txBody>
          <a:bodyPr/>
          <a:lstStyle/>
          <a:p>
            <a:r>
              <a:rPr lang="nb-NO" sz="2600" b="1" dirty="0" smtClean="0"/>
              <a:t>Nærmere om lovendringene og forskriftsforslaget</a:t>
            </a:r>
            <a:endParaRPr lang="nb-NO" sz="2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56792"/>
            <a:ext cx="6300272" cy="4561967"/>
          </a:xfrm>
        </p:spPr>
        <p:txBody>
          <a:bodyPr/>
          <a:lstStyle/>
          <a:p>
            <a:r>
              <a:rPr lang="nb-NO" sz="2000" dirty="0" smtClean="0"/>
              <a:t>Færre omkamper og mindre byråkrati</a:t>
            </a:r>
          </a:p>
          <a:p>
            <a:endParaRPr lang="nb-NO" sz="800" dirty="0" smtClean="0"/>
          </a:p>
          <a:p>
            <a:pPr lvl="1"/>
            <a:r>
              <a:rPr lang="nb-NO" sz="1800" dirty="0" smtClean="0"/>
              <a:t>Nabovarsling sløyfes</a:t>
            </a:r>
          </a:p>
          <a:p>
            <a:pPr lvl="1"/>
            <a:endParaRPr lang="nb-NO" sz="800" dirty="0" smtClean="0"/>
          </a:p>
          <a:p>
            <a:pPr lvl="1"/>
            <a:r>
              <a:rPr lang="nb-NO" sz="1800" dirty="0" smtClean="0"/>
              <a:t>Klagemulighet for naboer fjernes der forholdet er avgjort tidligere i byggesaken</a:t>
            </a:r>
          </a:p>
          <a:p>
            <a:pPr>
              <a:buNone/>
            </a:pPr>
            <a:endParaRPr lang="nb-NO" sz="1800" dirty="0" smtClean="0"/>
          </a:p>
          <a:p>
            <a:r>
              <a:rPr lang="nb-NO" sz="2000" dirty="0" smtClean="0"/>
              <a:t>Kortere tidsfrister</a:t>
            </a:r>
          </a:p>
          <a:p>
            <a:endParaRPr lang="nb-NO" sz="800" dirty="0" smtClean="0"/>
          </a:p>
          <a:p>
            <a:pPr lvl="1"/>
            <a:r>
              <a:rPr lang="nb-NO" sz="1800" dirty="0" smtClean="0"/>
              <a:t>For byggetiltak som tiltakshaver selv kan stå ansvarlig for, er det vedtatt at søknaden skal behandles innen 3 uker selv om nabo har protestert</a:t>
            </a:r>
          </a:p>
          <a:p>
            <a:pPr lvl="1"/>
            <a:endParaRPr lang="nb-NO" sz="800" dirty="0" smtClean="0"/>
          </a:p>
          <a:p>
            <a:pPr lvl="1"/>
            <a:r>
              <a:rPr lang="nb-NO" sz="1800" dirty="0" smtClean="0"/>
              <a:t>Tidsfrist på 12 uker for kommunens behandling av byggesaker som krever dispensasjon fra plan</a:t>
            </a:r>
          </a:p>
          <a:p>
            <a:pPr lvl="1"/>
            <a:endParaRPr lang="nb-NO" sz="1800" dirty="0" smtClean="0"/>
          </a:p>
          <a:p>
            <a:pPr lvl="1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98624EF-F7C9-43A3-9EA4-30EF3F17D6A9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pic>
        <p:nvPicPr>
          <p:cNvPr id="7" name="Picture 3" descr="C:\Users\krd1826\Pictures\COLOURBOX3013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16832"/>
            <a:ext cx="1924620" cy="24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b="1" dirty="0" smtClean="0"/>
              <a:t>Ikke lenger krav om lokal godkjenning</a:t>
            </a:r>
            <a:endParaRPr lang="nb-NO" sz="2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412776"/>
            <a:ext cx="6372280" cy="4705983"/>
          </a:xfrm>
        </p:spPr>
        <p:txBody>
          <a:bodyPr/>
          <a:lstStyle/>
          <a:p>
            <a:pPr>
              <a:buNone/>
            </a:pPr>
            <a:endParaRPr lang="nb-NO" sz="1800" dirty="0" smtClean="0"/>
          </a:p>
          <a:p>
            <a:pPr marL="342900" lvl="1" indent="-342900">
              <a:buFont typeface="Arial" charset="0"/>
              <a:buChar char="•"/>
            </a:pPr>
            <a:r>
              <a:rPr lang="nb-NO" sz="1800" dirty="0" smtClean="0"/>
              <a:t>Kravet om lokal godkjenning skal oppheves </a:t>
            </a:r>
          </a:p>
          <a:p>
            <a:pPr marL="342900" lvl="1" indent="-342900">
              <a:buFont typeface="Arial" charset="0"/>
              <a:buChar char="•"/>
            </a:pPr>
            <a:endParaRPr lang="nb-NO" sz="1800" dirty="0" smtClean="0"/>
          </a:p>
          <a:p>
            <a:pPr marL="342900" lvl="1" indent="-342900">
              <a:buFont typeface="Arial" charset="0"/>
              <a:buChar char="•"/>
            </a:pPr>
            <a:r>
              <a:rPr lang="nb-NO" sz="1800" dirty="0" smtClean="0"/>
              <a:t>ESA mener at det strider mot tjenestedirektivet å kreve at utenlandske foretak må godkjennes av kommunen før de kan arbeide i Norge</a:t>
            </a:r>
          </a:p>
          <a:p>
            <a:pPr marL="342900" lvl="1" indent="-342900">
              <a:buNone/>
            </a:pPr>
            <a:endParaRPr lang="nb-NO" sz="1800" dirty="0" smtClean="0"/>
          </a:p>
          <a:p>
            <a:r>
              <a:rPr lang="nb-NO" sz="1800" dirty="0" smtClean="0"/>
              <a:t>Resultat: En mulighet for å fange opp useriøse foretak forsvinner </a:t>
            </a:r>
          </a:p>
          <a:p>
            <a:endParaRPr lang="nb-NO" sz="1800" dirty="0" smtClean="0"/>
          </a:p>
          <a:p>
            <a:r>
              <a:rPr lang="nb-NO" sz="1800" dirty="0" smtClean="0"/>
              <a:t>Viktig med økt tilsyn fra kommunene</a:t>
            </a:r>
          </a:p>
          <a:p>
            <a:pPr>
              <a:buNone/>
            </a:pPr>
            <a:endParaRPr lang="nb-NO" sz="1800" dirty="0" smtClean="0"/>
          </a:p>
          <a:p>
            <a:r>
              <a:rPr lang="nb-NO" sz="1800" dirty="0" err="1" smtClean="0"/>
              <a:t>DiBK</a:t>
            </a:r>
            <a:r>
              <a:rPr lang="nb-NO" sz="1800" dirty="0" smtClean="0"/>
              <a:t> kan hjelpe kommunene i tilsynsarbeidet, </a:t>
            </a:r>
            <a:r>
              <a:rPr lang="nb-NO" sz="1800" dirty="0" err="1" smtClean="0"/>
              <a:t>f.eks</a:t>
            </a:r>
            <a:r>
              <a:rPr lang="nb-NO" sz="1800" dirty="0" smtClean="0"/>
              <a:t> ved vurdering av ansvarlige foretak </a:t>
            </a:r>
          </a:p>
          <a:p>
            <a:pPr>
              <a:buNone/>
            </a:pPr>
            <a:r>
              <a:rPr lang="nb-NO" sz="1800" dirty="0" smtClean="0"/>
              <a:t> </a:t>
            </a:r>
          </a:p>
          <a:p>
            <a:endParaRPr lang="nb-NO" sz="1800" dirty="0" smtClean="0"/>
          </a:p>
          <a:p>
            <a:pPr marL="342900" lvl="1" indent="-342900">
              <a:buFont typeface="Arial" charset="0"/>
              <a:buChar char="•"/>
            </a:pPr>
            <a:endParaRPr lang="nb-NO" sz="1800" dirty="0" smtClean="0"/>
          </a:p>
          <a:p>
            <a:pPr marL="342900" lvl="1" indent="-342900">
              <a:buFont typeface="Arial" charset="0"/>
              <a:buChar char="•"/>
            </a:pPr>
            <a:endParaRPr lang="nb-NO" sz="1800" dirty="0" smtClean="0"/>
          </a:p>
          <a:p>
            <a:pPr marL="342900" lvl="1" indent="-342900">
              <a:buFont typeface="Arial" charset="0"/>
              <a:buChar char="•"/>
            </a:pPr>
            <a:endParaRPr lang="nb-NO" sz="1800" dirty="0" smtClean="0"/>
          </a:p>
          <a:p>
            <a:endParaRPr lang="nb-NO" sz="1800" dirty="0" smtClean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9797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260140"/>
          </a:xfrm>
        </p:spPr>
        <p:txBody>
          <a:bodyPr/>
          <a:lstStyle/>
          <a:p>
            <a:r>
              <a:rPr lang="nb-NO" sz="2800" b="1" dirty="0" smtClean="0"/>
              <a:t>Endringer i byggteknisk </a:t>
            </a:r>
            <a:r>
              <a:rPr lang="nb-NO" sz="2800" b="1" dirty="0" smtClean="0"/>
              <a:t>forskrift - tilgjengelighet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700808"/>
            <a:ext cx="6372280" cy="4417951"/>
          </a:xfrm>
        </p:spPr>
        <p:txBody>
          <a:bodyPr/>
          <a:lstStyle/>
          <a:p>
            <a:r>
              <a:rPr lang="nb-NO" sz="1800" dirty="0" smtClean="0">
                <a:ea typeface="Verdana" pitchFamily="34" charset="0"/>
                <a:cs typeface="Verdana" pitchFamily="34" charset="0"/>
              </a:rPr>
              <a:t>Forenkling av de byggtekniske forskriftene skal legge til rette for lavere byggekostnader og økt byggeaktivitet</a:t>
            </a:r>
          </a:p>
          <a:p>
            <a:pPr>
              <a:buNone/>
            </a:pPr>
            <a:endParaRPr lang="nb-NO" sz="1800" dirty="0" smtClean="0">
              <a:ea typeface="Verdana" pitchFamily="34" charset="0"/>
              <a:cs typeface="Verdana" pitchFamily="34" charset="0"/>
            </a:endParaRPr>
          </a:p>
          <a:p>
            <a:r>
              <a:rPr lang="nb-NO" sz="1800" dirty="0" smtClean="0">
                <a:ea typeface="Verdana" pitchFamily="34" charset="0"/>
                <a:cs typeface="Verdana" pitchFamily="34" charset="0"/>
              </a:rPr>
              <a:t>Endringer av krav til tilgjengelighet til boliger ble sendt på høring på forsommeren med frist 1. sept </a:t>
            </a:r>
          </a:p>
          <a:p>
            <a:pPr>
              <a:buNone/>
            </a:pPr>
            <a:endParaRPr lang="nb-NO" sz="1800" dirty="0" smtClean="0">
              <a:ea typeface="Verdana" pitchFamily="34" charset="0"/>
              <a:cs typeface="Verdana" pitchFamily="34" charset="0"/>
            </a:endParaRPr>
          </a:p>
          <a:p>
            <a:r>
              <a:rPr lang="nb-NO" sz="1800" dirty="0" smtClean="0">
                <a:ea typeface="Verdana" pitchFamily="34" charset="0"/>
                <a:cs typeface="Verdana" pitchFamily="34" charset="0"/>
              </a:rPr>
              <a:t>Flere forslag til endringer vil sendes på høring i tiden framover</a:t>
            </a:r>
          </a:p>
          <a:p>
            <a:endParaRPr lang="nb-NO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404156"/>
          </a:xfrm>
        </p:spPr>
        <p:txBody>
          <a:bodyPr/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sz="2800" b="1" dirty="0" smtClean="0"/>
              <a:t>Endringer i byggteknisk </a:t>
            </a:r>
            <a:r>
              <a:rPr lang="nb-NO" sz="2800" b="1" dirty="0" smtClean="0"/>
              <a:t>forskrift - energikrav</a:t>
            </a:r>
            <a:endParaRPr lang="nb-NO" sz="28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720000" y="1772816"/>
            <a:ext cx="8316496" cy="4345943"/>
          </a:xfrm>
        </p:spPr>
        <p:txBody>
          <a:bodyPr/>
          <a:lstStyle/>
          <a:p>
            <a:pPr lvl="0"/>
            <a:endParaRPr lang="nb-NO" sz="1600" dirty="0" smtClean="0"/>
          </a:p>
          <a:p>
            <a:pPr lvl="0"/>
            <a:r>
              <a:rPr lang="nb-NO" sz="1600" dirty="0" smtClean="0"/>
              <a:t>Energikravene </a:t>
            </a:r>
            <a:r>
              <a:rPr lang="nb-NO" sz="1600" dirty="0" smtClean="0"/>
              <a:t>i byggteknisk forskrift (TEK 10) </a:t>
            </a:r>
          </a:p>
          <a:p>
            <a:pPr lvl="0">
              <a:buNone/>
            </a:pPr>
            <a:r>
              <a:rPr lang="nb-NO" sz="1600" dirty="0" smtClean="0"/>
              <a:t>	skal skjerpes til passivhusnivå</a:t>
            </a:r>
          </a:p>
          <a:p>
            <a:pPr lvl="0">
              <a:buNone/>
            </a:pPr>
            <a:r>
              <a:rPr lang="nb-NO" sz="1600" dirty="0" smtClean="0"/>
              <a:t>	i 2015, og nesten nullenerginivå i 2020</a:t>
            </a:r>
          </a:p>
          <a:p>
            <a:pPr lvl="0">
              <a:buNone/>
            </a:pPr>
            <a:endParaRPr lang="nb-NO" sz="1600" dirty="0" smtClean="0"/>
          </a:p>
          <a:p>
            <a:r>
              <a:rPr lang="nb-NO" sz="1600" dirty="0" smtClean="0"/>
              <a:t>Vedtak om </a:t>
            </a:r>
            <a:r>
              <a:rPr lang="nb-NO" sz="1600" dirty="0" err="1" smtClean="0"/>
              <a:t>kravsnivå</a:t>
            </a:r>
            <a:r>
              <a:rPr lang="nb-NO" sz="1600" dirty="0" smtClean="0"/>
              <a:t> skal gjøres på </a:t>
            </a:r>
          </a:p>
          <a:p>
            <a:pPr>
              <a:buNone/>
            </a:pPr>
            <a:r>
              <a:rPr lang="nb-NO" sz="1600" dirty="0" smtClean="0"/>
              <a:t>	bakgrunn av utredninger av konsekvenser</a:t>
            </a:r>
          </a:p>
          <a:p>
            <a:pPr>
              <a:buNone/>
            </a:pPr>
            <a:r>
              <a:rPr lang="nb-NO" sz="1600" dirty="0" smtClean="0"/>
              <a:t>	for samfunnsøkonomi og helse,</a:t>
            </a:r>
          </a:p>
          <a:p>
            <a:pPr>
              <a:buNone/>
            </a:pPr>
            <a:r>
              <a:rPr lang="nb-NO" sz="1600" dirty="0" smtClean="0"/>
              <a:t>	og kompetansen i byggenæringen</a:t>
            </a:r>
          </a:p>
          <a:p>
            <a:pPr>
              <a:buNone/>
            </a:pPr>
            <a:endParaRPr lang="nb-NO" sz="1600" dirty="0" smtClean="0"/>
          </a:p>
          <a:p>
            <a:endParaRPr lang="nb-NO" sz="1600" dirty="0" smtClean="0"/>
          </a:p>
          <a:p>
            <a:endParaRPr lang="nb-NO" sz="1600" dirty="0" smtClean="0"/>
          </a:p>
          <a:p>
            <a:pPr lvl="0">
              <a:buNone/>
            </a:pPr>
            <a:endParaRPr lang="nb-NO" sz="16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9AE2501-1319-4C69-A0F8-6822D9B27330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pic>
        <p:nvPicPr>
          <p:cNvPr id="10" name="Bilde 9" descr="C:\Users\krd1826\AppData\Local\Microsoft\Windows\Temporary Internet Files\Content.IE5\6BIZ50FY\MP90042439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b="1" dirty="0" smtClean="0"/>
              <a:t>Plan- og bygningsloven og forskriftene</a:t>
            </a:r>
            <a:endParaRPr lang="nb-NO" sz="260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720000" y="1592796"/>
            <a:ext cx="5508184" cy="4644516"/>
          </a:xfrm>
        </p:spPr>
        <p:txBody>
          <a:bodyPr/>
          <a:lstStyle/>
          <a:p>
            <a:pPr>
              <a:buNone/>
            </a:pPr>
            <a:r>
              <a:rPr lang="nb-NO" sz="2000" b="1" dirty="0" smtClean="0"/>
              <a:t>”Enkelt å være seriøs”</a:t>
            </a:r>
            <a:endParaRPr lang="nb-NO" sz="1600" dirty="0" smtClean="0"/>
          </a:p>
          <a:p>
            <a:r>
              <a:rPr lang="nb-NO" sz="1600" dirty="0" smtClean="0"/>
              <a:t>Rapport fra en samlet byggenæring med forslag til å bedre kvalitet i bygg</a:t>
            </a:r>
          </a:p>
          <a:p>
            <a:pPr>
              <a:buNone/>
            </a:pPr>
            <a:endParaRPr lang="nb-NO" sz="1600" dirty="0" smtClean="0"/>
          </a:p>
          <a:p>
            <a:r>
              <a:rPr lang="nb-NO" sz="1600" dirty="0" smtClean="0"/>
              <a:t>Det skal bli enklere å være seriøs og vanskeligere å være useriøs i byggenæringen</a:t>
            </a:r>
          </a:p>
          <a:p>
            <a:endParaRPr lang="nb-NO" sz="1600" dirty="0" smtClean="0"/>
          </a:p>
          <a:p>
            <a:r>
              <a:rPr lang="nb-NO" sz="1600" dirty="0" smtClean="0"/>
              <a:t>Et ekspertutvalg har sett på hvilke tiltak som kan sikre kvalitet og redusere problemet med useriøse aktører og dårlig kvalifiserte foretak i bygge- og anleggsnæringen</a:t>
            </a:r>
          </a:p>
          <a:p>
            <a:pPr>
              <a:buNone/>
            </a:pPr>
            <a:endParaRPr lang="nb-NO" sz="1600" dirty="0" smtClean="0"/>
          </a:p>
          <a:p>
            <a:r>
              <a:rPr lang="nb-NO" sz="1600" dirty="0" smtClean="0"/>
              <a:t>Videreutvikle den sentrale godkjenningsordningen, som drives av Direktoratet for byggkvalitet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98624EF-F7C9-43A3-9EA4-30EF3F17D6A9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556792"/>
            <a:ext cx="2555775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b="1" dirty="0" smtClean="0"/>
              <a:t>Annet lovarbeid</a:t>
            </a:r>
            <a:endParaRPr lang="nb-NO" sz="2600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720000" y="1772816"/>
            <a:ext cx="5292160" cy="4345943"/>
          </a:xfrm>
        </p:spPr>
        <p:txBody>
          <a:bodyPr/>
          <a:lstStyle/>
          <a:p>
            <a:pPr lvl="0">
              <a:buNone/>
            </a:pPr>
            <a:r>
              <a:rPr lang="nb-NO" sz="2000" dirty="0" smtClean="0"/>
              <a:t>Ny NOU- Revisjon av eierseksjonsloven</a:t>
            </a:r>
          </a:p>
          <a:p>
            <a:r>
              <a:rPr lang="nb-NO" sz="1800" dirty="0" smtClean="0"/>
              <a:t>Nedsatt lovutvalg juni 2013 for å gjennomgå eierseksjonsloven</a:t>
            </a:r>
          </a:p>
          <a:p>
            <a:r>
              <a:rPr lang="nb-NO" sz="1800" dirty="0" smtClean="0"/>
              <a:t>Leverte utredning 18. august i år</a:t>
            </a:r>
          </a:p>
          <a:p>
            <a:pPr lvl="0">
              <a:buNone/>
            </a:pPr>
            <a:endParaRPr lang="nb-NO" sz="1800" dirty="0" smtClean="0"/>
          </a:p>
          <a:p>
            <a:r>
              <a:rPr lang="nb-NO" sz="1800" dirty="0" smtClean="0"/>
              <a:t>Utvalget foreslår bl.a.:</a:t>
            </a:r>
          </a:p>
          <a:p>
            <a:pPr lvl="1"/>
            <a:r>
              <a:rPr lang="nb-NO" sz="1600" dirty="0" smtClean="0"/>
              <a:t>Mindre kommunal kontroll og færre vilkår for seksjonering enn i dag</a:t>
            </a:r>
          </a:p>
          <a:p>
            <a:pPr lvl="1">
              <a:buNone/>
            </a:pPr>
            <a:endParaRPr lang="nb-NO" sz="1800" dirty="0" smtClean="0"/>
          </a:p>
          <a:p>
            <a:r>
              <a:rPr lang="nb-NO" sz="1800" dirty="0" smtClean="0"/>
              <a:t>Fremme ny lovproposisjon i 2016</a:t>
            </a:r>
          </a:p>
          <a:p>
            <a:endParaRPr lang="nb-NO" sz="1800" dirty="0" smtClean="0"/>
          </a:p>
          <a:p>
            <a:pPr lvl="0"/>
            <a:endParaRPr lang="nb-NO" sz="18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84F35-D8CF-40CF-864C-EAFBFBC172A4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5580112" y="548680"/>
            <a:ext cx="31683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987824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900100"/>
          </a:xfrm>
        </p:spPr>
        <p:txBody>
          <a:bodyPr/>
          <a:lstStyle/>
          <a:p>
            <a:r>
              <a:rPr lang="nb-NO" sz="2600" b="1" dirty="0" smtClean="0"/>
              <a:t>Ny boligsosial strategi</a:t>
            </a:r>
            <a:endParaRPr lang="nb-NO" sz="2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412776"/>
            <a:ext cx="5508184" cy="4824535"/>
          </a:xfrm>
        </p:spPr>
        <p:txBody>
          <a:bodyPr/>
          <a:lstStyle/>
          <a:p>
            <a:r>
              <a:rPr lang="nb-NO" sz="1800" dirty="0" smtClean="0"/>
              <a:t>I mars la KMD i samarbeid flere departementer frem en ny boligsosial strategi</a:t>
            </a:r>
          </a:p>
          <a:p>
            <a:pPr>
              <a:buNone/>
            </a:pPr>
            <a:endParaRPr lang="nb-NO" sz="1800" dirty="0" smtClean="0"/>
          </a:p>
          <a:p>
            <a:pPr lvl="0"/>
            <a:r>
              <a:rPr lang="nb-NO" sz="1800" dirty="0" smtClean="0"/>
              <a:t>”</a:t>
            </a:r>
            <a:r>
              <a:rPr lang="nb-NO" sz="1800" i="1" dirty="0" smtClean="0"/>
              <a:t>Bolig for velferd (2014-2020)</a:t>
            </a:r>
            <a:r>
              <a:rPr lang="nb-NO" sz="1800" dirty="0" smtClean="0"/>
              <a:t>”              En koordinert, sektorovergripende og forpliktende strategi med føringer for      det boligsosiale arbeidet. </a:t>
            </a:r>
          </a:p>
          <a:p>
            <a:pPr lvl="0"/>
            <a:r>
              <a:rPr lang="nb-NO" sz="1800" dirty="0" smtClean="0"/>
              <a:t>Varer til 2020</a:t>
            </a:r>
          </a:p>
          <a:p>
            <a:pPr lvl="0">
              <a:buNone/>
            </a:pPr>
            <a:endParaRPr lang="nb-NO" sz="1800" dirty="0" smtClean="0"/>
          </a:p>
          <a:p>
            <a:pPr lvl="0"/>
            <a:r>
              <a:rPr lang="nb-NO" sz="1800" dirty="0" smtClean="0"/>
              <a:t>Oversikt over politikkområdet der                        ansvar og oppgaver er fordelt mellom ulike sektorer og forvaltningsnivåer</a:t>
            </a:r>
          </a:p>
          <a:p>
            <a:pPr lvl="1"/>
            <a:r>
              <a:rPr lang="nb-NO" sz="1600" dirty="0" smtClean="0"/>
              <a:t>Tydeliggjør ansvar, oppgaver og forventninger </a:t>
            </a:r>
          </a:p>
          <a:p>
            <a:pPr lvl="1"/>
            <a:r>
              <a:rPr lang="nb-NO" sz="1600" dirty="0" smtClean="0"/>
              <a:t>Setter klare mål for arbeidet</a:t>
            </a:r>
          </a:p>
          <a:p>
            <a:endParaRPr lang="nb-NO" sz="1800" dirty="0" smtClean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pic>
        <p:nvPicPr>
          <p:cNvPr id="1026" name="Picture 2" descr="C:\Users\krd1826\Downloads\COLOURBOX5133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384376" cy="273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pic>
        <p:nvPicPr>
          <p:cNvPr id="1026" name="Picture 2" descr="C:\Users\krd1826\Downloads\COLOURBOX3615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11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1" descr="Orange_original_illustrasjon1_liten_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1191"/>
            <a:ext cx="3606800" cy="853232"/>
          </a:xfrm>
          <a:prstGeom prst="rect">
            <a:avLst/>
          </a:prstGeom>
        </p:spPr>
      </p:pic>
      <p:cxnSp>
        <p:nvCxnSpPr>
          <p:cNvPr id="66" name="Rett linje 65"/>
          <p:cNvCxnSpPr/>
          <p:nvPr/>
        </p:nvCxnSpPr>
        <p:spPr>
          <a:xfrm>
            <a:off x="520502" y="2262014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Rett linje 74"/>
          <p:cNvCxnSpPr/>
          <p:nvPr/>
        </p:nvCxnSpPr>
        <p:spPr>
          <a:xfrm>
            <a:off x="1547664" y="2266975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Rett linje 83"/>
          <p:cNvCxnSpPr/>
          <p:nvPr/>
        </p:nvCxnSpPr>
        <p:spPr>
          <a:xfrm>
            <a:off x="4644008" y="461814"/>
            <a:ext cx="194421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Rett linje 80"/>
          <p:cNvCxnSpPr/>
          <p:nvPr/>
        </p:nvCxnSpPr>
        <p:spPr>
          <a:xfrm>
            <a:off x="3059832" y="1772816"/>
            <a:ext cx="302433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Rett linje 73"/>
          <p:cNvCxnSpPr/>
          <p:nvPr/>
        </p:nvCxnSpPr>
        <p:spPr>
          <a:xfrm>
            <a:off x="2483768" y="2262014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Rett linje 71"/>
          <p:cNvCxnSpPr/>
          <p:nvPr/>
        </p:nvCxnSpPr>
        <p:spPr>
          <a:xfrm>
            <a:off x="3563888" y="2262014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Rett linje 70"/>
          <p:cNvCxnSpPr/>
          <p:nvPr/>
        </p:nvCxnSpPr>
        <p:spPr>
          <a:xfrm>
            <a:off x="5580112" y="2262014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ett linje 72"/>
          <p:cNvCxnSpPr/>
          <p:nvPr/>
        </p:nvCxnSpPr>
        <p:spPr>
          <a:xfrm>
            <a:off x="6588224" y="2262014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Rett linje 78"/>
          <p:cNvCxnSpPr/>
          <p:nvPr/>
        </p:nvCxnSpPr>
        <p:spPr>
          <a:xfrm>
            <a:off x="8604448" y="2262014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Rett linje 77"/>
          <p:cNvCxnSpPr/>
          <p:nvPr/>
        </p:nvCxnSpPr>
        <p:spPr>
          <a:xfrm>
            <a:off x="7596336" y="2262014"/>
            <a:ext cx="0" cy="4320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>
            <a:off x="4572000" y="605830"/>
            <a:ext cx="0" cy="201622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79512" y="6381328"/>
            <a:ext cx="539750" cy="355600"/>
          </a:xfrm>
        </p:spPr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3952503" y="1469926"/>
            <a:ext cx="1224136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err="1" smtClean="0">
                <a:solidFill>
                  <a:schemeClr val="tx1"/>
                </a:solidFill>
              </a:rPr>
              <a:t>Departe-mentsråd</a:t>
            </a:r>
          </a:p>
        </p:txBody>
      </p:sp>
      <p:sp>
        <p:nvSpPr>
          <p:cNvPr id="6" name="Rektangel 5"/>
          <p:cNvSpPr/>
          <p:nvPr/>
        </p:nvSpPr>
        <p:spPr>
          <a:xfrm>
            <a:off x="38100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Arbeids-giverpolitisk</a:t>
            </a:r>
            <a:r>
              <a:rPr lang="nb-NO" sz="1200" b="1" dirty="0" smtClean="0">
                <a:solidFill>
                  <a:schemeClr val="tx1"/>
                </a:solidFill>
              </a:rPr>
              <a:t>  avdeling</a:t>
            </a:r>
            <a:br>
              <a:rPr lang="nb-NO" sz="1200" b="1" dirty="0" smtClean="0">
                <a:solidFill>
                  <a:schemeClr val="tx1"/>
                </a:solidFill>
              </a:rPr>
            </a:br>
            <a:endParaRPr lang="nb-NO" sz="1200" b="1" dirty="0" smtClean="0">
              <a:solidFill>
                <a:schemeClr val="tx1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047800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Avd for bygg, sikkerhet og tjenester</a:t>
            </a:r>
          </a:p>
        </p:txBody>
      </p:sp>
      <p:sp>
        <p:nvSpPr>
          <p:cNvPr id="29" name="Rektangel 28"/>
          <p:cNvSpPr/>
          <p:nvPr/>
        </p:nvSpPr>
        <p:spPr>
          <a:xfrm>
            <a:off x="2055912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Avdeling for IKT og fornying</a:t>
            </a:r>
            <a:br>
              <a:rPr lang="nb-NO" sz="1200" b="1" dirty="0" smtClean="0">
                <a:solidFill>
                  <a:schemeClr val="tx1"/>
                </a:solidFill>
              </a:rPr>
            </a:br>
            <a:endParaRPr lang="nb-NO" sz="1200" b="1" dirty="0" smtClean="0">
              <a:solidFill>
                <a:schemeClr val="tx1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3064024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smtClean="0">
                <a:solidFill>
                  <a:schemeClr val="tx1"/>
                </a:solidFill>
              </a:rPr>
              <a:t>Bolig- og </a:t>
            </a:r>
            <a:r>
              <a:rPr lang="nb-NO" sz="1200" b="1" dirty="0" err="1" smtClean="0">
                <a:solidFill>
                  <a:schemeClr val="tx1"/>
                </a:solidFill>
              </a:rPr>
              <a:t>bygnings-avdelingen</a:t>
            </a:r>
            <a:r>
              <a:rPr lang="nb-NO" sz="1200" b="1" dirty="0" smtClean="0">
                <a:solidFill>
                  <a:schemeClr val="tx1"/>
                </a:solidFill>
              </a:rPr>
              <a:t/>
            </a:r>
            <a:br>
              <a:rPr lang="nb-NO" sz="1200" b="1" dirty="0" smtClean="0">
                <a:solidFill>
                  <a:schemeClr val="tx1"/>
                </a:solidFill>
              </a:rPr>
            </a:br>
            <a:endParaRPr lang="nb-NO" sz="1200" b="1" dirty="0" smtClean="0">
              <a:solidFill>
                <a:schemeClr val="tx1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073724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Kommunal-avdelingen</a:t>
            </a:r>
            <a:r>
              <a:rPr lang="nb-NO" sz="1200" b="1" dirty="0" smtClean="0">
                <a:solidFill>
                  <a:schemeClr val="tx1"/>
                </a:solidFill>
              </a:rPr>
              <a:t/>
            </a:r>
            <a:br>
              <a:rPr lang="nb-NO" sz="1200" b="1" dirty="0" smtClean="0">
                <a:solidFill>
                  <a:schemeClr val="tx1"/>
                </a:solidFill>
              </a:rPr>
            </a:br>
            <a:endParaRPr lang="nb-NO" sz="1200" b="1" dirty="0" smtClean="0">
              <a:solidFill>
                <a:schemeClr val="tx1"/>
              </a:solidFill>
            </a:endParaRPr>
          </a:p>
          <a:p>
            <a:pPr algn="ctr"/>
            <a:endParaRPr lang="nb-NO" sz="1200" b="1" dirty="0" err="1" smtClean="0">
              <a:solidFill>
                <a:schemeClr val="tx1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5081836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Plan-avdelingen</a:t>
            </a:r>
            <a:r>
              <a:rPr lang="nb-NO" sz="1200" b="1" dirty="0" smtClean="0">
                <a:solidFill>
                  <a:schemeClr val="tx1"/>
                </a:solidFill>
              </a:rPr>
              <a:t/>
            </a:r>
            <a:br>
              <a:rPr lang="nb-NO" sz="1200" b="1" dirty="0" smtClean="0">
                <a:solidFill>
                  <a:schemeClr val="tx1"/>
                </a:solidFill>
              </a:rPr>
            </a:br>
            <a:endParaRPr lang="nb-NO" sz="1200" b="1" dirty="0" smtClean="0">
              <a:solidFill>
                <a:schemeClr val="tx1"/>
              </a:solidFill>
            </a:endParaRPr>
          </a:p>
          <a:p>
            <a:pPr algn="ctr"/>
            <a:endParaRPr lang="nb-NO" sz="1200" b="1" dirty="0" err="1" smtClean="0">
              <a:solidFill>
                <a:schemeClr val="tx1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6097885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Regional-politisk</a:t>
            </a:r>
            <a:r>
              <a:rPr lang="nb-NO" sz="1200" b="1" dirty="0" smtClean="0">
                <a:solidFill>
                  <a:schemeClr val="tx1"/>
                </a:solidFill>
              </a:rPr>
              <a:t> avdeling</a:t>
            </a:r>
            <a:br>
              <a:rPr lang="nb-NO" sz="1200" b="1" dirty="0" smtClean="0">
                <a:solidFill>
                  <a:schemeClr val="tx1"/>
                </a:solidFill>
              </a:rPr>
            </a:br>
            <a:endParaRPr lang="nb-NO" sz="1200" b="1" dirty="0" smtClean="0">
              <a:solidFill>
                <a:schemeClr val="tx1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7107585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Same- og minoritets-politisk avdeling</a:t>
            </a:r>
          </a:p>
        </p:txBody>
      </p:sp>
      <p:sp>
        <p:nvSpPr>
          <p:cNvPr id="35" name="Rektangel 34"/>
          <p:cNvSpPr/>
          <p:nvPr/>
        </p:nvSpPr>
        <p:spPr>
          <a:xfrm>
            <a:off x="8115697" y="2415555"/>
            <a:ext cx="971600" cy="7920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Statsfor-valtnings-avdelingen</a:t>
            </a:r>
            <a:r>
              <a:rPr lang="nb-NO" sz="1200" b="1" dirty="0" smtClean="0">
                <a:solidFill>
                  <a:schemeClr val="tx1"/>
                </a:solidFill>
              </a:rPr>
              <a:t/>
            </a:r>
            <a:br>
              <a:rPr lang="nb-NO" sz="1200" b="1" dirty="0" smtClean="0">
                <a:solidFill>
                  <a:schemeClr val="tx1"/>
                </a:solidFill>
              </a:rPr>
            </a:br>
            <a:endParaRPr lang="nb-NO" sz="1200" b="1" dirty="0" smtClean="0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1043608" y="3279650"/>
            <a:ext cx="971600" cy="1157462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err="1" smtClean="0"/>
              <a:t>Departe-mentenes</a:t>
            </a:r>
            <a:r>
              <a:rPr lang="nb-NO" sz="1200" dirty="0" smtClean="0"/>
              <a:t> sikkerhets- og </a:t>
            </a:r>
            <a:r>
              <a:rPr lang="nb-NO" sz="1200" dirty="0" err="1" smtClean="0"/>
              <a:t>service-organisasjon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(DSS)</a:t>
            </a:r>
            <a:endParaRPr lang="nb-NO" sz="1200" dirty="0"/>
          </a:p>
        </p:txBody>
      </p:sp>
      <p:sp>
        <p:nvSpPr>
          <p:cNvPr id="41" name="Rektangel 40"/>
          <p:cNvSpPr/>
          <p:nvPr/>
        </p:nvSpPr>
        <p:spPr>
          <a:xfrm>
            <a:off x="2051720" y="3279651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Direktoratet for </a:t>
            </a:r>
            <a:r>
              <a:rPr lang="nb-NO" sz="1200" dirty="0" err="1" smtClean="0"/>
              <a:t>forvalt-ning</a:t>
            </a:r>
            <a:r>
              <a:rPr lang="nb-NO" sz="1200" dirty="0" smtClean="0"/>
              <a:t> og IKT</a:t>
            </a:r>
            <a:br>
              <a:rPr lang="nb-NO" sz="1200" dirty="0" smtClean="0"/>
            </a:br>
            <a:r>
              <a:rPr lang="nb-NO" sz="1200" dirty="0" smtClean="0"/>
              <a:t>(DIFI)</a:t>
            </a:r>
            <a:endParaRPr lang="nb-NO" sz="1200" dirty="0"/>
          </a:p>
        </p:txBody>
      </p:sp>
      <p:sp>
        <p:nvSpPr>
          <p:cNvPr id="42" name="Rektangel 41"/>
          <p:cNvSpPr/>
          <p:nvPr/>
        </p:nvSpPr>
        <p:spPr>
          <a:xfrm>
            <a:off x="3059832" y="3279651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Husbanken</a:t>
            </a:r>
            <a:br>
              <a:rPr lang="nb-NO" sz="1200" dirty="0" smtClean="0"/>
            </a:br>
            <a:endParaRPr lang="nb-NO" sz="1200" dirty="0"/>
          </a:p>
        </p:txBody>
      </p:sp>
      <p:sp>
        <p:nvSpPr>
          <p:cNvPr id="43" name="Rektangel 42"/>
          <p:cNvSpPr/>
          <p:nvPr/>
        </p:nvSpPr>
        <p:spPr>
          <a:xfrm>
            <a:off x="3059832" y="4138414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Direktoratet for </a:t>
            </a:r>
            <a:r>
              <a:rPr lang="nb-NO" sz="1200" dirty="0" err="1" smtClean="0"/>
              <a:t>bygg-kvalitet</a:t>
            </a:r>
            <a:endParaRPr lang="nb-NO" sz="1200" dirty="0"/>
          </a:p>
        </p:txBody>
      </p:sp>
      <p:sp>
        <p:nvSpPr>
          <p:cNvPr id="44" name="Rektangel 43"/>
          <p:cNvSpPr/>
          <p:nvPr/>
        </p:nvSpPr>
        <p:spPr>
          <a:xfrm>
            <a:off x="3059832" y="4998318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err="1" smtClean="0"/>
              <a:t>Husleietvist-utvalget</a:t>
            </a:r>
            <a:endParaRPr lang="nb-NO" sz="1200" dirty="0" smtClean="0"/>
          </a:p>
          <a:p>
            <a:pPr algn="ctr"/>
            <a:endParaRPr lang="nb-NO" sz="1200" dirty="0"/>
          </a:p>
        </p:txBody>
      </p:sp>
      <p:sp>
        <p:nvSpPr>
          <p:cNvPr id="45" name="Rektangel 44"/>
          <p:cNvSpPr/>
          <p:nvPr/>
        </p:nvSpPr>
        <p:spPr>
          <a:xfrm>
            <a:off x="4067944" y="3279651"/>
            <a:ext cx="971600" cy="792088"/>
          </a:xfrm>
          <a:prstGeom prst="rect">
            <a:avLst/>
          </a:prstGeom>
          <a:solidFill>
            <a:srgbClr val="AB989D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err="1" smtClean="0"/>
              <a:t>Kommunal-banken</a:t>
            </a:r>
            <a:endParaRPr lang="nb-NO" sz="1200" dirty="0" smtClean="0"/>
          </a:p>
        </p:txBody>
      </p:sp>
      <p:sp>
        <p:nvSpPr>
          <p:cNvPr id="46" name="Rektangel 45"/>
          <p:cNvSpPr/>
          <p:nvPr/>
        </p:nvSpPr>
        <p:spPr>
          <a:xfrm>
            <a:off x="5076056" y="3279651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Kartverket</a:t>
            </a:r>
            <a:br>
              <a:rPr lang="nb-NO" sz="1200" dirty="0" smtClean="0"/>
            </a:br>
            <a:endParaRPr lang="nb-NO" sz="1200" dirty="0"/>
          </a:p>
        </p:txBody>
      </p:sp>
      <p:sp>
        <p:nvSpPr>
          <p:cNvPr id="47" name="Rektangel 46"/>
          <p:cNvSpPr/>
          <p:nvPr/>
        </p:nvSpPr>
        <p:spPr>
          <a:xfrm>
            <a:off x="6084168" y="3279651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err="1" smtClean="0"/>
              <a:t>Distrikts-senteret</a:t>
            </a:r>
            <a:endParaRPr lang="nb-NO" sz="1200" dirty="0"/>
          </a:p>
        </p:txBody>
      </p:sp>
      <p:sp>
        <p:nvSpPr>
          <p:cNvPr id="48" name="Rektangel 47"/>
          <p:cNvSpPr/>
          <p:nvPr/>
        </p:nvSpPr>
        <p:spPr>
          <a:xfrm>
            <a:off x="7092280" y="3279651"/>
            <a:ext cx="971600" cy="792088"/>
          </a:xfrm>
          <a:prstGeom prst="rect">
            <a:avLst/>
          </a:prstGeom>
          <a:solidFill>
            <a:srgbClr val="AB989D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Sametinget</a:t>
            </a:r>
            <a:br>
              <a:rPr lang="nb-NO" sz="1200" dirty="0" smtClean="0"/>
            </a:br>
            <a:endParaRPr lang="nb-NO" sz="1200" dirty="0" smtClean="0"/>
          </a:p>
        </p:txBody>
      </p:sp>
      <p:sp>
        <p:nvSpPr>
          <p:cNvPr id="49" name="Rektangel 48"/>
          <p:cNvSpPr/>
          <p:nvPr/>
        </p:nvSpPr>
        <p:spPr>
          <a:xfrm>
            <a:off x="8114109" y="3279651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Statsbygg</a:t>
            </a:r>
            <a:br>
              <a:rPr lang="nb-NO" sz="1200" dirty="0" smtClean="0"/>
            </a:br>
            <a:endParaRPr lang="nb-NO" sz="1200" dirty="0"/>
          </a:p>
        </p:txBody>
      </p:sp>
      <p:sp>
        <p:nvSpPr>
          <p:cNvPr id="50" name="Rektangel 49"/>
          <p:cNvSpPr/>
          <p:nvPr/>
        </p:nvSpPr>
        <p:spPr>
          <a:xfrm>
            <a:off x="8124775" y="4128889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Datatilsynet</a:t>
            </a:r>
          </a:p>
          <a:p>
            <a:pPr algn="ctr"/>
            <a:endParaRPr lang="nb-NO" sz="1200" dirty="0"/>
          </a:p>
        </p:txBody>
      </p:sp>
      <p:sp>
        <p:nvSpPr>
          <p:cNvPr id="51" name="Rektangel 50"/>
          <p:cNvSpPr/>
          <p:nvPr/>
        </p:nvSpPr>
        <p:spPr>
          <a:xfrm>
            <a:off x="8124775" y="4978127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err="1" smtClean="0"/>
              <a:t>Fylkes-manns-embetene</a:t>
            </a:r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/>
          </a:p>
        </p:txBody>
      </p:sp>
      <p:sp>
        <p:nvSpPr>
          <p:cNvPr id="52" name="Rektangel 51"/>
          <p:cNvSpPr/>
          <p:nvPr/>
        </p:nvSpPr>
        <p:spPr>
          <a:xfrm>
            <a:off x="3952503" y="821854"/>
            <a:ext cx="1224136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err="1" smtClean="0">
                <a:solidFill>
                  <a:schemeClr val="tx1"/>
                </a:solidFill>
              </a:rPr>
              <a:t>Stats-sekretærer</a:t>
            </a:r>
          </a:p>
        </p:txBody>
      </p:sp>
      <p:sp>
        <p:nvSpPr>
          <p:cNvPr id="53" name="Rektangel 52"/>
          <p:cNvSpPr/>
          <p:nvPr/>
        </p:nvSpPr>
        <p:spPr>
          <a:xfrm>
            <a:off x="3952503" y="179115"/>
            <a:ext cx="1224136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smtClean="0">
                <a:solidFill>
                  <a:schemeClr val="tx1"/>
                </a:solidFill>
              </a:rPr>
              <a:t>Statsråd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5479529" y="179115"/>
            <a:ext cx="1224136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err="1" smtClean="0">
                <a:solidFill>
                  <a:schemeClr val="tx1"/>
                </a:solidFill>
              </a:rPr>
              <a:t>Politisk rådgiver</a:t>
            </a:r>
          </a:p>
        </p:txBody>
      </p:sp>
      <p:sp>
        <p:nvSpPr>
          <p:cNvPr id="55" name="Rektangel 54"/>
          <p:cNvSpPr/>
          <p:nvPr/>
        </p:nvSpPr>
        <p:spPr>
          <a:xfrm>
            <a:off x="5479529" y="1464593"/>
            <a:ext cx="1224136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Administra-sjonsavdelingen</a:t>
            </a:r>
          </a:p>
        </p:txBody>
      </p:sp>
      <p:sp>
        <p:nvSpPr>
          <p:cNvPr id="56" name="Rektangel 55"/>
          <p:cNvSpPr/>
          <p:nvPr/>
        </p:nvSpPr>
        <p:spPr>
          <a:xfrm>
            <a:off x="2440335" y="1469926"/>
            <a:ext cx="1224136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 err="1" smtClean="0">
                <a:solidFill>
                  <a:schemeClr val="tx1"/>
                </a:solidFill>
              </a:rPr>
              <a:t>Kommunika-sjonsenheten</a:t>
            </a:r>
            <a:endParaRPr lang="nb-NO" sz="1200" b="1" dirty="0">
              <a:solidFill>
                <a:schemeClr val="tx1"/>
              </a:solidFill>
            </a:endParaRPr>
          </a:p>
        </p:txBody>
      </p:sp>
      <p:cxnSp>
        <p:nvCxnSpPr>
          <p:cNvPr id="65" name="Rett linje 64"/>
          <p:cNvCxnSpPr/>
          <p:nvPr/>
        </p:nvCxnSpPr>
        <p:spPr>
          <a:xfrm>
            <a:off x="520502" y="2262014"/>
            <a:ext cx="808394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kstSylinder 85"/>
          <p:cNvSpPr txBox="1"/>
          <p:nvPr/>
        </p:nvSpPr>
        <p:spPr>
          <a:xfrm>
            <a:off x="107504" y="70245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KMDs</a:t>
            </a:r>
            <a:r>
              <a:rPr lang="nb-NO" dirty="0" smtClean="0"/>
              <a:t> organisasjonskart</a:t>
            </a:r>
            <a:endParaRPr lang="nb-NO" dirty="0"/>
          </a:p>
        </p:txBody>
      </p:sp>
      <p:sp>
        <p:nvSpPr>
          <p:cNvPr id="87" name="Rektangel 86"/>
          <p:cNvSpPr/>
          <p:nvPr/>
        </p:nvSpPr>
        <p:spPr>
          <a:xfrm>
            <a:off x="6084168" y="4134222"/>
            <a:ext cx="971600" cy="792088"/>
          </a:xfrm>
          <a:prstGeom prst="rect">
            <a:avLst/>
          </a:prstGeom>
          <a:solidFill>
            <a:srgbClr val="AB989D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Selskapet for </a:t>
            </a:r>
            <a:r>
              <a:rPr lang="nb-NO" sz="1200" dirty="0" err="1" smtClean="0"/>
              <a:t>indu-strivekst</a:t>
            </a:r>
            <a:r>
              <a:rPr lang="nb-NO" sz="1200" dirty="0" smtClean="0"/>
              <a:t> (SIVA)</a:t>
            </a:r>
          </a:p>
        </p:txBody>
      </p:sp>
      <p:sp>
        <p:nvSpPr>
          <p:cNvPr id="88" name="Rektangel 87"/>
          <p:cNvSpPr/>
          <p:nvPr/>
        </p:nvSpPr>
        <p:spPr>
          <a:xfrm>
            <a:off x="6084168" y="4988793"/>
            <a:ext cx="971600" cy="792088"/>
          </a:xfrm>
          <a:prstGeom prst="rect">
            <a:avLst/>
          </a:prstGeom>
          <a:solidFill>
            <a:srgbClr val="AB989D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 smtClean="0"/>
          </a:p>
          <a:p>
            <a:pPr algn="ctr"/>
            <a:r>
              <a:rPr lang="nb-NO" sz="1200" dirty="0" smtClean="0"/>
              <a:t>Innovasjon Norge</a:t>
            </a:r>
          </a:p>
          <a:p>
            <a:pPr algn="ctr"/>
            <a:endParaRPr lang="nb-NO" sz="1200" dirty="0" smtClean="0"/>
          </a:p>
          <a:p>
            <a:pPr algn="ctr"/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/>
          </a:p>
        </p:txBody>
      </p:sp>
      <p:sp>
        <p:nvSpPr>
          <p:cNvPr id="57" name="Rektangel 56"/>
          <p:cNvSpPr/>
          <p:nvPr/>
        </p:nvSpPr>
        <p:spPr>
          <a:xfrm>
            <a:off x="7101805" y="4134222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1200" dirty="0" smtClean="0"/>
              <a:t>Inter-nasjonalt </a:t>
            </a:r>
            <a:r>
              <a:rPr lang="nn-NO" sz="1200" dirty="0" err="1" smtClean="0"/>
              <a:t>reindrifts-senter</a:t>
            </a:r>
            <a:endParaRPr lang="nb-NO" sz="1200" dirty="0"/>
          </a:p>
        </p:txBody>
      </p:sp>
      <p:sp>
        <p:nvSpPr>
          <p:cNvPr id="59" name="Rektangel 58"/>
          <p:cNvSpPr/>
          <p:nvPr/>
        </p:nvSpPr>
        <p:spPr>
          <a:xfrm>
            <a:off x="7101805" y="4988793"/>
            <a:ext cx="971600" cy="792088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1200" dirty="0" smtClean="0"/>
              <a:t>Kompetansesenteret for urfolks </a:t>
            </a:r>
            <a:r>
              <a:rPr lang="nn-NO" sz="1200" dirty="0" err="1" smtClean="0"/>
              <a:t>rettigheter</a:t>
            </a:r>
            <a:endParaRPr lang="nb-NO" sz="1200" dirty="0"/>
          </a:p>
        </p:txBody>
      </p:sp>
      <p:sp>
        <p:nvSpPr>
          <p:cNvPr id="60" name="Rektangel 59"/>
          <p:cNvSpPr/>
          <p:nvPr/>
        </p:nvSpPr>
        <p:spPr>
          <a:xfrm>
            <a:off x="7884368" y="4969743"/>
            <a:ext cx="231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>
                <a:latin typeface="+mj-lt"/>
              </a:rPr>
              <a:t>-</a:t>
            </a:r>
            <a:endParaRPr lang="nb-NO" sz="1200" dirty="0">
              <a:latin typeface="+mj-lt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8134300" y="5818980"/>
            <a:ext cx="971600" cy="490340"/>
          </a:xfrm>
          <a:prstGeom prst="rect">
            <a:avLst/>
          </a:prstGeom>
          <a:solidFill>
            <a:srgbClr val="AB989D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Kongehuset</a:t>
            </a:r>
          </a:p>
          <a:p>
            <a:pPr algn="ctr"/>
            <a:endParaRPr lang="nb-NO" sz="1200" dirty="0"/>
          </a:p>
        </p:txBody>
      </p:sp>
      <p:sp>
        <p:nvSpPr>
          <p:cNvPr id="63" name="Rektangel 62"/>
          <p:cNvSpPr/>
          <p:nvPr/>
        </p:nvSpPr>
        <p:spPr>
          <a:xfrm>
            <a:off x="179512" y="5661248"/>
            <a:ext cx="1732384" cy="288032"/>
          </a:xfrm>
          <a:prstGeom prst="rect">
            <a:avLst/>
          </a:prstGeom>
          <a:solidFill>
            <a:srgbClr val="C6DAE7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err="1" smtClean="0">
                <a:solidFill>
                  <a:schemeClr val="dk1"/>
                </a:solidFill>
              </a:rPr>
              <a:t>Underliggende etater</a:t>
            </a:r>
          </a:p>
        </p:txBody>
      </p:sp>
      <p:sp>
        <p:nvSpPr>
          <p:cNvPr id="64" name="Rektangel 63"/>
          <p:cNvSpPr/>
          <p:nvPr/>
        </p:nvSpPr>
        <p:spPr>
          <a:xfrm>
            <a:off x="179512" y="6021288"/>
            <a:ext cx="1732384" cy="288032"/>
          </a:xfrm>
          <a:prstGeom prst="rect">
            <a:avLst/>
          </a:prstGeom>
          <a:solidFill>
            <a:srgbClr val="AB989D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Tilknyttede virksomheter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044116"/>
          </a:xfrm>
        </p:spPr>
        <p:txBody>
          <a:bodyPr/>
          <a:lstStyle/>
          <a:p>
            <a:r>
              <a:rPr lang="nb-NO" sz="2600" b="1" dirty="0" smtClean="0"/>
              <a:t>Fylkesmannens oppgaver på</a:t>
            </a:r>
            <a:br>
              <a:rPr lang="nb-NO" sz="2600" b="1" dirty="0" smtClean="0"/>
            </a:br>
            <a:r>
              <a:rPr lang="nb-NO" sz="2600" b="1" dirty="0" smtClean="0"/>
              <a:t>byggesaksområdet</a:t>
            </a:r>
            <a:endParaRPr lang="nb-NO" sz="2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484784"/>
            <a:ext cx="7956456" cy="4680520"/>
          </a:xfrm>
        </p:spPr>
        <p:txBody>
          <a:bodyPr/>
          <a:lstStyle/>
          <a:p>
            <a:pPr>
              <a:buNone/>
            </a:pPr>
            <a:r>
              <a:rPr lang="nb-NO" sz="1800" u="sng" dirty="0" smtClean="0"/>
              <a:t>Fra embetsoppdraget for 2014:</a:t>
            </a:r>
          </a:p>
          <a:p>
            <a:pPr>
              <a:buNone/>
            </a:pPr>
            <a:endParaRPr lang="nb-NO" sz="1800" u="sng" dirty="0" smtClean="0"/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Behandle klager og enkelte førsteinstansvedtak                  etter plan- og bygningsloven</a:t>
            </a:r>
          </a:p>
          <a:p>
            <a:pPr>
              <a:buNone/>
            </a:pPr>
            <a:endParaRPr lang="nb-NO" sz="1800" dirty="0" smtClean="0"/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Behandle saker vedrørende ekspropriasjon og forhåndstiltredelse etter oreigningsloven samt saker om ekspropriasjon etter plan- og bygningsloven</a:t>
            </a:r>
          </a:p>
          <a:p>
            <a:pPr>
              <a:buNone/>
            </a:pPr>
            <a:endParaRPr lang="nb-NO" sz="1800" dirty="0" smtClean="0"/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Legge vekt på det kommunale selvstyre. </a:t>
            </a:r>
          </a:p>
          <a:p>
            <a:pPr>
              <a:buNone/>
            </a:pPr>
            <a:endParaRPr lang="nb-NO" sz="1800" dirty="0" smtClean="0"/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Bistå departementet der varsel om rettslige skritt er mottatt og i rettssaker, herunder utarbeide utkast til tilsvar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endParaRPr lang="nb-NO" sz="1800" dirty="0" smtClean="0"/>
          </a:p>
          <a:p>
            <a:pPr>
              <a:buFont typeface="Arial" pitchFamily="34" charset="0"/>
              <a:buChar char="•"/>
            </a:pPr>
            <a:endParaRPr lang="nb-NO" sz="1800" dirty="0" smtClean="0"/>
          </a:p>
          <a:p>
            <a:pPr>
              <a:buNone/>
            </a:pPr>
            <a:endParaRPr lang="nb-NO" sz="1800" dirty="0" smtClean="0"/>
          </a:p>
          <a:p>
            <a:endParaRPr lang="nb-NO" sz="1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98624EF-F7C9-43A3-9EA4-30EF3F17D6A9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3074" name="Picture 2" descr="C:\Users\krd1826\Downloads\COLOURBOX7299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80728"/>
            <a:ext cx="2051720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6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260140"/>
          </a:xfrm>
        </p:spPr>
        <p:txBody>
          <a:bodyPr/>
          <a:lstStyle/>
          <a:p>
            <a:r>
              <a:rPr lang="nb-NO" sz="2600" b="1" dirty="0" smtClean="0"/>
              <a:t>Tilbakemelding på fylkesmannens arbeid i 2013</a:t>
            </a:r>
          </a:p>
        </p:txBody>
      </p:sp>
      <p:sp>
        <p:nvSpPr>
          <p:cNvPr id="27651" name="Plassholder for innhold 7"/>
          <p:cNvSpPr>
            <a:spLocks noGrp="1"/>
          </p:cNvSpPr>
          <p:nvPr>
            <p:ph idx="1"/>
          </p:nvPr>
        </p:nvSpPr>
        <p:spPr>
          <a:xfrm>
            <a:off x="720000" y="1844824"/>
            <a:ext cx="5652200" cy="4273935"/>
          </a:xfrm>
        </p:spPr>
        <p:txBody>
          <a:bodyPr/>
          <a:lstStyle/>
          <a:p>
            <a:r>
              <a:rPr lang="nb-NO" sz="2000" dirty="0" smtClean="0"/>
              <a:t>God kompetanse i embetene</a:t>
            </a:r>
          </a:p>
          <a:p>
            <a:endParaRPr lang="nb-NO" sz="2000" dirty="0" smtClean="0"/>
          </a:p>
          <a:p>
            <a:r>
              <a:rPr lang="nb-NO" sz="2000" dirty="0" smtClean="0"/>
              <a:t>Få rettssaker og relativt få </a:t>
            </a:r>
          </a:p>
          <a:p>
            <a:pPr>
              <a:buNone/>
            </a:pPr>
            <a:r>
              <a:rPr lang="nb-NO" sz="2000" dirty="0" smtClean="0"/>
              <a:t>	klagesaker til departementet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000" dirty="0" smtClean="0"/>
              <a:t>Lav omgjøringsprosent i sakene som oversendes departementet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000" dirty="0" smtClean="0"/>
              <a:t>Saksbehandlingstiden økte sammenlignet med 2012, mens restanser i embetene gikk ned. </a:t>
            </a:r>
          </a:p>
          <a:p>
            <a:endParaRPr lang="nb-NO" sz="2800" dirty="0" smtClean="0"/>
          </a:p>
          <a:p>
            <a:pPr>
              <a:buNone/>
            </a:pPr>
            <a:endParaRPr lang="nb-NO" sz="2800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5" name="Bilde 4" descr="C:\Users\krd1826\AppData\Local\Microsoft\Windows\Temporary Internet Files\Content.IE5\6BIZ50FY\MP90042241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6277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9721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2600" b="1" dirty="0" smtClean="0"/>
              <a:t>Embetenes klagesaksbehandling 2012/2013</a:t>
            </a:r>
            <a:br>
              <a:rPr lang="nb-NO" sz="2600" b="1" dirty="0" smtClean="0"/>
            </a:br>
            <a:r>
              <a:rPr lang="nb-NO" sz="2000" b="1" dirty="0" smtClean="0"/>
              <a:t>Antall behandlede klagesaker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60982"/>
            <a:ext cx="6136134" cy="4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309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9721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2600" b="1" dirty="0" smtClean="0"/>
              <a:t>Embetenes klagesaksbehandling 2012/2013</a:t>
            </a:r>
            <a:br>
              <a:rPr lang="nb-NO" sz="2600" b="1" dirty="0" smtClean="0"/>
            </a:br>
            <a:r>
              <a:rPr lang="nb-NO" sz="2000" b="1" dirty="0" smtClean="0"/>
              <a:t>Gjennomsnittlig saksbehandlingstid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2473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9721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2600" b="1" dirty="0" smtClean="0"/>
              <a:t>Embetenes klagesaksbehandling 2012/2013</a:t>
            </a:r>
            <a:br>
              <a:rPr lang="nb-NO" sz="2600" b="1" dirty="0" smtClean="0"/>
            </a:br>
            <a:r>
              <a:rPr lang="nb-NO" sz="2000" b="1" dirty="0" smtClean="0"/>
              <a:t>Antall restanser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600" b="1" dirty="0" smtClean="0"/>
              <a:t>Rapportering i SYSAM</a:t>
            </a:r>
            <a:endParaRPr lang="nb-NO" sz="2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588304" cy="4525963"/>
          </a:xfrm>
        </p:spPr>
        <p:txBody>
          <a:bodyPr/>
          <a:lstStyle/>
          <a:p>
            <a:endParaRPr lang="nb-NO" sz="1800" dirty="0" smtClean="0"/>
          </a:p>
          <a:p>
            <a:r>
              <a:rPr lang="nb-NO" sz="1800" dirty="0" smtClean="0"/>
              <a:t>Fylkesmennene skal rapportere om saker etter plan- og bygningsloven </a:t>
            </a:r>
          </a:p>
          <a:p>
            <a:pPr>
              <a:buNone/>
            </a:pPr>
            <a:endParaRPr lang="nb-NO" sz="1800" dirty="0" smtClean="0"/>
          </a:p>
          <a:p>
            <a:r>
              <a:rPr lang="nb-NO" sz="1800" dirty="0" smtClean="0"/>
              <a:t>Pågående arbeid i KMD om videreutvikling av </a:t>
            </a:r>
            <a:r>
              <a:rPr lang="nb-NO" sz="1800" dirty="0" err="1" smtClean="0"/>
              <a:t>SYSAM-løsningen</a:t>
            </a:r>
            <a:r>
              <a:rPr lang="nb-NO" sz="1800" dirty="0" smtClean="0"/>
              <a:t>. Endringene iverksettes i løpet av 2014. Behov for å sikre lik rapportering</a:t>
            </a:r>
          </a:p>
          <a:p>
            <a:pPr>
              <a:buNone/>
            </a:pPr>
            <a:endParaRPr lang="nb-NO" sz="1800" dirty="0" smtClean="0"/>
          </a:p>
          <a:p>
            <a:r>
              <a:rPr lang="nb-NO" sz="1800" dirty="0" smtClean="0"/>
              <a:t>Skille sakene som er underlagt tidsfristen og de som ikke er det</a:t>
            </a:r>
          </a:p>
          <a:p>
            <a:pPr>
              <a:buNone/>
            </a:pPr>
            <a:r>
              <a:rPr lang="nb-NO" sz="1800" dirty="0" smtClean="0"/>
              <a:t> 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endParaRPr lang="nb-NO" sz="1800" dirty="0" smtClean="0"/>
          </a:p>
          <a:p>
            <a:endParaRPr lang="nb-NO" sz="1800" dirty="0" smtClean="0"/>
          </a:p>
          <a:p>
            <a:pPr>
              <a:buNone/>
            </a:pPr>
            <a:endParaRPr lang="nb-NO" sz="1800" dirty="0" smtClean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8" name="Picture 3" descr="C:\Users\krd1826\Downloads\COLOURBOX7265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56992"/>
            <a:ext cx="16561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6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32266" cy="1440160"/>
          </a:xfrm>
        </p:spPr>
        <p:txBody>
          <a:bodyPr/>
          <a:lstStyle/>
          <a:p>
            <a:r>
              <a:rPr lang="nb-NO" sz="2600" b="1" dirty="0" smtClean="0"/>
              <a:t>Plan- og bygningsloven og forskriftene</a:t>
            </a:r>
            <a:br>
              <a:rPr lang="nb-NO" sz="2600" b="1" dirty="0" smtClean="0"/>
            </a:br>
            <a:r>
              <a:rPr lang="nb-NO" sz="2600" b="1" dirty="0" smtClean="0"/>
              <a:t/>
            </a:r>
            <a:br>
              <a:rPr lang="nb-NO" sz="2600" b="1" dirty="0" smtClean="0"/>
            </a:br>
            <a:endParaRPr lang="nb-NO" sz="2400" b="1" dirty="0" smtClean="0"/>
          </a:p>
        </p:txBody>
      </p:sp>
      <p:sp>
        <p:nvSpPr>
          <p:cNvPr id="27651" name="Plassholder for innhold 7"/>
          <p:cNvSpPr>
            <a:spLocks noGrp="1"/>
          </p:cNvSpPr>
          <p:nvPr>
            <p:ph idx="1"/>
          </p:nvPr>
        </p:nvSpPr>
        <p:spPr>
          <a:xfrm>
            <a:off x="899592" y="2204864"/>
            <a:ext cx="6048672" cy="4032448"/>
          </a:xfrm>
        </p:spPr>
        <p:txBody>
          <a:bodyPr/>
          <a:lstStyle/>
          <a:p>
            <a:r>
              <a:rPr lang="nb-NO" sz="2000" dirty="0" smtClean="0"/>
              <a:t>Forenkle plan- og bygningsloven med forskrifter</a:t>
            </a:r>
          </a:p>
          <a:p>
            <a:endParaRPr lang="nb-NO" sz="1000" dirty="0" smtClean="0"/>
          </a:p>
          <a:p>
            <a:r>
              <a:rPr lang="nb-NO" sz="2000" dirty="0" smtClean="0"/>
              <a:t>Rask og smidig byggesaksbehandling, og en god, effektiv og helhetlig kommunal og regional planlegging</a:t>
            </a:r>
          </a:p>
          <a:p>
            <a:endParaRPr lang="nb-NO" sz="1000" dirty="0" smtClean="0"/>
          </a:p>
          <a:p>
            <a:r>
              <a:rPr lang="nb-NO" sz="2000" dirty="0" smtClean="0"/>
              <a:t>Samlet fagkompetanse i KMD. Det sikrer helhet, sammenheng og gjennomføringskraft i arbeidet.</a:t>
            </a:r>
          </a:p>
          <a:p>
            <a:pPr>
              <a:buNone/>
            </a:pPr>
            <a:r>
              <a:rPr lang="nb-NO" sz="2000" dirty="0" smtClean="0"/>
              <a:t> 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3076" name="Picture 4" descr="C:\Users\krd1826\Pictures\Spareg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MD_PowerPoint_2014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MD mal ENGEL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MD mal sami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KMD_PowerPoint_2014</Template>
  <TotalTime>4614</TotalTime>
  <Words>672</Words>
  <Application>Microsoft Office PowerPoint</Application>
  <PresentationFormat>Skjermfremvisning (4:3)</PresentationFormat>
  <Paragraphs>212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KMD_PowerPoint_2014</vt:lpstr>
      <vt:lpstr>KMD mal ENGELSK</vt:lpstr>
      <vt:lpstr>1_KMD mal samisk</vt:lpstr>
      <vt:lpstr>Acrobat Document</vt:lpstr>
      <vt:lpstr>Nytt fra Bolig- og bygningsavdelingen</vt:lpstr>
      <vt:lpstr>Lysbilde 2</vt:lpstr>
      <vt:lpstr>Fylkesmannens oppgaver på byggesaksområdet</vt:lpstr>
      <vt:lpstr>Tilbakemelding på fylkesmannens arbeid i 2013</vt:lpstr>
      <vt:lpstr>Embetenes klagesaksbehandling 2012/2013 Antall behandlede klagesaker</vt:lpstr>
      <vt:lpstr>Embetenes klagesaksbehandling 2012/2013 Gjennomsnittlig saksbehandlingstid</vt:lpstr>
      <vt:lpstr>Embetenes klagesaksbehandling 2012/2013 Antall restanser</vt:lpstr>
      <vt:lpstr>Rapportering i SYSAM</vt:lpstr>
      <vt:lpstr>Plan- og bygningsloven og forskriftene  </vt:lpstr>
      <vt:lpstr>Forenkling av byggesaksprosesser</vt:lpstr>
      <vt:lpstr>Nærmere om lovendringene og forskriftsforslaget</vt:lpstr>
      <vt:lpstr>Nærmere om lovendringene og forskriftsforslaget</vt:lpstr>
      <vt:lpstr>Ikke lenger krav om lokal godkjenning</vt:lpstr>
      <vt:lpstr>Endringer i byggteknisk forskrift - tilgjengelighet</vt:lpstr>
      <vt:lpstr>  Endringer i byggteknisk forskrift - energikrav</vt:lpstr>
      <vt:lpstr>Plan- og bygningsloven og forskriftene</vt:lpstr>
      <vt:lpstr>Annet lovarbeid</vt:lpstr>
      <vt:lpstr>Ny boligsosial strategi</vt:lpstr>
      <vt:lpstr>  Takk for meg!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fra Bolig- og bygningsavdelingen</dc:title>
  <dc:creator>Janne Loen Kummeneje</dc:creator>
  <cp:lastModifiedBy>Nina Sundell</cp:lastModifiedBy>
  <cp:revision>273</cp:revision>
  <dcterms:created xsi:type="dcterms:W3CDTF">2014-07-17T08:08:12Z</dcterms:created>
  <dcterms:modified xsi:type="dcterms:W3CDTF">2014-09-03T10:41:17Z</dcterms:modified>
</cp:coreProperties>
</file>