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20"/>
  </p:notesMasterIdLst>
  <p:sldIdLst>
    <p:sldId id="256" r:id="rId2"/>
    <p:sldId id="257" r:id="rId3"/>
    <p:sldId id="258" r:id="rId4"/>
    <p:sldId id="259" r:id="rId5"/>
    <p:sldId id="260" r:id="rId6"/>
    <p:sldId id="263" r:id="rId7"/>
    <p:sldId id="261" r:id="rId8"/>
    <p:sldId id="262"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51" d="100"/>
          <a:sy n="51" d="100"/>
        </p:scale>
        <p:origin x="-1243" y="-77"/>
      </p:cViewPr>
      <p:guideLst>
        <p:guide orient="horz" pos="2160"/>
        <p:guide pos="2880"/>
      </p:guideLst>
    </p:cSldViewPr>
  </p:slideViewPr>
  <p:outlineViewPr>
    <p:cViewPr>
      <p:scale>
        <a:sx n="33" d="100"/>
        <a:sy n="33" d="100"/>
      </p:scale>
      <p:origin x="0" y="1954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8E102B-5405-4EE9-879B-0A522B4A7B00}" type="datetimeFigureOut">
              <a:rPr lang="nb-NO" smtClean="0"/>
              <a:t>22.09.2012</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925D89-B850-4343-8E45-319F3550DF6D}" type="slidenum">
              <a:rPr lang="nb-NO" smtClean="0"/>
              <a:t>‹#›</a:t>
            </a:fld>
            <a:endParaRPr lang="nb-NO"/>
          </a:p>
        </p:txBody>
      </p:sp>
    </p:spTree>
    <p:extLst>
      <p:ext uri="{BB962C8B-B14F-4D97-AF65-F5344CB8AC3E}">
        <p14:creationId xmlns:p14="http://schemas.microsoft.com/office/powerpoint/2010/main" val="569428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p>
        </p:txBody>
      </p:sp>
      <p:sp>
        <p:nvSpPr>
          <p:cNvPr id="4" name="Slide Number Placeholder 3"/>
          <p:cNvSpPr>
            <a:spLocks noGrp="1"/>
          </p:cNvSpPr>
          <p:nvPr>
            <p:ph type="sldNum" sz="quarter" idx="10"/>
          </p:nvPr>
        </p:nvSpPr>
        <p:spPr/>
        <p:txBody>
          <a:bodyPr/>
          <a:lstStyle/>
          <a:p>
            <a:fld id="{A3925D89-B850-4343-8E45-319F3550DF6D}" type="slidenum">
              <a:rPr lang="nb-NO" smtClean="0"/>
              <a:t>1</a:t>
            </a:fld>
            <a:endParaRPr lang="nb-NO"/>
          </a:p>
        </p:txBody>
      </p:sp>
    </p:spTree>
    <p:extLst>
      <p:ext uri="{BB962C8B-B14F-4D97-AF65-F5344CB8AC3E}">
        <p14:creationId xmlns:p14="http://schemas.microsoft.com/office/powerpoint/2010/main" val="247000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p>
        </p:txBody>
      </p:sp>
      <p:sp>
        <p:nvSpPr>
          <p:cNvPr id="4" name="Slide Number Placeholder 3"/>
          <p:cNvSpPr>
            <a:spLocks noGrp="1"/>
          </p:cNvSpPr>
          <p:nvPr>
            <p:ph type="sldNum" sz="quarter" idx="10"/>
          </p:nvPr>
        </p:nvSpPr>
        <p:spPr/>
        <p:txBody>
          <a:bodyPr/>
          <a:lstStyle/>
          <a:p>
            <a:fld id="{A3925D89-B850-4343-8E45-319F3550DF6D}" type="slidenum">
              <a:rPr lang="nb-NO" smtClean="0"/>
              <a:t>11</a:t>
            </a:fld>
            <a:endParaRPr lang="nb-NO"/>
          </a:p>
        </p:txBody>
      </p:sp>
    </p:spTree>
    <p:extLst>
      <p:ext uri="{BB962C8B-B14F-4D97-AF65-F5344CB8AC3E}">
        <p14:creationId xmlns:p14="http://schemas.microsoft.com/office/powerpoint/2010/main" val="1718902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r>
              <a:rPr lang="nb-NO" smtClean="0"/>
              <a:t>25.09.2012</a:t>
            </a:r>
            <a:endParaRPr lang="nb-NO"/>
          </a:p>
        </p:txBody>
      </p:sp>
      <p:sp>
        <p:nvSpPr>
          <p:cNvPr id="2" name="Footer Placeholder 1"/>
          <p:cNvSpPr>
            <a:spLocks noGrp="1"/>
          </p:cNvSpPr>
          <p:nvPr>
            <p:ph type="ftr" sz="quarter" idx="11"/>
          </p:nvPr>
        </p:nvSpPr>
        <p:spPr/>
        <p:txBody>
          <a:bodyPr/>
          <a:lstStyle/>
          <a:p>
            <a:r>
              <a:rPr lang="nb-NO" smtClean="0"/>
              <a:t>Jan Fridthjof Bernt: Kommunelovens fødsel, oppvekst og fremtid</a:t>
            </a:r>
            <a:endParaRPr lang="nb-NO"/>
          </a:p>
        </p:txBody>
      </p:sp>
      <p:sp>
        <p:nvSpPr>
          <p:cNvPr id="15" name="Slide Number Placeholder 14"/>
          <p:cNvSpPr>
            <a:spLocks noGrp="1"/>
          </p:cNvSpPr>
          <p:nvPr>
            <p:ph type="sldNum" sz="quarter" idx="12"/>
          </p:nvPr>
        </p:nvSpPr>
        <p:spPr>
          <a:xfrm>
            <a:off x="8229600" y="6473952"/>
            <a:ext cx="758952" cy="246888"/>
          </a:xfrm>
        </p:spPr>
        <p:txBody>
          <a:bodyPr/>
          <a:lstStyle/>
          <a:p>
            <a:fld id="{5AD21B66-4FBB-4EF5-80E9-273B0E1F892A}" type="slidenum">
              <a:rPr lang="nb-NO" smtClean="0"/>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a:p>
        </p:txBody>
      </p:sp>
      <p:sp>
        <p:nvSpPr>
          <p:cNvPr id="6" name="Slide Number Placeholder 5"/>
          <p:cNvSpPr>
            <a:spLocks noGrp="1"/>
          </p:cNvSpPr>
          <p:nvPr>
            <p:ph type="sldNum" sz="quarter" idx="12"/>
          </p:nvPr>
        </p:nvSpPr>
        <p:spPr/>
        <p:txBody>
          <a:bodyPr/>
          <a:lstStyle/>
          <a:p>
            <a:fld id="{5AD21B66-4FBB-4EF5-80E9-273B0E1F892A}" type="slidenum">
              <a:rPr lang="nb-NO" smtClean="0"/>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a:p>
        </p:txBody>
      </p:sp>
      <p:sp>
        <p:nvSpPr>
          <p:cNvPr id="6" name="Slide Number Placeholder 5"/>
          <p:cNvSpPr>
            <a:spLocks noGrp="1"/>
          </p:cNvSpPr>
          <p:nvPr>
            <p:ph type="sldNum" sz="quarter" idx="12"/>
          </p:nvPr>
        </p:nvSpPr>
        <p:spPr/>
        <p:txBody>
          <a:bodyPr/>
          <a:lstStyle/>
          <a:p>
            <a:fld id="{5AD21B66-4FBB-4EF5-80E9-273B0E1F892A}" type="slidenum">
              <a:rPr lang="nb-NO" smtClean="0"/>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a:xfrm>
            <a:off x="251520" y="116632"/>
            <a:ext cx="8686800" cy="838200"/>
          </a:xfrm>
        </p:spPr>
        <p:txBody>
          <a:bodyPr/>
          <a:lstStyle>
            <a:lvl1pPr algn="ctr">
              <a:defRPr b="1"/>
            </a:lvl1pPr>
          </a:lstStyle>
          <a:p>
            <a:r>
              <a:rPr kumimoji="0" lang="en-US" dirty="0" smtClean="0"/>
              <a:t>Click to edit Master title style</a:t>
            </a:r>
            <a:endParaRPr kumimoji="0" lang="en-US" dirty="0"/>
          </a:p>
        </p:txBody>
      </p:sp>
      <p:sp>
        <p:nvSpPr>
          <p:cNvPr id="27" name="Content Placeholder 26"/>
          <p:cNvSpPr>
            <a:spLocks noGrp="1"/>
          </p:cNvSpPr>
          <p:nvPr>
            <p:ph idx="1"/>
          </p:nvPr>
        </p:nvSpPr>
        <p:spPr/>
        <p:txBody>
          <a:bodyPr/>
          <a:lstStyle>
            <a:lvl2pPr>
              <a:defRPr i="1"/>
            </a:lvl2pPr>
            <a:lvl4pPr>
              <a:defRPr i="1"/>
            </a:lvl4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25" name="Date Placeholder 24"/>
          <p:cNvSpPr>
            <a:spLocks noGrp="1"/>
          </p:cNvSpPr>
          <p:nvPr>
            <p:ph type="dt" sz="half" idx="10"/>
          </p:nvPr>
        </p:nvSpPr>
        <p:spPr>
          <a:xfrm>
            <a:off x="467544" y="6309320"/>
            <a:ext cx="1152128" cy="360040"/>
          </a:xfrm>
        </p:spPr>
        <p:txBody>
          <a:bodyPr/>
          <a:lstStyle/>
          <a:p>
            <a:r>
              <a:rPr lang="nb-NO" smtClean="0"/>
              <a:t>25.09.2012</a:t>
            </a:r>
            <a:endParaRPr lang="nb-NO"/>
          </a:p>
        </p:txBody>
      </p:sp>
      <p:sp>
        <p:nvSpPr>
          <p:cNvPr id="19" name="Footer Placeholder 18"/>
          <p:cNvSpPr>
            <a:spLocks noGrp="1"/>
          </p:cNvSpPr>
          <p:nvPr>
            <p:ph type="ftr" sz="quarter" idx="11"/>
          </p:nvPr>
        </p:nvSpPr>
        <p:spPr>
          <a:xfrm>
            <a:off x="1763688" y="6309321"/>
            <a:ext cx="6192688" cy="288032"/>
          </a:xfrm>
        </p:spPr>
        <p:txBody>
          <a:bodyPr/>
          <a:lstStyle>
            <a:lvl1pPr algn="ctr">
              <a:defRPr sz="1400" b="1" i="1"/>
            </a:lvl1pPr>
          </a:lstStyle>
          <a:p>
            <a:r>
              <a:rPr lang="nb-NO" dirty="0" smtClean="0"/>
              <a:t>Jan Fridthjof Bernt: Kommunelovens fødsel, oppvekst og fremtid</a:t>
            </a:r>
            <a:endParaRPr lang="nb-NO" dirty="0"/>
          </a:p>
        </p:txBody>
      </p:sp>
      <p:sp>
        <p:nvSpPr>
          <p:cNvPr id="16" name="Slide Number Placeholder 15"/>
          <p:cNvSpPr>
            <a:spLocks noGrp="1"/>
          </p:cNvSpPr>
          <p:nvPr>
            <p:ph type="sldNum" sz="quarter" idx="12"/>
          </p:nvPr>
        </p:nvSpPr>
        <p:spPr>
          <a:xfrm>
            <a:off x="8229600" y="6237312"/>
            <a:ext cx="758952" cy="483528"/>
          </a:xfrm>
        </p:spPr>
        <p:txBody>
          <a:bodyPr/>
          <a:lstStyle>
            <a:lvl1pPr>
              <a:defRPr sz="2400" b="1" i="0" baseline="0"/>
            </a:lvl1pPr>
          </a:lstStyle>
          <a:p>
            <a:fld id="{5AD21B66-4FBB-4EF5-80E9-273B0E1F892A}" type="slidenum">
              <a:rPr lang="nb-NO" smtClean="0"/>
              <a:pPr/>
              <a:t>‹#›</a:t>
            </a:fld>
            <a:endParaRPr lang="nb-NO" dirty="0"/>
          </a:p>
        </p:txBody>
      </p:sp>
    </p:spTree>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7">
                                            <p:txEl>
                                              <p:pRg st="0" end="0"/>
                                            </p:txEl>
                                          </p:spTgt>
                                        </p:tgtEl>
                                        <p:attrNameLst>
                                          <p:attrName>style.visibility</p:attrName>
                                        </p:attrNameLst>
                                      </p:cBhvr>
                                      <p:to>
                                        <p:strVal val="visible"/>
                                      </p:to>
                                    </p:set>
                                    <p:anim calcmode="lin" valueType="num">
                                      <p:cBhvr additive="base">
                                        <p:cTn id="14"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7">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27">
                                            <p:txEl>
                                              <p:pRg st="1" end="1"/>
                                            </p:txEl>
                                          </p:spTgt>
                                        </p:tgtEl>
                                        <p:attrNameLst>
                                          <p:attrName>style.visibility</p:attrName>
                                        </p:attrNameLst>
                                      </p:cBhvr>
                                      <p:to>
                                        <p:strVal val="visible"/>
                                      </p:to>
                                    </p:set>
                                    <p:anim calcmode="lin" valueType="num">
                                      <p:cBhvr additive="base">
                                        <p:cTn id="18" dur="500" fill="hold"/>
                                        <p:tgtEl>
                                          <p:spTgt spid="27">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7">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27">
                                            <p:txEl>
                                              <p:pRg st="2" end="2"/>
                                            </p:txEl>
                                          </p:spTgt>
                                        </p:tgtEl>
                                        <p:attrNameLst>
                                          <p:attrName>style.visibility</p:attrName>
                                        </p:attrNameLst>
                                      </p:cBhvr>
                                      <p:to>
                                        <p:strVal val="visible"/>
                                      </p:to>
                                    </p:set>
                                    <p:anim calcmode="lin" valueType="num">
                                      <p:cBhvr additive="base">
                                        <p:cTn id="22" dur="500" fill="hold"/>
                                        <p:tgtEl>
                                          <p:spTgt spid="27">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7">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27">
                                            <p:txEl>
                                              <p:pRg st="3" end="3"/>
                                            </p:txEl>
                                          </p:spTgt>
                                        </p:tgtEl>
                                        <p:attrNameLst>
                                          <p:attrName>style.visibility</p:attrName>
                                        </p:attrNameLst>
                                      </p:cBhvr>
                                      <p:to>
                                        <p:strVal val="visible"/>
                                      </p:to>
                                    </p:set>
                                    <p:anim calcmode="lin" valueType="num">
                                      <p:cBhvr additive="base">
                                        <p:cTn id="26" dur="500" fill="hold"/>
                                        <p:tgtEl>
                                          <p:spTgt spid="27">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7">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27">
                                            <p:txEl>
                                              <p:pRg st="4" end="4"/>
                                            </p:txEl>
                                          </p:spTgt>
                                        </p:tgtEl>
                                        <p:attrNameLst>
                                          <p:attrName>style.visibility</p:attrName>
                                        </p:attrNameLst>
                                      </p:cBhvr>
                                      <p:to>
                                        <p:strVal val="visible"/>
                                      </p:to>
                                    </p:set>
                                    <p:anim calcmode="lin" valueType="num">
                                      <p:cBhvr additive="base">
                                        <p:cTn id="30" dur="500" fill="hold"/>
                                        <p:tgtEl>
                                          <p:spTgt spid="27">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7" grpId="0" build="p">
        <p:tmplLst>
          <p:tmpl lvl="1">
            <p:tnLst>
              <p:par>
                <p:cTn presetID="2" presetClass="entr" presetSubtype="4" fill="hold" nodeType="click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ppt_x"/>
                          </p:val>
                        </p:tav>
                        <p:tav tm="100000">
                          <p:val>
                            <p:strVal val="#ppt_x"/>
                          </p:val>
                        </p:tav>
                      </p:tavLst>
                    </p:anim>
                    <p:anim calcmode="lin" valueType="num">
                      <p:cBhvr additive="base">
                        <p:cTn dur="500" fill="hold"/>
                        <p:tgtEl>
                          <p:spTgt spid="27"/>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ppt_x"/>
                          </p:val>
                        </p:tav>
                        <p:tav tm="100000">
                          <p:val>
                            <p:strVal val="#ppt_x"/>
                          </p:val>
                        </p:tav>
                      </p:tavLst>
                    </p:anim>
                    <p:anim calcmode="lin" valueType="num">
                      <p:cBhvr additive="base">
                        <p:cTn dur="500" fill="hold"/>
                        <p:tgtEl>
                          <p:spTgt spid="27"/>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ppt_x"/>
                          </p:val>
                        </p:tav>
                        <p:tav tm="100000">
                          <p:val>
                            <p:strVal val="#ppt_x"/>
                          </p:val>
                        </p:tav>
                      </p:tavLst>
                    </p:anim>
                    <p:anim calcmode="lin" valueType="num">
                      <p:cBhvr additive="base">
                        <p:cTn dur="500" fill="hold"/>
                        <p:tgtEl>
                          <p:spTgt spid="27"/>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ppt_x"/>
                          </p:val>
                        </p:tav>
                        <p:tav tm="100000">
                          <p:val>
                            <p:strVal val="#ppt_x"/>
                          </p:val>
                        </p:tav>
                      </p:tavLst>
                    </p:anim>
                    <p:anim calcmode="lin" valueType="num">
                      <p:cBhvr additive="base">
                        <p:cTn dur="500" fill="hold"/>
                        <p:tgtEl>
                          <p:spTgt spid="27"/>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ppt_x"/>
                          </p:val>
                        </p:tav>
                        <p:tav tm="100000">
                          <p:val>
                            <p:strVal val="#ppt_x"/>
                          </p:val>
                        </p:tav>
                      </p:tavLst>
                    </p:anim>
                    <p:anim calcmode="lin" valueType="num">
                      <p:cBhvr additive="base">
                        <p:cTn dur="500" fill="hold"/>
                        <p:tgtEl>
                          <p:spTgt spid="2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r>
              <a:rPr lang="nb-NO" smtClean="0"/>
              <a:t>25.09.2012</a:t>
            </a:r>
            <a:endParaRPr lang="nb-NO"/>
          </a:p>
        </p:txBody>
      </p:sp>
      <p:sp>
        <p:nvSpPr>
          <p:cNvPr id="11" name="Footer Placeholder 10"/>
          <p:cNvSpPr>
            <a:spLocks noGrp="1"/>
          </p:cNvSpPr>
          <p:nvPr>
            <p:ph type="ftr" sz="quarter" idx="11"/>
          </p:nvPr>
        </p:nvSpPr>
        <p:spPr/>
        <p:txBody>
          <a:bodyPr/>
          <a:lstStyle/>
          <a:p>
            <a:r>
              <a:rPr lang="nb-NO" smtClean="0"/>
              <a:t>Jan Fridthjof Bernt: Kommunelovens fødsel, oppvekst og fremtid</a:t>
            </a:r>
            <a:endParaRPr lang="nb-NO"/>
          </a:p>
        </p:txBody>
      </p:sp>
      <p:sp>
        <p:nvSpPr>
          <p:cNvPr id="16" name="Slide Number Placeholder 15"/>
          <p:cNvSpPr>
            <a:spLocks noGrp="1"/>
          </p:cNvSpPr>
          <p:nvPr>
            <p:ph type="sldNum" sz="quarter" idx="12"/>
          </p:nvPr>
        </p:nvSpPr>
        <p:spPr/>
        <p:txBody>
          <a:bodyPr/>
          <a:lstStyle/>
          <a:p>
            <a:fld id="{5AD21B66-4FBB-4EF5-80E9-273B0E1F892A}" type="slidenum">
              <a:rPr lang="nb-NO" smtClean="0"/>
              <a:t>‹#›</a:t>
            </a:fld>
            <a:endParaRPr lang="nb-NO"/>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r>
              <a:rPr lang="nb-NO" smtClean="0"/>
              <a:t>25.09.2012</a:t>
            </a:r>
            <a:endParaRPr lang="nb-NO"/>
          </a:p>
        </p:txBody>
      </p:sp>
      <p:sp>
        <p:nvSpPr>
          <p:cNvPr id="10" name="Footer Placeholder 9"/>
          <p:cNvSpPr>
            <a:spLocks noGrp="1"/>
          </p:cNvSpPr>
          <p:nvPr>
            <p:ph type="ftr" sz="quarter" idx="11"/>
          </p:nvPr>
        </p:nvSpPr>
        <p:spPr/>
        <p:txBody>
          <a:bodyPr/>
          <a:lstStyle/>
          <a:p>
            <a:r>
              <a:rPr lang="nb-NO" smtClean="0"/>
              <a:t>Jan Fridthjof Bernt: Kommunelovens fødsel, oppvekst og fremtid</a:t>
            </a:r>
            <a:endParaRPr lang="nb-NO"/>
          </a:p>
        </p:txBody>
      </p:sp>
      <p:sp>
        <p:nvSpPr>
          <p:cNvPr id="31" name="Slide Number Placeholder 30"/>
          <p:cNvSpPr>
            <a:spLocks noGrp="1"/>
          </p:cNvSpPr>
          <p:nvPr>
            <p:ph type="sldNum" sz="quarter" idx="12"/>
          </p:nvPr>
        </p:nvSpPr>
        <p:spPr/>
        <p:txBody>
          <a:bodyPr/>
          <a:lstStyle/>
          <a:p>
            <a:fld id="{5AD21B66-4FBB-4EF5-80E9-273B0E1F892A}" type="slidenum">
              <a:rPr lang="nb-NO" smtClean="0"/>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r>
              <a:rPr lang="nb-NO" smtClean="0"/>
              <a:t>25.09.2012</a:t>
            </a:r>
            <a:endParaRPr lang="nb-NO"/>
          </a:p>
        </p:txBody>
      </p:sp>
      <p:sp>
        <p:nvSpPr>
          <p:cNvPr id="6" name="Footer Placeholder 5"/>
          <p:cNvSpPr>
            <a:spLocks noGrp="1"/>
          </p:cNvSpPr>
          <p:nvPr>
            <p:ph type="ftr" sz="quarter" idx="11"/>
          </p:nvPr>
        </p:nvSpPr>
        <p:spPr/>
        <p:txBody>
          <a:bodyPr/>
          <a:lstStyle/>
          <a:p>
            <a:r>
              <a:rPr lang="nb-NO" smtClean="0"/>
              <a:t>Jan Fridthjof Bernt: Kommunelovens fødsel, oppvekst og fremtid</a:t>
            </a:r>
            <a:endParaRPr lang="nb-NO"/>
          </a:p>
        </p:txBody>
      </p:sp>
      <p:sp>
        <p:nvSpPr>
          <p:cNvPr id="7" name="Slide Number Placeholder 6"/>
          <p:cNvSpPr>
            <a:spLocks noGrp="1"/>
          </p:cNvSpPr>
          <p:nvPr>
            <p:ph type="sldNum" sz="quarter" idx="12"/>
          </p:nvPr>
        </p:nvSpPr>
        <p:spPr>
          <a:xfrm>
            <a:off x="8229600" y="6477000"/>
            <a:ext cx="762000" cy="246888"/>
          </a:xfrm>
        </p:spPr>
        <p:txBody>
          <a:bodyPr/>
          <a:lstStyle/>
          <a:p>
            <a:fld id="{5AD21B66-4FBB-4EF5-80E9-273B0E1F892A}" type="slidenum">
              <a:rPr lang="nb-NO" smtClean="0"/>
              <a:t>‹#›</a:t>
            </a:fld>
            <a:endParaRPr lang="nb-NO"/>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nb-NO" smtClean="0"/>
              <a:t>25.09.2012</a:t>
            </a:r>
            <a:endParaRPr lang="nb-NO"/>
          </a:p>
        </p:txBody>
      </p:sp>
      <p:sp>
        <p:nvSpPr>
          <p:cNvPr id="21" name="Footer Placeholder 20"/>
          <p:cNvSpPr>
            <a:spLocks noGrp="1"/>
          </p:cNvSpPr>
          <p:nvPr>
            <p:ph type="ftr" sz="quarter" idx="11"/>
          </p:nvPr>
        </p:nvSpPr>
        <p:spPr/>
        <p:txBody>
          <a:bodyPr/>
          <a:lstStyle/>
          <a:p>
            <a:r>
              <a:rPr lang="nb-NO" smtClean="0"/>
              <a:t>Jan Fridthjof Bernt: Kommunelovens fødsel, oppvekst og fremtid</a:t>
            </a:r>
            <a:endParaRPr lang="nb-NO"/>
          </a:p>
        </p:txBody>
      </p:sp>
      <p:sp>
        <p:nvSpPr>
          <p:cNvPr id="6" name="Slide Number Placeholder 5"/>
          <p:cNvSpPr>
            <a:spLocks noGrp="1"/>
          </p:cNvSpPr>
          <p:nvPr>
            <p:ph type="sldNum" sz="quarter" idx="12"/>
          </p:nvPr>
        </p:nvSpPr>
        <p:spPr/>
        <p:txBody>
          <a:bodyPr/>
          <a:lstStyle/>
          <a:p>
            <a:fld id="{5AD21B66-4FBB-4EF5-80E9-273B0E1F892A}" type="slidenum">
              <a:rPr lang="nb-NO" smtClean="0"/>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nb-NO" smtClean="0"/>
              <a:t>25.09.2012</a:t>
            </a:r>
            <a:endParaRPr lang="nb-NO"/>
          </a:p>
        </p:txBody>
      </p:sp>
      <p:sp>
        <p:nvSpPr>
          <p:cNvPr id="24" name="Footer Placeholder 23"/>
          <p:cNvSpPr>
            <a:spLocks noGrp="1"/>
          </p:cNvSpPr>
          <p:nvPr>
            <p:ph type="ftr" sz="quarter" idx="11"/>
          </p:nvPr>
        </p:nvSpPr>
        <p:spPr/>
        <p:txBody>
          <a:bodyPr/>
          <a:lstStyle/>
          <a:p>
            <a:r>
              <a:rPr lang="nb-NO" smtClean="0"/>
              <a:t>Jan Fridthjof Bernt: Kommunelovens fødsel, oppvekst og fremtid</a:t>
            </a:r>
            <a:endParaRPr lang="nb-NO"/>
          </a:p>
        </p:txBody>
      </p:sp>
      <p:sp>
        <p:nvSpPr>
          <p:cNvPr id="7" name="Slide Number Placeholder 6"/>
          <p:cNvSpPr>
            <a:spLocks noGrp="1"/>
          </p:cNvSpPr>
          <p:nvPr>
            <p:ph type="sldNum" sz="quarter" idx="12"/>
          </p:nvPr>
        </p:nvSpPr>
        <p:spPr/>
        <p:txBody>
          <a:bodyPr/>
          <a:lstStyle/>
          <a:p>
            <a:fld id="{5AD21B66-4FBB-4EF5-80E9-273B0E1F892A}" type="slidenum">
              <a:rPr lang="nb-NO" smtClean="0"/>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nb-NO" smtClean="0"/>
              <a:t>25.09.2012</a:t>
            </a:r>
            <a:endParaRPr lang="nb-NO"/>
          </a:p>
        </p:txBody>
      </p:sp>
      <p:sp>
        <p:nvSpPr>
          <p:cNvPr id="29" name="Footer Placeholder 28"/>
          <p:cNvSpPr>
            <a:spLocks noGrp="1"/>
          </p:cNvSpPr>
          <p:nvPr>
            <p:ph type="ftr" sz="quarter" idx="11"/>
          </p:nvPr>
        </p:nvSpPr>
        <p:spPr/>
        <p:txBody>
          <a:bodyPr/>
          <a:lstStyle/>
          <a:p>
            <a:r>
              <a:rPr lang="nb-NO" smtClean="0"/>
              <a:t>Jan Fridthjof Bernt: Kommunelovens fødsel, oppvekst og fremtid</a:t>
            </a:r>
            <a:endParaRPr lang="nb-NO"/>
          </a:p>
        </p:txBody>
      </p:sp>
      <p:sp>
        <p:nvSpPr>
          <p:cNvPr id="7" name="Slide Number Placeholder 6"/>
          <p:cNvSpPr>
            <a:spLocks noGrp="1"/>
          </p:cNvSpPr>
          <p:nvPr>
            <p:ph type="sldNum" sz="quarter" idx="12"/>
          </p:nvPr>
        </p:nvSpPr>
        <p:spPr/>
        <p:txBody>
          <a:bodyPr/>
          <a:lstStyle/>
          <a:p>
            <a:fld id="{5AD21B66-4FBB-4EF5-80E9-273B0E1F892A}" type="slidenum">
              <a:rPr lang="nb-NO" smtClean="0"/>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a:p>
        </p:txBody>
      </p:sp>
      <p:sp>
        <p:nvSpPr>
          <p:cNvPr id="31" name="Slide Number Placeholder 30"/>
          <p:cNvSpPr>
            <a:spLocks noGrp="1"/>
          </p:cNvSpPr>
          <p:nvPr>
            <p:ph type="sldNum" sz="quarter" idx="12"/>
          </p:nvPr>
        </p:nvSpPr>
        <p:spPr/>
        <p:txBody>
          <a:bodyPr/>
          <a:lstStyle/>
          <a:p>
            <a:fld id="{5AD21B66-4FBB-4EF5-80E9-273B0E1F892A}" type="slidenum">
              <a:rPr lang="nb-NO" smtClean="0"/>
              <a:t>‹#›</a:t>
            </a:fld>
            <a:endParaRPr lang="nb-NO"/>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nb-NO" smtClean="0"/>
              <a:t>25.09.2012</a:t>
            </a:r>
            <a:endParaRPr lang="nb-NO"/>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nb-NO" smtClean="0"/>
              <a:t>Jan Fridthjof Bernt: Kommunelovens fødsel, oppvekst og fremtid</a:t>
            </a:r>
            <a:endParaRPr lang="nb-NO"/>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AD21B66-4FBB-4EF5-80E9-273B0E1F892A}" type="slidenum">
              <a:rPr lang="nb-NO" smtClean="0"/>
              <a:t>‹#›</a:t>
            </a:fld>
            <a:endParaRPr lang="nb-NO"/>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908720"/>
            <a:ext cx="7772400" cy="2592288"/>
          </a:xfrm>
        </p:spPr>
        <p:txBody>
          <a:bodyPr>
            <a:normAutofit/>
          </a:bodyPr>
          <a:lstStyle/>
          <a:p>
            <a:pPr algn="ctr">
              <a:spcAft>
                <a:spcPts val="1200"/>
              </a:spcAft>
            </a:pPr>
            <a:r>
              <a:rPr lang="nb-NO" sz="1800" b="1" i="1" dirty="0" smtClean="0"/>
              <a:t>Jan Fridthjof Bernt:</a:t>
            </a:r>
            <a:br>
              <a:rPr lang="nb-NO" sz="1800" b="1" i="1" dirty="0" smtClean="0"/>
            </a:br>
            <a:r>
              <a:rPr lang="nb-NO" sz="3200" b="1" i="1" dirty="0" smtClean="0"/>
              <a:t/>
            </a:r>
            <a:br>
              <a:rPr lang="nb-NO" sz="3200" b="1" i="1" dirty="0" smtClean="0"/>
            </a:br>
            <a:r>
              <a:rPr lang="nb-NO" sz="4400" b="1" dirty="0" smtClean="0"/>
              <a:t>Kommunelovens </a:t>
            </a:r>
            <a:r>
              <a:rPr lang="nb-NO" sz="4400" b="1" dirty="0"/>
              <a:t>fødsel, oppvekst og fremtid</a:t>
            </a:r>
            <a:r>
              <a:rPr lang="nb-NO" sz="4400" i="1" dirty="0"/>
              <a:t> </a:t>
            </a:r>
            <a:endParaRPr lang="nb-NO" sz="4400" dirty="0"/>
          </a:p>
        </p:txBody>
      </p:sp>
      <p:sp>
        <p:nvSpPr>
          <p:cNvPr id="3" name="Subtitle 2"/>
          <p:cNvSpPr>
            <a:spLocks noGrp="1"/>
          </p:cNvSpPr>
          <p:nvPr>
            <p:ph type="subTitle" idx="1"/>
          </p:nvPr>
        </p:nvSpPr>
        <p:spPr>
          <a:xfrm>
            <a:off x="381000" y="3861048"/>
            <a:ext cx="8458200" cy="1368152"/>
          </a:xfrm>
        </p:spPr>
        <p:txBody>
          <a:bodyPr>
            <a:noAutofit/>
          </a:bodyPr>
          <a:lstStyle/>
          <a:p>
            <a:pPr algn="ctr"/>
            <a:r>
              <a:rPr lang="nb-NO" sz="1800" dirty="0" smtClean="0"/>
              <a:t>Foredrag på </a:t>
            </a:r>
          </a:p>
          <a:p>
            <a:pPr algn="ctr"/>
            <a:r>
              <a:rPr lang="nb-NO" sz="1800" b="1" dirty="0" smtClean="0"/>
              <a:t>«Kommuneloven </a:t>
            </a:r>
            <a:r>
              <a:rPr lang="nb-NO" sz="1800" b="1" dirty="0"/>
              <a:t>20 </a:t>
            </a:r>
            <a:r>
              <a:rPr lang="nb-NO" sz="1800" b="1" dirty="0" smtClean="0"/>
              <a:t>år»</a:t>
            </a:r>
            <a:endParaRPr lang="nb-NO" sz="1800" dirty="0"/>
          </a:p>
          <a:p>
            <a:pPr algn="ctr"/>
            <a:r>
              <a:rPr lang="nb-NO" sz="1800" b="1" dirty="0"/>
              <a:t>Jubileumskonferanse 25. september 2012</a:t>
            </a:r>
            <a:endParaRPr lang="nb-NO" sz="1800" dirty="0"/>
          </a:p>
          <a:p>
            <a:pPr algn="ctr"/>
            <a:r>
              <a:rPr lang="nb-NO" sz="1800" b="1" dirty="0" smtClean="0"/>
              <a:t>Hotell </a:t>
            </a:r>
            <a:r>
              <a:rPr lang="nb-NO" sz="1800" b="1" dirty="0"/>
              <a:t>Bristol </a:t>
            </a:r>
            <a:r>
              <a:rPr lang="nb-NO" sz="1800" b="1" dirty="0" smtClean="0"/>
              <a:t>Oslo</a:t>
            </a:r>
            <a:endParaRPr lang="nb-NO" sz="1800" dirty="0"/>
          </a:p>
        </p:txBody>
      </p:sp>
    </p:spTree>
    <p:extLst>
      <p:ext uri="{BB962C8B-B14F-4D97-AF65-F5344CB8AC3E}">
        <p14:creationId xmlns:p14="http://schemas.microsoft.com/office/powerpoint/2010/main" val="3455683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a:t>Oppveksten – For mye ansvar for egen læring?</a:t>
            </a:r>
          </a:p>
        </p:txBody>
      </p:sp>
      <p:sp>
        <p:nvSpPr>
          <p:cNvPr id="3" name="Content Placeholder 2"/>
          <p:cNvSpPr>
            <a:spLocks noGrp="1"/>
          </p:cNvSpPr>
          <p:nvPr>
            <p:ph idx="1"/>
          </p:nvPr>
        </p:nvSpPr>
        <p:spPr>
          <a:xfrm>
            <a:off x="304800" y="1196752"/>
            <a:ext cx="8686800" cy="4968552"/>
          </a:xfrm>
        </p:spPr>
        <p:txBody>
          <a:bodyPr>
            <a:normAutofit fontScale="92500"/>
          </a:bodyPr>
          <a:lstStyle/>
          <a:p>
            <a:r>
              <a:rPr lang="nb-NO" dirty="0" smtClean="0"/>
              <a:t>Stor frihet for kommunene ved organisering av både folkevalgte organer og administrasjon</a:t>
            </a:r>
          </a:p>
          <a:p>
            <a:r>
              <a:rPr lang="nb-NO" dirty="0" smtClean="0"/>
              <a:t>Forventning om systematisk organisasjonsutvikling gjennom KS, ikke innfridd</a:t>
            </a:r>
          </a:p>
          <a:p>
            <a:r>
              <a:rPr lang="nb-NO" dirty="0" smtClean="0"/>
              <a:t>Problematisk oppfinnsomhet for å unngå åpne møter</a:t>
            </a:r>
          </a:p>
          <a:p>
            <a:r>
              <a:rPr lang="nb-NO" dirty="0" smtClean="0"/>
              <a:t>Problematisk oppfinnsomhet for å komme rundt regler om kjønnsmessig balanse</a:t>
            </a:r>
          </a:p>
          <a:p>
            <a:r>
              <a:rPr lang="nb-NO" dirty="0" smtClean="0"/>
              <a:t>Stor </a:t>
            </a:r>
            <a:r>
              <a:rPr lang="nb-NO" dirty="0" smtClean="0"/>
              <a:t>praktisk og rettslig utsikkerhet om delegering</a:t>
            </a:r>
          </a:p>
          <a:p>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10</a:t>
            </a:fld>
            <a:endParaRPr lang="nb-NO" dirty="0"/>
          </a:p>
        </p:txBody>
      </p:sp>
    </p:spTree>
    <p:extLst>
      <p:ext uri="{BB962C8B-B14F-4D97-AF65-F5344CB8AC3E}">
        <p14:creationId xmlns:p14="http://schemas.microsoft.com/office/powerpoint/2010/main" val="33214747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a:t>Kommunelovens - og kommunaldemokratiets – fremtid</a:t>
            </a:r>
          </a:p>
        </p:txBody>
      </p:sp>
      <p:sp>
        <p:nvSpPr>
          <p:cNvPr id="3" name="Content Placeholder 2"/>
          <p:cNvSpPr>
            <a:spLocks noGrp="1"/>
          </p:cNvSpPr>
          <p:nvPr>
            <p:ph idx="1"/>
          </p:nvPr>
        </p:nvSpPr>
        <p:spPr>
          <a:xfrm>
            <a:off x="304800" y="1268760"/>
            <a:ext cx="8686800" cy="4896544"/>
          </a:xfrm>
        </p:spPr>
        <p:txBody>
          <a:bodyPr>
            <a:normAutofit fontScale="92500" lnSpcReduction="10000"/>
          </a:bodyPr>
          <a:lstStyle/>
          <a:p>
            <a:r>
              <a:rPr lang="nb-NO" dirty="0" smtClean="0"/>
              <a:t>Et løpende og omfattende lovrevisjonsarbeid siden 1992 avspeiler tre sett hovedutfordringer for kommunal organisering og kommunaldemokratiet:</a:t>
            </a:r>
          </a:p>
          <a:p>
            <a:r>
              <a:rPr lang="nb-NO" dirty="0" smtClean="0"/>
              <a:t>Kommuneloven gir bare regler om et lite utsnitt av de rettslige problemstillingene kommunene møter i sin virksomhet </a:t>
            </a:r>
            <a:endParaRPr lang="nb-NO" dirty="0"/>
          </a:p>
          <a:p>
            <a:r>
              <a:rPr lang="nb-NO" dirty="0" smtClean="0"/>
              <a:t>Spenningen mellom kommunen som lokalpolitisk beslutningsarena og statlig styringsønske</a:t>
            </a:r>
          </a:p>
          <a:p>
            <a:r>
              <a:rPr lang="nb-NO" dirty="0" smtClean="0"/>
              <a:t>Spenningen mellom kommunen som lokalpolitisk beslutningsarena og kommunen som tjenesteytende forvaltningsnivå</a:t>
            </a:r>
          </a:p>
          <a:p>
            <a:endParaRPr lang="nb-NO" dirty="0" smtClean="0"/>
          </a:p>
          <a:p>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11</a:t>
            </a:fld>
            <a:endParaRPr lang="nb-NO" dirty="0"/>
          </a:p>
        </p:txBody>
      </p:sp>
    </p:spTree>
    <p:extLst>
      <p:ext uri="{BB962C8B-B14F-4D97-AF65-F5344CB8AC3E}">
        <p14:creationId xmlns:p14="http://schemas.microsoft.com/office/powerpoint/2010/main" val="92335141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smtClean="0"/>
              <a:t>Ett ufullstendig sett regler</a:t>
            </a:r>
            <a:br>
              <a:rPr lang="nb-NO" dirty="0" smtClean="0"/>
            </a:br>
            <a:r>
              <a:rPr lang="nb-NO" dirty="0" smtClean="0"/>
              <a:t>for ulike roller</a:t>
            </a:r>
            <a:endParaRPr lang="nb-NO" dirty="0"/>
          </a:p>
        </p:txBody>
      </p:sp>
      <p:sp>
        <p:nvSpPr>
          <p:cNvPr id="3" name="Content Placeholder 2"/>
          <p:cNvSpPr>
            <a:spLocks noGrp="1"/>
          </p:cNvSpPr>
          <p:nvPr>
            <p:ph idx="1"/>
          </p:nvPr>
        </p:nvSpPr>
        <p:spPr>
          <a:xfrm>
            <a:off x="251520" y="1340768"/>
            <a:ext cx="8740080" cy="4739357"/>
          </a:xfrm>
        </p:spPr>
        <p:txBody>
          <a:bodyPr>
            <a:normAutofit fontScale="77500" lnSpcReduction="20000"/>
          </a:bodyPr>
          <a:lstStyle/>
          <a:p>
            <a:r>
              <a:rPr lang="nb-NO" dirty="0" smtClean="0"/>
              <a:t>Kommunelovgivningen utformet med sikte på disponering av økonomiske ressurser til løsning av fellesoppgaver og lovpålagt eller selvvalgt tjenesteyting overfor borgerne</a:t>
            </a:r>
          </a:p>
          <a:p>
            <a:pPr lvl="1"/>
            <a:r>
              <a:rPr lang="nb-NO" dirty="0" smtClean="0"/>
              <a:t>Dette er kjerneområdet for det tradisjonelle kommunale selvstyre</a:t>
            </a:r>
          </a:p>
          <a:p>
            <a:r>
              <a:rPr lang="nb-NO" dirty="0" smtClean="0"/>
              <a:t>Økende innslag av myndighetsutøving i snevrere forstand, og velferdsstatlig rettighetslovgivning, forankret i særlov</a:t>
            </a:r>
          </a:p>
          <a:p>
            <a:pPr lvl="1"/>
            <a:r>
              <a:rPr lang="nb-NO" dirty="0"/>
              <a:t>U</a:t>
            </a:r>
            <a:r>
              <a:rPr lang="nb-NO" dirty="0" smtClean="0"/>
              <a:t>tøvd under statlig kontroll. Dette skaper uklare kompetanse- og ansvarsforhold</a:t>
            </a:r>
          </a:p>
          <a:p>
            <a:r>
              <a:rPr lang="nb-NO" dirty="0" smtClean="0"/>
              <a:t>Stort volum av privatrettslige disposisjoner</a:t>
            </a:r>
          </a:p>
          <a:p>
            <a:pPr lvl="1"/>
            <a:r>
              <a:rPr lang="nb-NO" dirty="0" smtClean="0"/>
              <a:t>Kommuneloven gir i liten grad veiledning om forholdet mellom på den ene siden lovens materielle krav til kommunal økonomiforvaltning  og regler om personell kompetanse, og på den andre privatrettslige prinsipper  om legitimasjon for den som opptrer på vegne av sammenslutninger, og økonomisk ansvar for vanhjemmel</a:t>
            </a:r>
          </a:p>
          <a:p>
            <a:endParaRPr lang="nb-NO" dirty="0" smtClean="0"/>
          </a:p>
          <a:p>
            <a:pPr lvl="1"/>
            <a:endParaRPr lang="nb-NO" dirty="0" smtClean="0"/>
          </a:p>
          <a:p>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12</a:t>
            </a:fld>
            <a:endParaRPr lang="nb-NO" dirty="0"/>
          </a:p>
        </p:txBody>
      </p:sp>
    </p:spTree>
    <p:extLst>
      <p:ext uri="{BB962C8B-B14F-4D97-AF65-F5344CB8AC3E}">
        <p14:creationId xmlns:p14="http://schemas.microsoft.com/office/powerpoint/2010/main" val="7205489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smtClean="0"/>
              <a:t>Kommunalt selvstyre</a:t>
            </a:r>
            <a:br>
              <a:rPr lang="nb-NO" dirty="0" smtClean="0"/>
            </a:br>
            <a:r>
              <a:rPr lang="nb-NO" dirty="0" smtClean="0"/>
              <a:t>og nasjonal politikk</a:t>
            </a:r>
            <a:endParaRPr lang="nb-NO" dirty="0"/>
          </a:p>
        </p:txBody>
      </p:sp>
      <p:sp>
        <p:nvSpPr>
          <p:cNvPr id="3" name="Content Placeholder 2"/>
          <p:cNvSpPr>
            <a:spLocks noGrp="1"/>
          </p:cNvSpPr>
          <p:nvPr>
            <p:ph idx="1"/>
          </p:nvPr>
        </p:nvSpPr>
        <p:spPr>
          <a:xfrm>
            <a:off x="323528" y="1196752"/>
            <a:ext cx="8686800" cy="4968552"/>
          </a:xfrm>
        </p:spPr>
        <p:txBody>
          <a:bodyPr>
            <a:normAutofit fontScale="85000" lnSpcReduction="20000"/>
          </a:bodyPr>
          <a:lstStyle/>
          <a:p>
            <a:r>
              <a:rPr lang="nb-NO" dirty="0" smtClean="0"/>
              <a:t>Kommunens virksomhet etter særlovgivningen under statlig styring og kontroll</a:t>
            </a:r>
          </a:p>
          <a:p>
            <a:pPr marL="742950" lvl="2" indent="-342900">
              <a:buFont typeface="Wingdings 2"/>
              <a:buChar char=""/>
            </a:pPr>
            <a:r>
              <a:rPr lang="nb-NO" sz="2800" i="1" dirty="0"/>
              <a:t>Kommunestyrenes rolle i hovedsak administrativ</a:t>
            </a:r>
          </a:p>
          <a:p>
            <a:r>
              <a:rPr lang="nb-NO" dirty="0" smtClean="0"/>
              <a:t>Ikke realistisk med en reversering av dette</a:t>
            </a:r>
          </a:p>
          <a:p>
            <a:r>
              <a:rPr lang="nb-NO" dirty="0" smtClean="0"/>
              <a:t>Ansvaret for kvaliteten av lokale velferdsstatlige tjenester havner i Oslo</a:t>
            </a:r>
          </a:p>
          <a:p>
            <a:pPr lvl="1"/>
            <a:r>
              <a:rPr lang="nb-NO" dirty="0" smtClean="0"/>
              <a:t>Større svikt og ulikhet tolereres bare for </a:t>
            </a:r>
            <a:r>
              <a:rPr lang="nb-NO" dirty="0" smtClean="0"/>
              <a:t>de </a:t>
            </a:r>
            <a:r>
              <a:rPr lang="nb-NO" dirty="0" smtClean="0"/>
              <a:t>mest ressurssvake </a:t>
            </a:r>
            <a:r>
              <a:rPr lang="nb-NO" dirty="0" smtClean="0"/>
              <a:t>gruppene </a:t>
            </a:r>
            <a:r>
              <a:rPr lang="nb-NO" dirty="0" smtClean="0"/>
              <a:t>– I første rekke sosialhjelpmottakere og bostedsløse</a:t>
            </a:r>
          </a:p>
          <a:p>
            <a:r>
              <a:rPr lang="nb-NO" dirty="0" smtClean="0"/>
              <a:t>Brytning mellom lokalpolitikk og statlig </a:t>
            </a:r>
            <a:r>
              <a:rPr lang="nb-NO" dirty="0" smtClean="0"/>
              <a:t>kontrollapparat, </a:t>
            </a:r>
            <a:r>
              <a:rPr lang="nb-NO" dirty="0" smtClean="0"/>
              <a:t>i første rekke ved miljøvern og arealforvaltning</a:t>
            </a:r>
          </a:p>
          <a:p>
            <a:pPr lvl="1"/>
            <a:r>
              <a:rPr lang="nb-NO" dirty="0" smtClean="0"/>
              <a:t>Hvorfor legge beslutningsmyndighet til lokale organer hvis fylkesmannen har generell overprøvingsmyndighet?</a:t>
            </a:r>
          </a:p>
          <a:p>
            <a:endParaRPr lang="nb-NO" dirty="0" smtClean="0"/>
          </a:p>
          <a:p>
            <a:pPr lvl="1"/>
            <a:endParaRPr lang="nb-NO" dirty="0" smtClean="0"/>
          </a:p>
          <a:p>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13</a:t>
            </a:fld>
            <a:endParaRPr lang="nb-NO" dirty="0"/>
          </a:p>
        </p:txBody>
      </p:sp>
    </p:spTree>
    <p:extLst>
      <p:ext uri="{BB962C8B-B14F-4D97-AF65-F5344CB8AC3E}">
        <p14:creationId xmlns:p14="http://schemas.microsoft.com/office/powerpoint/2010/main" val="3807186541"/>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smtClean="0"/>
              <a:t>Demokrati  og økonomiske rammebetingelser</a:t>
            </a:r>
            <a:endParaRPr lang="nb-NO" dirty="0"/>
          </a:p>
        </p:txBody>
      </p:sp>
      <p:sp>
        <p:nvSpPr>
          <p:cNvPr id="3" name="Content Placeholder 2"/>
          <p:cNvSpPr>
            <a:spLocks noGrp="1"/>
          </p:cNvSpPr>
          <p:nvPr>
            <p:ph idx="1"/>
          </p:nvPr>
        </p:nvSpPr>
        <p:spPr>
          <a:xfrm>
            <a:off x="0" y="1052736"/>
            <a:ext cx="9144000" cy="5040560"/>
          </a:xfrm>
        </p:spPr>
        <p:txBody>
          <a:bodyPr>
            <a:normAutofit fontScale="92500" lnSpcReduction="20000"/>
          </a:bodyPr>
          <a:lstStyle/>
          <a:p>
            <a:r>
              <a:rPr lang="nb-NO" dirty="0" smtClean="0"/>
              <a:t>Alle kommuner bruker høyeste skattøre for inntektsskatt</a:t>
            </a:r>
          </a:p>
          <a:p>
            <a:r>
              <a:rPr lang="nb-NO" dirty="0" smtClean="0"/>
              <a:t>Avgifter og gebyrer bundet til et selvkostprinsipp</a:t>
            </a:r>
          </a:p>
          <a:p>
            <a:r>
              <a:rPr lang="nb-NO" dirty="0"/>
              <a:t>Eiendomsskatten tung </a:t>
            </a:r>
            <a:r>
              <a:rPr lang="nb-NO" dirty="0" smtClean="0"/>
              <a:t>symbolsak </a:t>
            </a:r>
            <a:r>
              <a:rPr lang="nb-NO" dirty="0"/>
              <a:t>i noen </a:t>
            </a:r>
            <a:r>
              <a:rPr lang="nb-NO" dirty="0" smtClean="0"/>
              <a:t>kommuner, men av begrenset betydning for handlingsrommet</a:t>
            </a:r>
            <a:endParaRPr lang="nb-NO" dirty="0"/>
          </a:p>
          <a:p>
            <a:r>
              <a:rPr lang="nb-NO" dirty="0" smtClean="0"/>
              <a:t>Under 40 % av de kommunale inntekter kommer fra egen beskatning</a:t>
            </a:r>
          </a:p>
          <a:p>
            <a:r>
              <a:rPr lang="nb-NO" dirty="0" smtClean="0"/>
              <a:t>Overføringsbasert finansiering undergraver det politiske ansvaret overfor velgerne</a:t>
            </a:r>
          </a:p>
          <a:p>
            <a:pPr lvl="1"/>
            <a:r>
              <a:rPr lang="nb-NO" dirty="0" smtClean="0"/>
              <a:t>Vanskelig for velgerne å se når svikt skyldes uforsvarlig ressursbruk og når den skyldes for trange rammebetingelser</a:t>
            </a:r>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14</a:t>
            </a:fld>
            <a:endParaRPr lang="nb-NO" dirty="0"/>
          </a:p>
        </p:txBody>
      </p:sp>
    </p:spTree>
    <p:extLst>
      <p:ext uri="{BB962C8B-B14F-4D97-AF65-F5344CB8AC3E}">
        <p14:creationId xmlns:p14="http://schemas.microsoft.com/office/powerpoint/2010/main" val="414888098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b-NO" sz="2400" dirty="0" smtClean="0"/>
              <a:t>Fra lokalpolitisk </a:t>
            </a:r>
            <a:r>
              <a:rPr lang="nb-NO" sz="2400" dirty="0"/>
              <a:t>beslutningsarena </a:t>
            </a:r>
            <a:r>
              <a:rPr lang="nb-NO" sz="2400" dirty="0" smtClean="0"/>
              <a:t>til  </a:t>
            </a:r>
            <a:r>
              <a:rPr lang="nb-NO" sz="2400" dirty="0"/>
              <a:t>tjenesteytende </a:t>
            </a:r>
            <a:r>
              <a:rPr lang="nb-NO" sz="2400" dirty="0" smtClean="0"/>
              <a:t>forvaltningsnivå?</a:t>
            </a:r>
            <a:endParaRPr lang="nb-NO" sz="2400" dirty="0"/>
          </a:p>
        </p:txBody>
      </p:sp>
      <p:sp>
        <p:nvSpPr>
          <p:cNvPr id="3" name="Content Placeholder 2"/>
          <p:cNvSpPr>
            <a:spLocks noGrp="1"/>
          </p:cNvSpPr>
          <p:nvPr>
            <p:ph idx="1"/>
          </p:nvPr>
        </p:nvSpPr>
        <p:spPr>
          <a:xfrm>
            <a:off x="304800" y="1340768"/>
            <a:ext cx="8686800" cy="4739357"/>
          </a:xfrm>
        </p:spPr>
        <p:txBody>
          <a:bodyPr>
            <a:normAutofit fontScale="92500" lnSpcReduction="20000"/>
          </a:bodyPr>
          <a:lstStyle/>
          <a:p>
            <a:r>
              <a:rPr lang="nb-NO" dirty="0" smtClean="0"/>
              <a:t>1837 Formannskapene folkevalgte organer uten egen administrasjon</a:t>
            </a:r>
          </a:p>
          <a:p>
            <a:r>
              <a:rPr lang="nb-NO" dirty="0" smtClean="0"/>
              <a:t>1954 En kommunal administrasjon dimensjonert for å forberede og saker for og iverksette vedtak av folkevalgte organer</a:t>
            </a:r>
          </a:p>
          <a:p>
            <a:r>
              <a:rPr lang="nb-NO" dirty="0" smtClean="0"/>
              <a:t>2012 En stadig større del av den kommunale virksomhet ren tjenesteyting eller forvaltningsmessige beslutninger, uten folkevalgt medvirkning</a:t>
            </a:r>
          </a:p>
          <a:p>
            <a:r>
              <a:rPr lang="nb-NO" dirty="0" smtClean="0"/>
              <a:t>Politiske valg blir en stadig mindre del av kommunens virksomhet</a:t>
            </a:r>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15</a:t>
            </a:fld>
            <a:endParaRPr lang="nb-NO" dirty="0"/>
          </a:p>
        </p:txBody>
      </p:sp>
    </p:spTree>
    <p:extLst>
      <p:ext uri="{BB962C8B-B14F-4D97-AF65-F5344CB8AC3E}">
        <p14:creationId xmlns:p14="http://schemas.microsoft.com/office/powerpoint/2010/main" val="3341715254"/>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smtClean="0"/>
              <a:t>Kommuneinndeling etter et utvidet ole brum-prinsipp?</a:t>
            </a:r>
            <a:endParaRPr lang="nb-NO" dirty="0"/>
          </a:p>
        </p:txBody>
      </p:sp>
      <p:sp>
        <p:nvSpPr>
          <p:cNvPr id="3" name="Content Placeholder 2"/>
          <p:cNvSpPr>
            <a:spLocks noGrp="1"/>
          </p:cNvSpPr>
          <p:nvPr>
            <p:ph idx="1"/>
          </p:nvPr>
        </p:nvSpPr>
        <p:spPr>
          <a:xfrm>
            <a:off x="304800" y="1340768"/>
            <a:ext cx="8686800" cy="4739357"/>
          </a:xfrm>
        </p:spPr>
        <p:txBody>
          <a:bodyPr>
            <a:normAutofit/>
          </a:bodyPr>
          <a:lstStyle/>
          <a:p>
            <a:r>
              <a:rPr lang="nb-NO" dirty="0" smtClean="0"/>
              <a:t>Tre ulike forventinger til kommunene</a:t>
            </a:r>
          </a:p>
          <a:p>
            <a:r>
              <a:rPr lang="nb-NO" dirty="0" smtClean="0"/>
              <a:t>Arena for lokale valg og prioriteringer</a:t>
            </a:r>
          </a:p>
          <a:p>
            <a:r>
              <a:rPr lang="nb-NO" dirty="0" smtClean="0"/>
              <a:t>Effektiv administrasjon av tjenester og virksomhet</a:t>
            </a:r>
          </a:p>
          <a:p>
            <a:r>
              <a:rPr lang="nb-NO" dirty="0" smtClean="0"/>
              <a:t>Ivaretakelse av overordnede politiske mål</a:t>
            </a:r>
          </a:p>
          <a:p>
            <a:r>
              <a:rPr lang="nb-NO" dirty="0" smtClean="0"/>
              <a:t>Åpenbart at det ikke finnes noen universell modell for inndeling og organisering som passer like godt for alle disse tre funksjonene</a:t>
            </a:r>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16</a:t>
            </a:fld>
            <a:endParaRPr lang="nb-NO" dirty="0"/>
          </a:p>
        </p:txBody>
      </p:sp>
    </p:spTree>
    <p:extLst>
      <p:ext uri="{BB962C8B-B14F-4D97-AF65-F5344CB8AC3E}">
        <p14:creationId xmlns:p14="http://schemas.microsoft.com/office/powerpoint/2010/main" val="280444308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Noen valg som må treffes</a:t>
            </a:r>
            <a:endParaRPr lang="nb-NO" dirty="0"/>
          </a:p>
        </p:txBody>
      </p:sp>
      <p:sp>
        <p:nvSpPr>
          <p:cNvPr id="3" name="Content Placeholder 2"/>
          <p:cNvSpPr>
            <a:spLocks noGrp="1"/>
          </p:cNvSpPr>
          <p:nvPr>
            <p:ph idx="1"/>
          </p:nvPr>
        </p:nvSpPr>
        <p:spPr>
          <a:xfrm>
            <a:off x="0" y="1196752"/>
            <a:ext cx="8991600" cy="4968552"/>
          </a:xfrm>
        </p:spPr>
        <p:txBody>
          <a:bodyPr>
            <a:normAutofit fontScale="85000" lnSpcReduction="20000"/>
          </a:bodyPr>
          <a:lstStyle/>
          <a:p>
            <a:r>
              <a:rPr lang="nb-NO" dirty="0" smtClean="0"/>
              <a:t>Ønsker vi kommuner der velgerne ser seg kunder eller som borgere?</a:t>
            </a:r>
          </a:p>
          <a:p>
            <a:pPr lvl="1"/>
            <a:r>
              <a:rPr lang="nb-NO" dirty="0" smtClean="0"/>
              <a:t>Kunden er opptatt av hva han får, borgeren av helheten i og konsekvensene av de valgene som tas</a:t>
            </a:r>
          </a:p>
          <a:p>
            <a:pPr lvl="1"/>
            <a:r>
              <a:rPr lang="nb-NO" dirty="0" smtClean="0"/>
              <a:t>Kommunesammenslåinger vil kunne forsterke en slik utvikling</a:t>
            </a:r>
          </a:p>
          <a:p>
            <a:r>
              <a:rPr lang="nb-NO" dirty="0" smtClean="0"/>
              <a:t>Hvor viktig synes vi det er å opprettholde generalistkommunen?</a:t>
            </a:r>
          </a:p>
          <a:p>
            <a:pPr lvl="1"/>
            <a:r>
              <a:rPr lang="nb-NO" dirty="0" smtClean="0"/>
              <a:t>Interkommunalt samarbeid og særlig samkommuner vil kunne føre til en «avskalling» av oppgaver til et ganske selvgående styringsnivå</a:t>
            </a:r>
          </a:p>
          <a:p>
            <a:r>
              <a:rPr lang="nb-NO" dirty="0" smtClean="0"/>
              <a:t>Hvis dette er en ønsket utvikling, bør ikke Stortinget ha en mening om hvilke oppgaver som bør eller ikke bør utskilles på denne måten?  </a:t>
            </a:r>
          </a:p>
          <a:p>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17</a:t>
            </a:fld>
            <a:endParaRPr lang="nb-NO" dirty="0"/>
          </a:p>
        </p:txBody>
      </p:sp>
    </p:spTree>
    <p:extLst>
      <p:ext uri="{BB962C8B-B14F-4D97-AF65-F5344CB8AC3E}">
        <p14:creationId xmlns:p14="http://schemas.microsoft.com/office/powerpoint/2010/main" val="201550703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En nytt kommunaldemokratiutvalg</a:t>
            </a:r>
            <a:endParaRPr lang="nb-NO" dirty="0"/>
          </a:p>
        </p:txBody>
      </p:sp>
      <p:sp>
        <p:nvSpPr>
          <p:cNvPr id="3" name="Content Placeholder 2"/>
          <p:cNvSpPr>
            <a:spLocks noGrp="1"/>
          </p:cNvSpPr>
          <p:nvPr>
            <p:ph idx="1"/>
          </p:nvPr>
        </p:nvSpPr>
        <p:spPr>
          <a:xfrm>
            <a:off x="251520" y="1052736"/>
            <a:ext cx="8686800" cy="5112568"/>
          </a:xfrm>
        </p:spPr>
        <p:txBody>
          <a:bodyPr>
            <a:normAutofit fontScale="77500" lnSpcReduction="20000"/>
          </a:bodyPr>
          <a:lstStyle/>
          <a:p>
            <a:r>
              <a:rPr lang="nb-NO" dirty="0" smtClean="0"/>
              <a:t>Nødvendig å bringe sammen en kritisk og helhetlig vurdering av:</a:t>
            </a:r>
          </a:p>
          <a:p>
            <a:r>
              <a:rPr lang="nb-NO" dirty="0" smtClean="0"/>
              <a:t>Kommuneinndeling</a:t>
            </a:r>
          </a:p>
          <a:p>
            <a:r>
              <a:rPr lang="nb-NO" dirty="0" smtClean="0"/>
              <a:t>Kommunale oppgaver </a:t>
            </a:r>
          </a:p>
          <a:p>
            <a:r>
              <a:rPr lang="nb-NO" dirty="0" smtClean="0"/>
              <a:t>Opprettholdelse, etablering av og oppgaver for andre ikke-statlige beslutningsnivåer</a:t>
            </a:r>
          </a:p>
          <a:p>
            <a:pPr lvl="1"/>
            <a:r>
              <a:rPr lang="nb-NO" dirty="0" smtClean="0"/>
              <a:t>Interkommunale organer, samkommuner, fylkeskommuner, regionorganisering</a:t>
            </a:r>
          </a:p>
          <a:p>
            <a:r>
              <a:rPr lang="nb-NO" dirty="0" smtClean="0"/>
              <a:t>Statlig styring og kontroll med kommunene</a:t>
            </a:r>
          </a:p>
          <a:p>
            <a:pPr lvl="1"/>
            <a:r>
              <a:rPr lang="nb-NO" dirty="0" smtClean="0"/>
              <a:t>Bør denne rendyrkes som en ren lovlighetskontroll ved uavhengige forvaltningsorganer?</a:t>
            </a:r>
          </a:p>
          <a:p>
            <a:r>
              <a:rPr lang="nb-NO" dirty="0" smtClean="0"/>
              <a:t>Så kan vi lage en ny kommunelov tilpasset det </a:t>
            </a:r>
            <a:r>
              <a:rPr lang="nb-NO" smtClean="0"/>
              <a:t>man har </a:t>
            </a:r>
            <a:r>
              <a:rPr lang="nb-NO" dirty="0" smtClean="0"/>
              <a:t>kommet frem til om disse spørsmålene</a:t>
            </a:r>
          </a:p>
          <a:p>
            <a:r>
              <a:rPr lang="nb-NO" dirty="0" smtClean="0"/>
              <a:t>Kommunaldemokratiet er for viktig til få fortsette å drive rundt i tilfeldige politiske vindkast</a:t>
            </a:r>
          </a:p>
          <a:p>
            <a:endParaRPr lang="nb-NO" dirty="0" smtClean="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18</a:t>
            </a:fld>
            <a:endParaRPr lang="nb-NO" dirty="0"/>
          </a:p>
        </p:txBody>
      </p:sp>
    </p:spTree>
    <p:extLst>
      <p:ext uri="{BB962C8B-B14F-4D97-AF65-F5344CB8AC3E}">
        <p14:creationId xmlns:p14="http://schemas.microsoft.com/office/powerpoint/2010/main" val="1594991550"/>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686800" cy="838200"/>
          </a:xfrm>
        </p:spPr>
        <p:txBody>
          <a:bodyPr>
            <a:normAutofit/>
          </a:bodyPr>
          <a:lstStyle/>
          <a:p>
            <a:r>
              <a:rPr lang="nb-NO" dirty="0" smtClean="0"/>
              <a:t>slektstavlen</a:t>
            </a:r>
            <a:endParaRPr lang="nb-NO" dirty="0"/>
          </a:p>
        </p:txBody>
      </p:sp>
      <p:sp>
        <p:nvSpPr>
          <p:cNvPr id="3" name="Content Placeholder 2"/>
          <p:cNvSpPr>
            <a:spLocks noGrp="1"/>
          </p:cNvSpPr>
          <p:nvPr>
            <p:ph idx="1"/>
          </p:nvPr>
        </p:nvSpPr>
        <p:spPr>
          <a:xfrm>
            <a:off x="251520" y="1052736"/>
            <a:ext cx="8686800" cy="5184576"/>
          </a:xfrm>
        </p:spPr>
        <p:txBody>
          <a:bodyPr>
            <a:normAutofit fontScale="77500" lnSpcReduction="20000"/>
          </a:bodyPr>
          <a:lstStyle/>
          <a:p>
            <a:r>
              <a:rPr lang="nb-NO" i="1" dirty="0"/>
              <a:t>Kommuneloven av 1992 </a:t>
            </a:r>
            <a:r>
              <a:rPr lang="nb-NO" i="1" dirty="0" smtClean="0"/>
              <a:t>femte </a:t>
            </a:r>
            <a:r>
              <a:rPr lang="nb-NO" i="1" dirty="0"/>
              <a:t>generasjon </a:t>
            </a:r>
            <a:r>
              <a:rPr lang="nb-NO" i="1" dirty="0" smtClean="0"/>
              <a:t>kommunelover</a:t>
            </a:r>
          </a:p>
          <a:p>
            <a:r>
              <a:rPr lang="nb-NO" i="1" dirty="0" smtClean="0"/>
              <a:t>1837: Formannskapslovene</a:t>
            </a:r>
          </a:p>
          <a:p>
            <a:pPr lvl="1"/>
            <a:r>
              <a:rPr lang="nb-NO" dirty="0" smtClean="0"/>
              <a:t>«Amtsformannskap» for landkommunene</a:t>
            </a:r>
          </a:p>
          <a:p>
            <a:r>
              <a:rPr lang="nb-NO" dirty="0" smtClean="0"/>
              <a:t>1921 </a:t>
            </a:r>
            <a:r>
              <a:rPr lang="nb-NO" dirty="0" smtClean="0"/>
              <a:t>Nyskrevne </a:t>
            </a:r>
            <a:r>
              <a:rPr lang="nb-NO" dirty="0" smtClean="0"/>
              <a:t>kommunelover</a:t>
            </a:r>
          </a:p>
          <a:p>
            <a:r>
              <a:rPr lang="nb-NO" dirty="0" smtClean="0"/>
              <a:t>1938 Konsolideringslover – særlig om økonomistyring</a:t>
            </a:r>
          </a:p>
          <a:p>
            <a:r>
              <a:rPr lang="nb-NO" dirty="0" smtClean="0"/>
              <a:t>1954 Sammenslåing av de to lovene</a:t>
            </a:r>
          </a:p>
          <a:p>
            <a:r>
              <a:rPr lang="nb-NO" dirty="0" smtClean="0"/>
              <a:t>1961 Egen fylkeskommunelov </a:t>
            </a:r>
          </a:p>
          <a:p>
            <a:r>
              <a:rPr lang="nb-NO" dirty="0" smtClean="0"/>
              <a:t>1974 Direkte valg til fylkestinget</a:t>
            </a:r>
          </a:p>
          <a:p>
            <a:r>
              <a:rPr lang="nb-NO" dirty="0" smtClean="0"/>
              <a:t>1976 Egen fylkeskommunal administrasjon under fylkesrådmann</a:t>
            </a:r>
          </a:p>
          <a:p>
            <a:r>
              <a:rPr lang="nb-NO" dirty="0" smtClean="0"/>
              <a:t>1977 Direkte fylkesskatt</a:t>
            </a:r>
          </a:p>
          <a:p>
            <a:r>
              <a:rPr lang="nb-NO" dirty="0" smtClean="0"/>
              <a:t>1980 Hjemmel for delegasjon av avgjørelsesmyndighet til rådmannen</a:t>
            </a:r>
          </a:p>
          <a:p>
            <a:r>
              <a:rPr lang="nb-NO" dirty="0" smtClean="0"/>
              <a:t>1985 Forsøkslov om kommunal parlamentarisme</a:t>
            </a:r>
          </a:p>
          <a:p>
            <a:endParaRPr lang="nb-NO" dirty="0" smtClean="0"/>
          </a:p>
          <a:p>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a:p>
        </p:txBody>
      </p:sp>
      <p:sp>
        <p:nvSpPr>
          <p:cNvPr id="6" name="Slide Number Placeholder 5"/>
          <p:cNvSpPr>
            <a:spLocks noGrp="1"/>
          </p:cNvSpPr>
          <p:nvPr>
            <p:ph type="sldNum" sz="quarter" idx="12"/>
          </p:nvPr>
        </p:nvSpPr>
        <p:spPr/>
        <p:txBody>
          <a:bodyPr/>
          <a:lstStyle/>
          <a:p>
            <a:fld id="{5AD21B66-4FBB-4EF5-80E9-273B0E1F892A}" type="slidenum">
              <a:rPr lang="nb-NO" smtClean="0"/>
              <a:t>2</a:t>
            </a:fld>
            <a:endParaRPr lang="nb-NO"/>
          </a:p>
        </p:txBody>
      </p:sp>
    </p:spTree>
    <p:extLst>
      <p:ext uri="{BB962C8B-B14F-4D97-AF65-F5344CB8AC3E}">
        <p14:creationId xmlns:p14="http://schemas.microsoft.com/office/powerpoint/2010/main" val="421908146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Ønsket om et nytt barn</a:t>
            </a:r>
            <a:endParaRPr lang="nb-NO" dirty="0"/>
          </a:p>
        </p:txBody>
      </p:sp>
      <p:sp>
        <p:nvSpPr>
          <p:cNvPr id="3" name="Content Placeholder 2"/>
          <p:cNvSpPr>
            <a:spLocks noGrp="1"/>
          </p:cNvSpPr>
          <p:nvPr>
            <p:ph idx="1"/>
          </p:nvPr>
        </p:nvSpPr>
        <p:spPr/>
        <p:txBody>
          <a:bodyPr/>
          <a:lstStyle/>
          <a:p>
            <a:r>
              <a:rPr lang="nb-NO" dirty="0" smtClean="0"/>
              <a:t>Behov for opprydding og modernisering</a:t>
            </a:r>
          </a:p>
          <a:p>
            <a:r>
              <a:rPr lang="nb-NO" dirty="0" smtClean="0"/>
              <a:t>Gjennomgang av intern struktur og beslutningsprosesser</a:t>
            </a:r>
          </a:p>
          <a:p>
            <a:pPr lvl="1"/>
            <a:r>
              <a:rPr lang="nb-NO" dirty="0" smtClean="0"/>
              <a:t>Fornyet behandling, delegering, intern kontroll, parlamentarisk styringsform</a:t>
            </a:r>
          </a:p>
          <a:p>
            <a:r>
              <a:rPr lang="nb-NO" dirty="0" smtClean="0"/>
              <a:t>Gjennomgang av reglene om statlig tilsyn og kontroll</a:t>
            </a:r>
          </a:p>
          <a:p>
            <a:pPr lvl="1"/>
            <a:r>
              <a:rPr lang="nb-NO" dirty="0" smtClean="0"/>
              <a:t>Mindretallsanke, godkjenning, lovlighetskontroll</a:t>
            </a:r>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3</a:t>
            </a:fld>
            <a:endParaRPr lang="nb-NO" dirty="0"/>
          </a:p>
        </p:txBody>
      </p:sp>
    </p:spTree>
    <p:extLst>
      <p:ext uri="{BB962C8B-B14F-4D97-AF65-F5344CB8AC3E}">
        <p14:creationId xmlns:p14="http://schemas.microsoft.com/office/powerpoint/2010/main" val="371487152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unnfangelsen</a:t>
            </a:r>
            <a:endParaRPr lang="nb-NO" dirty="0"/>
          </a:p>
        </p:txBody>
      </p:sp>
      <p:sp>
        <p:nvSpPr>
          <p:cNvPr id="3" name="Content Placeholder 2"/>
          <p:cNvSpPr>
            <a:spLocks noGrp="1"/>
          </p:cNvSpPr>
          <p:nvPr>
            <p:ph idx="1"/>
          </p:nvPr>
        </p:nvSpPr>
        <p:spPr>
          <a:xfrm>
            <a:off x="323528" y="1196752"/>
            <a:ext cx="8686800" cy="4968552"/>
          </a:xfrm>
        </p:spPr>
        <p:txBody>
          <a:bodyPr>
            <a:normAutofit fontScale="92500" lnSpcReduction="20000"/>
          </a:bodyPr>
          <a:lstStyle/>
          <a:p>
            <a:r>
              <a:rPr lang="nb-NO" dirty="0" smtClean="0"/>
              <a:t>1987: Oppnevning av lovutvalg</a:t>
            </a:r>
          </a:p>
          <a:p>
            <a:r>
              <a:rPr lang="nb-NO" dirty="0" smtClean="0"/>
              <a:t>Målsetting:</a:t>
            </a:r>
          </a:p>
          <a:p>
            <a:pPr lvl="1"/>
            <a:r>
              <a:rPr lang="nb-NO" dirty="0" smtClean="0"/>
              <a:t>«</a:t>
            </a:r>
            <a:r>
              <a:rPr lang="nb-NO" i="0" dirty="0" smtClean="0"/>
              <a:t>en lovgivning som sikrer og fremmer de grunnleggende verdier ved det kommunale/fylkeskommunale selvstyret»</a:t>
            </a:r>
          </a:p>
          <a:p>
            <a:r>
              <a:rPr lang="nb-NO" dirty="0" smtClean="0"/>
              <a:t>Men utelukkende en revisjon av de rent administrative rammene</a:t>
            </a:r>
            <a:endParaRPr lang="nb-NO" i="0" dirty="0" smtClean="0"/>
          </a:p>
          <a:p>
            <a:pPr lvl="1"/>
            <a:r>
              <a:rPr lang="nb-NO" dirty="0" smtClean="0"/>
              <a:t>Hovedrevisjon av Kommunestyreloven av 1954</a:t>
            </a:r>
          </a:p>
          <a:p>
            <a:pPr lvl="1"/>
            <a:r>
              <a:rPr lang="nb-NO" dirty="0" smtClean="0"/>
              <a:t>Vurdere felles lov for kommuner og fylkeskommuner</a:t>
            </a:r>
          </a:p>
          <a:p>
            <a:r>
              <a:rPr lang="nb-NO" dirty="0" smtClean="0"/>
              <a:t>Ikke kommuneinndeling, funksjonsfordeling eller økonomiske rammebetingelser</a:t>
            </a:r>
          </a:p>
          <a:p>
            <a:r>
              <a:rPr lang="nb-NO" dirty="0" smtClean="0"/>
              <a:t>Og tidsramme for utredningen to år</a:t>
            </a:r>
          </a:p>
          <a:p>
            <a:endParaRPr lang="nb-NO" dirty="0" smtClean="0"/>
          </a:p>
          <a:p>
            <a:endParaRPr lang="nb-NO" dirty="0" smtClean="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4</a:t>
            </a:fld>
            <a:endParaRPr lang="nb-NO" dirty="0"/>
          </a:p>
        </p:txBody>
      </p:sp>
    </p:spTree>
    <p:extLst>
      <p:ext uri="{BB962C8B-B14F-4D97-AF65-F5344CB8AC3E}">
        <p14:creationId xmlns:p14="http://schemas.microsoft.com/office/powerpoint/2010/main" val="328377012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b-NO" sz="2800" dirty="0"/>
              <a:t>Fødselen – Et pent og ganske veltilpasset </a:t>
            </a:r>
            <a:r>
              <a:rPr lang="nb-NO" sz="2800" dirty="0" smtClean="0"/>
              <a:t>barn – med en litt uryddig halvbror</a:t>
            </a:r>
            <a:endParaRPr lang="nb-NO" sz="2800" dirty="0"/>
          </a:p>
        </p:txBody>
      </p:sp>
      <p:sp>
        <p:nvSpPr>
          <p:cNvPr id="3" name="Content Placeholder 2"/>
          <p:cNvSpPr>
            <a:spLocks noGrp="1"/>
          </p:cNvSpPr>
          <p:nvPr>
            <p:ph idx="1"/>
          </p:nvPr>
        </p:nvSpPr>
        <p:spPr>
          <a:xfrm>
            <a:off x="0" y="1052736"/>
            <a:ext cx="9144000" cy="5040560"/>
          </a:xfrm>
        </p:spPr>
        <p:txBody>
          <a:bodyPr>
            <a:noAutofit/>
          </a:bodyPr>
          <a:lstStyle/>
          <a:p>
            <a:r>
              <a:rPr lang="nb-NO" dirty="0"/>
              <a:t>E</a:t>
            </a:r>
            <a:r>
              <a:rPr lang="nb-NO" dirty="0" smtClean="0"/>
              <a:t>n </a:t>
            </a:r>
            <a:r>
              <a:rPr lang="nb-NO" dirty="0"/>
              <a:t>oppdatering og modernisering av den eksisterende </a:t>
            </a:r>
            <a:r>
              <a:rPr lang="nb-NO" dirty="0" smtClean="0"/>
              <a:t>styringsmodell</a:t>
            </a:r>
          </a:p>
          <a:p>
            <a:pPr lvl="1"/>
            <a:r>
              <a:rPr lang="nb-NO" dirty="0" smtClean="0"/>
              <a:t>Rendyrking av «to-søylemodellen»</a:t>
            </a:r>
          </a:p>
          <a:p>
            <a:pPr lvl="1"/>
            <a:r>
              <a:rPr lang="nb-NO" dirty="0" smtClean="0"/>
              <a:t>All politisk kompetanse ligger hos kommunestyret</a:t>
            </a:r>
          </a:p>
          <a:p>
            <a:pPr lvl="1"/>
            <a:r>
              <a:rPr lang="nb-NO" dirty="0" smtClean="0"/>
              <a:t>All administrativ styringskompetanse hos administrasjonssjefen  - rådmannen</a:t>
            </a:r>
          </a:p>
          <a:p>
            <a:pPr lvl="1"/>
            <a:r>
              <a:rPr lang="nb-NO" dirty="0" smtClean="0"/>
              <a:t>Alle andre fungerer i kraft av delegeringsvedtak</a:t>
            </a:r>
          </a:p>
          <a:p>
            <a:r>
              <a:rPr lang="nb-NO" dirty="0" smtClean="0"/>
              <a:t>Men også kommunal parlamentarisme</a:t>
            </a:r>
          </a:p>
          <a:p>
            <a:pPr lvl="1"/>
            <a:r>
              <a:rPr lang="nb-NO" dirty="0" smtClean="0"/>
              <a:t>En krevende hybrid av to ulike styringsmodeller – den kommunale og den statlige</a:t>
            </a:r>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a:xfrm>
            <a:off x="1763688" y="6453336"/>
            <a:ext cx="6192688" cy="288032"/>
          </a:xfrm>
        </p:spPr>
        <p:txBody>
          <a:bodyPr/>
          <a:lstStyle/>
          <a:p>
            <a:r>
              <a:rPr lang="nb-NO" dirty="0"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5</a:t>
            </a:fld>
            <a:endParaRPr lang="nb-NO" dirty="0"/>
          </a:p>
        </p:txBody>
      </p:sp>
    </p:spTree>
    <p:extLst>
      <p:ext uri="{BB962C8B-B14F-4D97-AF65-F5344CB8AC3E}">
        <p14:creationId xmlns:p14="http://schemas.microsoft.com/office/powerpoint/2010/main" val="300198952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fylkeskommunen</a:t>
            </a:r>
            <a:endParaRPr lang="nb-NO" dirty="0"/>
          </a:p>
        </p:txBody>
      </p:sp>
      <p:sp>
        <p:nvSpPr>
          <p:cNvPr id="3" name="Content Placeholder 2"/>
          <p:cNvSpPr>
            <a:spLocks noGrp="1"/>
          </p:cNvSpPr>
          <p:nvPr>
            <p:ph idx="1"/>
          </p:nvPr>
        </p:nvSpPr>
        <p:spPr/>
        <p:txBody>
          <a:bodyPr/>
          <a:lstStyle/>
          <a:p>
            <a:r>
              <a:rPr lang="nb-NO" dirty="0" smtClean="0"/>
              <a:t>Felles regler for kommuner og fylkeskommuner</a:t>
            </a:r>
          </a:p>
          <a:p>
            <a:r>
              <a:rPr lang="nb-NO" dirty="0" smtClean="0"/>
              <a:t>Ingen ytterligere utredning av fylkeskommunens rolle og innordning i styringssystemet</a:t>
            </a:r>
          </a:p>
          <a:p>
            <a:r>
              <a:rPr lang="nb-NO" dirty="0" smtClean="0"/>
              <a:t>Ingen utredning av forhold mellom fylkeskommune, fylkesmann og kommune</a:t>
            </a:r>
          </a:p>
          <a:p>
            <a:r>
              <a:rPr lang="nb-NO" dirty="0" smtClean="0"/>
              <a:t>Fylkeskommunen er stadig i spill</a:t>
            </a:r>
          </a:p>
          <a:p>
            <a:r>
              <a:rPr lang="nb-NO" dirty="0" smtClean="0"/>
              <a:t>Ikke tema i det følgende</a:t>
            </a:r>
          </a:p>
          <a:p>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6</a:t>
            </a:fld>
            <a:endParaRPr lang="nb-NO" dirty="0"/>
          </a:p>
        </p:txBody>
      </p:sp>
    </p:spTree>
    <p:extLst>
      <p:ext uri="{BB962C8B-B14F-4D97-AF65-F5344CB8AC3E}">
        <p14:creationId xmlns:p14="http://schemas.microsoft.com/office/powerpoint/2010/main" val="1011200867"/>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Økonomistyringen</a:t>
            </a:r>
            <a:endParaRPr lang="nb-NO" dirty="0"/>
          </a:p>
        </p:txBody>
      </p:sp>
      <p:sp>
        <p:nvSpPr>
          <p:cNvPr id="3" name="Content Placeholder 2"/>
          <p:cNvSpPr>
            <a:spLocks noGrp="1"/>
          </p:cNvSpPr>
          <p:nvPr>
            <p:ph idx="1"/>
          </p:nvPr>
        </p:nvSpPr>
        <p:spPr>
          <a:xfrm>
            <a:off x="0" y="1124744"/>
            <a:ext cx="9144000" cy="5040560"/>
          </a:xfrm>
        </p:spPr>
        <p:txBody>
          <a:bodyPr>
            <a:normAutofit fontScale="92500" lnSpcReduction="20000"/>
          </a:bodyPr>
          <a:lstStyle/>
          <a:p>
            <a:r>
              <a:rPr lang="nb-NO" dirty="0" smtClean="0"/>
              <a:t>Oppdatering av reglene om budsjettprosedyre og budsjettets bindende virkning</a:t>
            </a:r>
          </a:p>
          <a:p>
            <a:r>
              <a:rPr lang="nb-NO" dirty="0" smtClean="0"/>
              <a:t>Forsøk på å oppdatere langtidsbudsjettet fra rapport til et styringsinstrument – en «økonomiplan» abortert</a:t>
            </a:r>
          </a:p>
          <a:p>
            <a:pPr lvl="1"/>
            <a:r>
              <a:rPr lang="nb-NO" dirty="0" smtClean="0"/>
              <a:t>Krav om at denne skulle «legges til grunn» ved utarbeidelsen av årsbudsjett, strøket ved lovrevisjon i 2000</a:t>
            </a:r>
          </a:p>
          <a:p>
            <a:r>
              <a:rPr lang="nb-NO" dirty="0" smtClean="0"/>
              <a:t>Regler om betalingsinnstilling og tilsynsnemnd</a:t>
            </a:r>
          </a:p>
          <a:p>
            <a:pPr lvl="1"/>
            <a:r>
              <a:rPr lang="nb-NO" dirty="0" smtClean="0"/>
              <a:t>Vedtas av kommunestyret med melding til fylkesmann</a:t>
            </a:r>
          </a:p>
          <a:p>
            <a:pPr lvl="1"/>
            <a:r>
              <a:rPr lang="nb-NO" dirty="0" smtClean="0"/>
              <a:t>Men alle slike vedtak har så langt  blitt stoppet ved lovlighetskontroll</a:t>
            </a:r>
          </a:p>
          <a:p>
            <a:pPr lvl="1"/>
            <a:r>
              <a:rPr lang="nb-NO" dirty="0" smtClean="0"/>
              <a:t>I stedet har vi fått en utvidelse av grensen for hvor mange år et underskudd kan dekkes inn over</a:t>
            </a:r>
          </a:p>
          <a:p>
            <a:pPr lvl="1"/>
            <a:endParaRPr lang="nb-NO" dirty="0" smtClean="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7</a:t>
            </a:fld>
            <a:endParaRPr lang="nb-NO" dirty="0"/>
          </a:p>
        </p:txBody>
      </p:sp>
    </p:spTree>
    <p:extLst>
      <p:ext uri="{BB962C8B-B14F-4D97-AF65-F5344CB8AC3E}">
        <p14:creationId xmlns:p14="http://schemas.microsoft.com/office/powerpoint/2010/main" val="362014860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Statlig kontroll</a:t>
            </a:r>
            <a:endParaRPr lang="nb-NO" dirty="0"/>
          </a:p>
        </p:txBody>
      </p:sp>
      <p:sp>
        <p:nvSpPr>
          <p:cNvPr id="3" name="Content Placeholder 2"/>
          <p:cNvSpPr>
            <a:spLocks noGrp="1"/>
          </p:cNvSpPr>
          <p:nvPr>
            <p:ph idx="1"/>
          </p:nvPr>
        </p:nvSpPr>
        <p:spPr>
          <a:xfrm>
            <a:off x="0" y="1268760"/>
            <a:ext cx="9144000" cy="4896544"/>
          </a:xfrm>
        </p:spPr>
        <p:txBody>
          <a:bodyPr>
            <a:normAutofit/>
          </a:bodyPr>
          <a:lstStyle/>
          <a:p>
            <a:r>
              <a:rPr lang="nb-NO" dirty="0" smtClean="0"/>
              <a:t>Reglene om mindretallsanke strøket</a:t>
            </a:r>
          </a:p>
          <a:p>
            <a:r>
              <a:rPr lang="nb-NO" dirty="0" smtClean="0"/>
              <a:t>Kraftig sanering av bestemmelsene om statlig godkjenning av vedtak</a:t>
            </a:r>
          </a:p>
          <a:p>
            <a:r>
              <a:rPr lang="nb-NO" dirty="0" smtClean="0"/>
              <a:t>Bestemmelsen om automatisk lovlighetskontroll av kommunestyrets vedtak strøket</a:t>
            </a:r>
          </a:p>
          <a:p>
            <a:r>
              <a:rPr lang="nb-NO" dirty="0" smtClean="0"/>
              <a:t>I stedet lovlighetskontroll etter klage fra kommunestyremedlemmer, eller av eget tiltak</a:t>
            </a:r>
          </a:p>
          <a:p>
            <a:r>
              <a:rPr lang="nb-NO" dirty="0" smtClean="0"/>
              <a:t>Nå </a:t>
            </a:r>
            <a:r>
              <a:rPr lang="nb-NO" dirty="0" smtClean="0"/>
              <a:t>ROBEK-systemet med utvidet statlig kontroll og godkjenning for kommuner med underskudd</a:t>
            </a:r>
            <a:endParaRPr lang="nb-NO" dirty="0"/>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8</a:t>
            </a:fld>
            <a:endParaRPr lang="nb-NO" dirty="0"/>
          </a:p>
        </p:txBody>
      </p:sp>
    </p:spTree>
    <p:extLst>
      <p:ext uri="{BB962C8B-B14F-4D97-AF65-F5344CB8AC3E}">
        <p14:creationId xmlns:p14="http://schemas.microsoft.com/office/powerpoint/2010/main" val="87082708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Særlovforvaltningen</a:t>
            </a:r>
            <a:endParaRPr lang="nb-NO" dirty="0"/>
          </a:p>
        </p:txBody>
      </p:sp>
      <p:sp>
        <p:nvSpPr>
          <p:cNvPr id="3" name="Content Placeholder 2"/>
          <p:cNvSpPr>
            <a:spLocks noGrp="1"/>
          </p:cNvSpPr>
          <p:nvPr>
            <p:ph idx="1"/>
          </p:nvPr>
        </p:nvSpPr>
        <p:spPr>
          <a:xfrm>
            <a:off x="0" y="1124744"/>
            <a:ext cx="9144000" cy="4811365"/>
          </a:xfrm>
        </p:spPr>
        <p:txBody>
          <a:bodyPr>
            <a:noAutofit/>
          </a:bodyPr>
          <a:lstStyle/>
          <a:p>
            <a:r>
              <a:rPr lang="nb-NO" sz="2800" dirty="0" smtClean="0"/>
              <a:t>Styrking av prinsippet om at all kommunale virksomhet skal skje innenfor rammen av Kommuneloven</a:t>
            </a:r>
          </a:p>
          <a:p>
            <a:r>
              <a:rPr lang="nb-NO" sz="2800" dirty="0" smtClean="0"/>
              <a:t>Sanering av særlovbestemmelsene om særskilte folkevalgte organer eller egen særlovforvaltning</a:t>
            </a:r>
          </a:p>
          <a:p>
            <a:pPr lvl="1"/>
            <a:r>
              <a:rPr lang="nb-NO" dirty="0" smtClean="0"/>
              <a:t>Gjennomført ved «Kommunelovtilpasningsloven» 1993</a:t>
            </a:r>
          </a:p>
          <a:p>
            <a:r>
              <a:rPr lang="nb-NO" sz="2800" dirty="0" smtClean="0"/>
              <a:t>Forslag om at alle forvaltningsklager over kommunale vedtak skulle gå til egen kommunal klagenemnd</a:t>
            </a:r>
            <a:endParaRPr lang="nb-NO" sz="2800" b="1" dirty="0" smtClean="0"/>
          </a:p>
          <a:p>
            <a:pPr lvl="1"/>
            <a:r>
              <a:rPr lang="nb-NO" dirty="0" smtClean="0"/>
              <a:t>Før bare klagerett der fastsatt i særlov, til statlig organ</a:t>
            </a:r>
          </a:p>
          <a:p>
            <a:pPr lvl="1"/>
            <a:r>
              <a:rPr lang="nb-NO" dirty="0" smtClean="0"/>
              <a:t>Disse særordningen ble opprettholdt, i strid med </a:t>
            </a:r>
            <a:r>
              <a:rPr lang="nb-NO" dirty="0" err="1" smtClean="0"/>
              <a:t>Kommunelvoutvalgets</a:t>
            </a:r>
            <a:r>
              <a:rPr lang="nb-NO" dirty="0" smtClean="0"/>
              <a:t> anbefaling</a:t>
            </a:r>
          </a:p>
        </p:txBody>
      </p:sp>
      <p:sp>
        <p:nvSpPr>
          <p:cNvPr id="4" name="Date Placeholder 3"/>
          <p:cNvSpPr>
            <a:spLocks noGrp="1"/>
          </p:cNvSpPr>
          <p:nvPr>
            <p:ph type="dt" sz="half" idx="10"/>
          </p:nvPr>
        </p:nvSpPr>
        <p:spPr/>
        <p:txBody>
          <a:bodyPr/>
          <a:lstStyle/>
          <a:p>
            <a:r>
              <a:rPr lang="nb-NO" smtClean="0"/>
              <a:t>25.09.2012</a:t>
            </a:r>
            <a:endParaRPr lang="nb-NO"/>
          </a:p>
        </p:txBody>
      </p:sp>
      <p:sp>
        <p:nvSpPr>
          <p:cNvPr id="5" name="Footer Placeholder 4"/>
          <p:cNvSpPr>
            <a:spLocks noGrp="1"/>
          </p:cNvSpPr>
          <p:nvPr>
            <p:ph type="ftr" sz="quarter" idx="11"/>
          </p:nvPr>
        </p:nvSpPr>
        <p:spPr/>
        <p:txBody>
          <a:bodyPr/>
          <a:lstStyle/>
          <a:p>
            <a:r>
              <a:rPr lang="nb-NO" smtClean="0"/>
              <a:t>Jan Fridthjof Bernt: Kommunelovens fødsel, oppvekst og fremtid</a:t>
            </a:r>
            <a:endParaRPr lang="nb-NO" dirty="0"/>
          </a:p>
        </p:txBody>
      </p:sp>
      <p:sp>
        <p:nvSpPr>
          <p:cNvPr id="6" name="Slide Number Placeholder 5"/>
          <p:cNvSpPr>
            <a:spLocks noGrp="1"/>
          </p:cNvSpPr>
          <p:nvPr>
            <p:ph type="sldNum" sz="quarter" idx="12"/>
          </p:nvPr>
        </p:nvSpPr>
        <p:spPr/>
        <p:txBody>
          <a:bodyPr/>
          <a:lstStyle/>
          <a:p>
            <a:fld id="{5AD21B66-4FBB-4EF5-80E9-273B0E1F892A}" type="slidenum">
              <a:rPr lang="nb-NO" smtClean="0"/>
              <a:pPr/>
              <a:t>9</a:t>
            </a:fld>
            <a:endParaRPr lang="nb-NO" dirty="0"/>
          </a:p>
        </p:txBody>
      </p:sp>
    </p:spTree>
    <p:extLst>
      <p:ext uri="{BB962C8B-B14F-4D97-AF65-F5344CB8AC3E}">
        <p14:creationId xmlns:p14="http://schemas.microsoft.com/office/powerpoint/2010/main" val="175431137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237</TotalTime>
  <Words>1342</Words>
  <Application>Microsoft Office PowerPoint</Application>
  <PresentationFormat>On-screen Show (4:3)</PresentationFormat>
  <Paragraphs>184</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Jan Fridthjof Bernt:  Kommunelovens fødsel, oppvekst og fremtid </vt:lpstr>
      <vt:lpstr>slektstavlen</vt:lpstr>
      <vt:lpstr>Ønsket om et nytt barn</vt:lpstr>
      <vt:lpstr>unnfangelsen</vt:lpstr>
      <vt:lpstr>Fødselen – Et pent og ganske veltilpasset barn – med en litt uryddig halvbror</vt:lpstr>
      <vt:lpstr>fylkeskommunen</vt:lpstr>
      <vt:lpstr>Økonomistyringen</vt:lpstr>
      <vt:lpstr>Statlig kontroll</vt:lpstr>
      <vt:lpstr>Særlovforvaltningen</vt:lpstr>
      <vt:lpstr>Oppveksten – For mye ansvar for egen læring?</vt:lpstr>
      <vt:lpstr>Kommunelovens - og kommunaldemokratiets – fremtid</vt:lpstr>
      <vt:lpstr>Ett ufullstendig sett regler for ulike roller</vt:lpstr>
      <vt:lpstr>Kommunalt selvstyre og nasjonal politikk</vt:lpstr>
      <vt:lpstr>Demokrati  og økonomiske rammebetingelser</vt:lpstr>
      <vt:lpstr>Fra lokalpolitisk beslutningsarena til  tjenesteytende forvaltningsnivå?</vt:lpstr>
      <vt:lpstr>Kommuneinndeling etter et utvidet ole brum-prinsipp?</vt:lpstr>
      <vt:lpstr>Noen valg som må treffes</vt:lpstr>
      <vt:lpstr>En nytt kommunaldemokratiutvalg</vt:lpstr>
    </vt:vector>
  </TitlesOfParts>
  <Company>UiB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 Fridthjof Bernt:  Kommunelovens fødsel, oppvekst og fremtid</dc:title>
  <dc:creator>Jan Fridthjof Bernt</dc:creator>
  <cp:lastModifiedBy>Jan Fridthjof Bernt</cp:lastModifiedBy>
  <cp:revision>24</cp:revision>
  <dcterms:created xsi:type="dcterms:W3CDTF">2012-09-22T08:03:40Z</dcterms:created>
  <dcterms:modified xsi:type="dcterms:W3CDTF">2012-09-22T12:03:15Z</dcterms:modified>
</cp:coreProperties>
</file>