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76" r:id="rId4"/>
    <p:sldId id="277" r:id="rId5"/>
    <p:sldId id="258" r:id="rId6"/>
    <p:sldId id="259" r:id="rId7"/>
    <p:sldId id="278" r:id="rId8"/>
    <p:sldId id="260" r:id="rId9"/>
    <p:sldId id="279" r:id="rId10"/>
    <p:sldId id="261" r:id="rId11"/>
    <p:sldId id="262" r:id="rId12"/>
    <p:sldId id="263" r:id="rId13"/>
    <p:sldId id="264" r:id="rId14"/>
    <p:sldId id="265" r:id="rId15"/>
    <p:sldId id="281" r:id="rId16"/>
    <p:sldId id="266" r:id="rId17"/>
    <p:sldId id="273" r:id="rId18"/>
    <p:sldId id="280" r:id="rId1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jell J. Sunnevåg" initials="kjs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4491-8CD2-434E-A40B-6B63ABC4F81C}" type="datetimeFigureOut">
              <a:rPr lang="nb-NO" smtClean="0"/>
              <a:t>20.09.2012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2B4B7-E8C4-4CB9-9275-B7F6C3B935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349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67C35-451D-47A7-85B4-8DAF1C94D70F}" type="datetimeFigureOut">
              <a:rPr lang="nb-NO" smtClean="0"/>
              <a:t>20.09.2012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E6628-6A8E-4B1A-B210-B69962584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752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400" dirty="0" smtClean="0"/>
              <a:t>Passive kommuner preger konkurransesituasjonen</a:t>
            </a:r>
          </a:p>
          <a:p>
            <a:r>
              <a:rPr lang="nb-NO" sz="2400" dirty="0" smtClean="0"/>
              <a:t>Av </a:t>
            </a:r>
            <a:r>
              <a:rPr lang="nb-NO" sz="2400" dirty="0" err="1" smtClean="0"/>
              <a:t>ca</a:t>
            </a:r>
            <a:r>
              <a:rPr lang="nb-NO" sz="2400" dirty="0" smtClean="0"/>
              <a:t> 450 kommuner og  fylkeskommuner har 10 i året lyst ut tjenestepensjonskontrakten </a:t>
            </a:r>
            <a:br>
              <a:rPr lang="nb-NO" sz="2400" dirty="0" smtClean="0"/>
            </a:br>
            <a:r>
              <a:rPr lang="nb-NO" sz="2400" dirty="0" smtClean="0"/>
              <a:t>på anbud </a:t>
            </a:r>
          </a:p>
          <a:p>
            <a:pPr lvl="1"/>
            <a:r>
              <a:rPr lang="nb-NO" sz="2400" dirty="0" smtClean="0"/>
              <a:t>22 opprettet egen pensjonskasse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E6628-6A8E-4B1A-B210-B69962584D6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5968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C784-3651-4E4B-8B05-F420434C011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839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C784-3651-4E4B-8B05-F420434C011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042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643D-3F20-4697-8FE0-47B9E27DCDD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35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C784-3651-4E4B-8B05-F420434C011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99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C784-3651-4E4B-8B05-F420434C011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97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C784-3651-4E4B-8B05-F420434C011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7039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C784-3651-4E4B-8B05-F420434C011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23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C784-3651-4E4B-8B05-F420434C011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37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C784-3651-4E4B-8B05-F420434C011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527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nb-NO" sz="1200" dirty="0" smtClean="0">
                <a:solidFill>
                  <a:srgbClr val="134A46"/>
                </a:solidFill>
                <a:latin typeface="Verdana" pitchFamily="34" charset="0"/>
              </a:rPr>
              <a:t>Figuren viser et kartell som ble dannet i 1981: gjelder frossen sjømat solgt til det amerikanske forsvaret</a:t>
            </a:r>
          </a:p>
          <a:p>
            <a:pPr marL="381000" indent="-3810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nb-NO" sz="1200" dirty="0" smtClean="0">
                <a:solidFill>
                  <a:srgbClr val="134A46"/>
                </a:solidFill>
                <a:latin typeface="Verdana" pitchFamily="34" charset="0"/>
              </a:rPr>
              <a:t>Sommeren 1988 brøt en av medlemmene ut, kartellet brøt sammen og fem bedrifter ble bøtelagt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C784-3651-4E4B-8B05-F420434C011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344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4C784-3651-4E4B-8B05-F420434C011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427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054552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1600" y="3789040"/>
            <a:ext cx="6048672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0CDD-23AC-45B3-8227-8ECF510F5C37}" type="datetimeFigureOut">
              <a:rPr lang="nb-NO" smtClean="0"/>
              <a:t>20.09.2012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F8D-D1F4-4876-B135-EC922321C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13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6491064" cy="377301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0CDD-23AC-45B3-8227-8ECF510F5C37}" type="datetimeFigureOut">
              <a:rPr lang="nb-NO" smtClean="0"/>
              <a:t>20.09.2012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F8D-D1F4-4876-B135-EC922321C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900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6657999" cy="11823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6579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0CDD-23AC-45B3-8227-8ECF510F5C37}" type="datetimeFigureOut">
              <a:rPr lang="nb-NO" smtClean="0"/>
              <a:t>20.09.2012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F8D-D1F4-4876-B135-EC922321C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871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322712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923928" y="1628800"/>
            <a:ext cx="3384376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0CDD-23AC-45B3-8227-8ECF510F5C37}" type="datetimeFigureOut">
              <a:rPr lang="nb-NO" smtClean="0"/>
              <a:t>20.09.2012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F8D-D1F4-4876-B135-EC922321C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151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0CDD-23AC-45B3-8227-8ECF510F5C37}" type="datetimeFigureOut">
              <a:rPr lang="nb-NO" smtClean="0"/>
              <a:t>20.09.2012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F8D-D1F4-4876-B135-EC922321C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52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33732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0CDD-23AC-45B3-8227-8ECF510F5C37}" type="datetimeFigureOut">
              <a:rPr lang="nb-NO" smtClean="0"/>
              <a:t>20.09.2012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F8D-D1F4-4876-B135-EC922321C29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-27384"/>
            <a:ext cx="2404501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5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632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259632" y="6206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59632" y="5445224"/>
            <a:ext cx="548640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0CDD-23AC-45B3-8227-8ECF510F5C37}" type="datetimeFigureOut">
              <a:rPr lang="nb-NO" smtClean="0"/>
              <a:t>20.09.2012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F8D-D1F4-4876-B135-EC922321C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081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0CDD-23AC-45B3-8227-8ECF510F5C37}" type="datetimeFigureOut">
              <a:rPr lang="nb-NO" smtClean="0"/>
              <a:t>20.09.2012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F8D-D1F4-4876-B135-EC922321C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230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932040" y="26064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4186808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0CDD-23AC-45B3-8227-8ECF510F5C37}" type="datetimeFigureOut">
              <a:rPr lang="nb-NO" smtClean="0"/>
              <a:t>20.09.2012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BF8D-D1F4-4876-B135-EC922321C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52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11" y="0"/>
            <a:ext cx="2404501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6491064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0CDD-23AC-45B3-8227-8ECF510F5C37}" type="datetimeFigureOut">
              <a:rPr lang="nb-NO" smtClean="0"/>
              <a:t>20.09.2012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DBF8D-D1F4-4876-B135-EC922321C297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64426"/>
            <a:ext cx="1728192" cy="3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2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Kommunene som markedsaktører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1600" y="3789040"/>
            <a:ext cx="6048672" cy="1800200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Christine Meyer</a:t>
            </a:r>
          </a:p>
          <a:p>
            <a:r>
              <a:rPr lang="nb-NO" dirty="0" smtClean="0"/>
              <a:t>Kommuneloven 20 år</a:t>
            </a:r>
          </a:p>
          <a:p>
            <a:r>
              <a:rPr lang="nb-NO" dirty="0" smtClean="0"/>
              <a:t>Jubileumskonferanse </a:t>
            </a:r>
          </a:p>
          <a:p>
            <a:r>
              <a:rPr lang="nb-NO" dirty="0" smtClean="0"/>
              <a:t>25. september 2012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54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Tenk nøye gjennom kravspesifikasjonen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Samferdselsdepartementet endret på kravene for å få lov til å kunne gi anbud på regionale flyruter</a:t>
            </a:r>
          </a:p>
          <a:p>
            <a:r>
              <a:rPr lang="nb-NO" sz="2800" dirty="0"/>
              <a:t>Dermed er de årlige kostnadene på flykontraktene redusert fra om lag 430 til 380 millioner </a:t>
            </a:r>
            <a:r>
              <a:rPr lang="nb-NO" sz="2800" dirty="0" smtClean="0"/>
              <a:t>kroner</a:t>
            </a:r>
            <a:endParaRPr lang="nb-NO" sz="2800" dirty="0"/>
          </a:p>
        </p:txBody>
      </p:sp>
      <p:pic>
        <p:nvPicPr>
          <p:cNvPr id="4" name="Picture 2" descr="http://t1.gstatic.com/images?q=tbn:ANd9GcQ39BHkTWK38cqC2PmWhXfK9a03XQOfD5nAL9qWvD1nyluKHfYS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2876550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Etablere/beholde egenproduksjon</a:t>
            </a:r>
            <a:endParaRPr lang="nb-NO" dirty="0"/>
          </a:p>
        </p:txBody>
      </p:sp>
      <p:sp>
        <p:nvSpPr>
          <p:cNvPr id="4" name="AutoShape 4" descr="data:image/jpeg;base64,/9j/4AAQSkZJRgABAQAAAQABAAD/2wCEAAkGBhQSEBQUExQVFRQWFRcXGBYUGBcXFBUUFxQXFxcUFBgZHSYeGB4jGRQXHy8gIycpLCwsFR4xNTAqNSYrLCkBCQoKDgwOGg8PGi0kHyQqKiwsKTQvLywsLCwsLCwsKSwsLCwsLDUsLCwsLCwsLCwsLCwsLCwsLCwsLCwpLCwsKf/AABEIALwBAQMBIgACEQEDEQH/xAAcAAABBQEBAQAAAAAAAAAAAAAFAQIDBAYHAAj/xABKEAACAQIDBAYFCQUHAgYDAAABAhEAAwQSIQUGMUETIlFhcZEHMoGhsRQjQlJicpLB0RUzguHwFkNTk6Ky0iTxY4Ojs+LjFzRz/8QAGgEAAwEBAQEAAAAAAAAAAAAAAQIDAAQFBv/EADERAAIBAgQDBQgDAQEAAAAAAAABAgMRBBIhMRNBUQUUYYHwIkJScZGh0eEyscFDM//aAAwDAQACEQMRAD8AP16KWvV7Z542K9Tor0VjDIpIp8UkVjDYpsU+KSKwBhWkipIpsUTDIpDTyKQisAYRSRT4psUTDYpIp1eisYZFJTyKQisYZFJT4pIrGGV6nRSRRMNpIp1JWMNpKdSGiASkNKaQ1jCRTYpa9WANivRS0lEwkUter1YwapQ1Nr1RKkgNLUYNODVjCxSRTL2IVBLMFHaTFAto75WrY0E9jOcqnw5t7BQuZJsPxQ/G7cs29C2Zvqp1m91c+2vv29zQEkdglE8vWb2xQNr1+8NA2T7Iyp7Tz9pqUq0I7srGi2a7b3pHa2wW1bTnOc5iOwQp0NDcP6Ub49e3bf2FTw7j21Qwm5dy5AOhIkfoo9Z/4QaW7uKwEl8n/wDW3dtj8TJl99cD7TpKVro6u5ytexocP6UkPr2WH3WB7ORA7+fKieH9IeEbiXT7y+P1Seyufjc++ZyZHj/DuI3uBn3VWvbu4lONm5+Bv0q8cfSlomvqTlhJLkdasbz4V/Vv2/4jl7PrR2jzq/bvK3qsrfdIPwrhVzDuvrKR4gikW+y8CR4f13nzq6xEGRdBneCtJFcXw+82IT1b1wd2YkcuR8K02wd/sRcuW7LLbuM7qgYyrAscsmNDqZp5V4Ri5N6IVUZN2Rv84zZZGaJjnHbSxVy5irGHvW7RI6W9qSeJVRAY9gzQAKGb4bSXBrmjVx82CDlZ/qEjh214eA7ep4uu6WVxTV4t+8ludmIwEqUFJO/XwJ4pCKn2XsbENh7V2/cwdlrwBt23dkLAiQMxkTBGgB40/C7FxT21uDDkqwkZLltvcSpr21iKb5nE6U1yKkUhFRYfFh3uoq3M9lst0dG56NtdGKgjkfKvWMbbcSlxG+6yn86qpxezEcWt0PikipCtNK04pGaQ08imkVjDaSnGkiiAbSU6KaRWMNr1KRSRWMer1er1YAbY91NJPZ76zG1N+Et6CB98wfYg63nFZPaG+V29ITMR36L+Efma55TjHdnTGnKR0DFbw2kkZgxH1ZPmeHvrMbT9IYGiED7nWbz9Ue+szh9kYnE/WZR2QEHt0UUf2buNlAe4Vy9umXw6RiFP8M159ftKlT0vqdlLBylqBb+2cTfbqK09urv5nQewCm2d1r1w57hieLMZPtZiF99bu3ibFoQGnutjn99l+CfxVRxG8BGttQjfXBLXI7M7EsvsIrzJ46vV/hG3z/B1rD04bu5VwG5Fu2M10aRM3DlEduok/wAKHxqzc2hh7Qi0hcxE620HhxuH2dHQXH7cJnO5OsxPPtjme860GvbYnRQTUe7zqa1ZN/ZD8VQ/grGixG37pzQ/Rq3FbXUzD7bA534/SY0NTbbWvUu3E+5cdf8AaQKGLh713kQKvYbdcn1iTXRGjCKtYm5yeo9t9bnBm6Qf+Klu777iE++psNvwF/urX8KtbP8A6TrQ/a2xCrdVDlAGsaT20MbBGm7rSktkJxZxe5ubfpHUiHW4R2dMXHlfS4KrXds4G7q6FSefRWW99t7XwrEvYjlTOiPfS9zhybXmHjy5m1uWNnFWI6NiFJCnp7TExoBCsP8AVWZ+UCzird20hRVdXCls8FSDBaBzHZQ+D204XWHOqQo5YuLbd+rFdS7TtY7nf2Ph9oNh8UrkG2PoxqpM5H7CDOvjQ30lnDX8Kv8A1VpLtu4WQTmzECGQhZI8e6uRrjnAiTHiaa+JzRmBMcNeHhXl4PslYeqqkpuWVNRXS/jzL1cTnjlStfc7runs+9jsLawO1MCWtLZzWMUpUgJlGXUaq2UjUcY1HOg25E4fZe2wlxvmSyo4Yg9VXAZSOB56Vz6xv3jEt9EuLxCply5Q50XsE6j2UzZe9F2xhr+GtuvRYjS4GUEsIjRpkaV7RxncPRvs+9h8BYuZGu3MZf6W+7GWW06tldixk6BDz9c0N3GZ8PtDHbOdLbYe10t9AyAt1mQrqeWRhXOtq+kzG33sMt0WRZUKEw7PbVgCD1hJB0AHZFaHD+lW0doXMW+GdTcwnQMtt0cl80i5rlgRpHcKxrBbY+1LPyPEbXxFgeutm3hrTMlmVyrmy8AWLEkkGAtWruFF7EbNvWGZcJjiwe0wUtbdUZiEaJGqkc/V76yO5O8OFfZ1/Z+Od7KO/SW7oUkI0qdePNezma0eG3xwS4zZeEw10HDYQuXv3OopY2nUatHNjJ4SwpozktmK4J7oc5C2MZeuMFTDY04caHW3nVQ7Rz63IRpQy3vJhmGl+17WA+MUXtbLbH7N2lZwzW2uXdo3HSXADILqNmB5ggaHga4bfwDrda1lJuKzKVXrdZSQYjjqK66WIdvaIyopvQ69a23Yf1b1s/xAfGKtKwPDXw1+FcXu4e4hhkZfEEfGkt4tl4MQe4x8K6ViIPmTdBnaTSVyWxvPiE4Xn9pn40Qs7+YkcWVvvKPyiqKrF8ybpSR0mkrDYf0iPI6S0pHPKSD7JMUf2TvZYxDBFJVzwVxE9wI0NOpJiOLQZr1JS0RTHbP3FYgs5GnH6UffI6q/xMKJ28Ng7Agxdb7ADAHxPza+zpKHbS2yXjpHkDgOCr3KvAeyhN3a4Oigsa+TyVav/pLyWn3Poc0IfxRqL28LcEVLYHAn5xh4FhlU96qKGYva8ktccs3MuxJ8zrQhMPfufZFEtn7ns51DMfd500aFOnt68wOcpFG9t2dEBPwqIWL937Irp2wvRaWALMiDu6zfkB50XxO59mxEKWPa5/IaUXVhBaAUG9DlGC3SLnWWPYK0mC3IKiSAvjqfdW+2fs+YAEDuGlEMVs6BUHiZPZDqmkYK3sNV7/dTv2fHAVrRs8GpF2PU5VWxsqRkreC11FW9ubo4bolZWV2biACGGlaT9i147CJ5UFNrYzSZy+9uMGPUeO5tR5iqON9H2KQSEDr22zm93Gut/sEjlUo2c4Gk1eOLqLfUk6MWcEv7KdfXRh4g1WbDDhFfQ17ZWZQGUN4iaFbR3SsudbK+I0roWNj7yJug+TOFnCCmHCiutYz0aWm9TOvvFBsT6MLg9S4D4giqrE0nzEdKaOeHCd9RthjW0vej3FDgqt4GqF3dHFLxsv7BPwqqnTezX1EcZLkZg4c9lJlI7aOXtiXl42bg/hb9KrPgXHFGHiDTZUwA0XWHOn/K25wfGrLYZvqnypBgmP0T5UMhrsgXF/YHs0+FXdl7d6AtkRetxzolyY++CR7KhbZzfUbyNINlv9RvKklTUlZ7DKTTujUYTe6RrbQz2dIvuVwPdVxdp2H9ex70Pue2x99QbB2MWthWVkKqJLKYP3eANHLWwbY4yfJfhXOuzXLVRt5/gq8Yo6N3BFzB4J+Nor3i2vxS4v8Atqv/AGNwt39259vSD3m2R761S4K2OCL5T8amrqh2ZJb1Gvv/AGQljk9oowz+jo5iBcAE8ZzSO3SiuxdzLWHcXCxuOOBOiqe0Dt8TWjpIr1KdGMPE4Z1ZSGUtOr1XJGLwe55bVgzd/LzNF7G76pyAroGI2XlXhVV8Ja6Ik5+lnQQMkfGvk+O2fQ5EjO4bAqOQPjRvZxlgKHvYPfVvZbFXBPvqMva3GWh03AKFtqNOFBtsMrsFC9aeM8vCq67ekBapvj4zXD4CjKd1YSMbO5odj4RQCfZVbb19QQKHYbeIInKs1tPbbO5NLvHKgpe1dmjsXJonYIrBW9skVbtbyEf96SzQ97m9tgVZtacKwdve6OdE/wC01xbQc5cjcOspPtEyOFUjKwko3NYEHZTujXsrD/22NPsb6lmA7SB5mmzroLkfU052vYn6X4TVo2VOscay7p86R4/GgmN3+ZHZeGViPIx+VBSb3RsnRm/OFXspPkadlc0HpCuSNefGn7X34ObqXS4jUlMuvYBJo+QbeJ0O9h7YHKhd7ohzFc1xG9Nx/psP67RQ69te4fpe8/nQtcOx0jFbRtDgQffQXH7w2lBzOojkWAJ9nGsUca5+kfxUw3m7z5GsodQ3De0967AMWyXEDXJlk8x1uVCsPvkUuBuimDpLKfNSsVVczxUe1P5VCyJ9Vfh+ddNPhR3TJyzPYMYrfa3dM3LbjwCRr3KR8KdY3ow3IlfFGHvAoGcLbP0fJj/Oo22cn2h7QfyFehTxVOOyt5fg5J4eUt39zVpvDhz/AHye0x8atW8bbb1biHwZT8DWTwG7LX2K2s7tEwEkx26Gqt/d+CQSsjkykGfKuhY2HUj3Vm8pDWA/Yrj1Sv8AC+X9KkWxil4Pd9lzN+ZqixUHzX1EeGkbma9mrDjaeLX6dz+JQfyqRd58SOOQ/eSPgRVVWiyboyRtJpKyH9q7/wBW3+Fv+Veo8WIOFI7/ALQCEwBVMbJQ1ir++DFydalt78MOIr5F6u9j3VorGwbd22R3+6ojuwvI0Dwe/wBLBYXXSWMATzJ5V7F+kDo3KnK0c1OZT4HnTWXQGodt7sRJmosXu2WUAERQvCby/LEYwBkI94/kPOq+197/AJCVSJzqX9+X8qFtbWNqXX3UbtpdqbvXLmUsU0EDKANO+BxrM3PSlcPqp7qRPSNccqLnUQTJthS57NCQDTZJJGuEru6pHOqF/YeXmKBYzfC+xMXDE6cJjlNDLu27jcXJ9tBQka6D1/DhedV2vRzrPtj2P0jURvmqKAMxo0xtrI+Z3z/QCgFSftEkR7JqPZ+0lzosEsbqdbNAAzDTLGvjNAOlNXNkScRZGv723/7i02UFztxw/wD1B+9+dcU2vePT3df71/8Aea7uF/6r+L864Htj/wDYvcP3tz/ea1gXIel8KXP4e6ogPCiKYaz0GbO3TZtEC9XL2583HuiiEgUn6oPh/I1Gw7iPOpFtdx86eLNKEgB8fd+lENlbIbEMVQiQCeuVUQO8kVCtk9p/r21PbQjnRZiq9mCRI08fyr2U9vvNFU2S7WzdyEoDBaNATyJqt0Q7D7KASp0J7J8qT5P9n3fpRrAWLBV+luMhCyvVLZm7D2UNfG2x9Me4/CjqAfgr72zKMynhKlhp7Ka6SZJ18R+dNs7aVWBAzwZgoSD3HXhXtobwNdct0SrPJYVR4DWKKg2DMkSph+w+4GiVrYdw2TdAGRTBMga+Ez7qy/7SLEgdHI46EkfCnG88euQPsiKoqE3shXViuYYZSOQP8X8qja+B6w96n86z+PxBRQZZpMasR8KI4LZ9ppzELpIOUuSezjp41RYaQjrRDv7TwP1H/Hb/AEr1APkn2f8AT/KvU/dJdReOuh1TF2tnKM3SIO7NJ+FC9o/I7cSGlgGHVOqngR3GsaOhTNosrMzqeqATx7iPOn3ds2lWSw4gQNYJEgGO6mj2d8UvoI8V0QVxF6yfUtv7YFULtgHkB76HYneJACV1AuZPHSSR3Cag/tWsTl5gceUmT5fGumODoR3bfmSdeo9jo24+zh0N0j/EUe0p+nxqHf7CjprMgT0Xd9dqt+jPaK3sHfYCAMQF8Ytgg++qHpR2nbt4m2rGCMOjew3XGlRpRgsS7bFJyk6PiZ/L/WlIV8PKhjbw2QAcxguVmOBGs+Go86am81gtGYjjqRC6Tz9nvr1s0epw5WEmsA/RU+yo2waH6C/17Kr29uWSJzjhMc+BPwFGtlW7dzUy3AwJnIdQ0DXt8q58RWpUabqTV14K5ajTnUlki7As7Mtn6Hl/3ph2Rb+qR7T+tau3gkgHJBIEiSYPMA86sW7YHAEe1v1rwKvbmGjJx4W3yPUh2bWaTz/2Yn9i2/tD2/yovuvZFnE28oDZnRfnFDQC66rI0PfWg6Nez3n9aXol7/Nv1qD7bwr/AOTKLs2svfRtBiP+s7s0Vxnaez5v3TmH7x+P3zWxI14v+J/1pLGCRmhpHHmdT2Se086lR7Uw7eWUW7/Jf6UqYGqldSSMMmzGIBBX+vZUg2U/YD7a2V/A2wSAJjnNCdq2VtqCog+0124fGYXEVVRUZJv5W0Oeth61Km6jaaB1jZq9G5cPn0yBQpU9uYkyPYDVXI4+g/sANXcLjM3GQR46+FXbJkjjHt4V6ksHSSvf+jhjXqN7As7Sui0bfyaetOZkhx3TPDuoZiMXcVSzIFA5kMfyrZIlpZAyRJPWKgwTOoDGpjj1OgYHuAYj3CuFxhE7NWYfAYq7fhLbE5joqiJI8TUW0luWcwfOHXirsRHsHjW6+TWiNbc6z6ijXtksDSPgwJItWxBAJlCZPD1V7u2hxKa90XJJ8zE7PwwuZJEAxLQzwDxMak1YvbIuwQiNzgxl8DrEVs0Ro+j5Mfi0e6ql22xOreQUflR7yltFG4XVmX2XsC9ADhSZ1BeSdeByyaI3t2mkkwgPIK5AHZLR7zRlbJ+s/wCJgPcRUL4BZnKPEifeaHeqmyNwY8wPhN17SuzG7x462wPcWNFXwFnKqszOFkKvzjASZMQAONSB0Uaso/iArx21aWct0AkR1SfiKXPWltcbJBFb5Ja4dCD2ZkX3Z2Pwq7buQOrbA8WgeSIPjTLF03WEEsoUAQpOup7Jqc27o/uLviy5B5tFDhVZbphvFDPlD/VTzuf8qSo/ljfUX/Nt/wDKvVu7VOn3Rs8epy7Z+Du33yWwWaCTry4EkngOFaTC+jrENIuMqDiIIeTwIMERFBsRaxGzsRGYLcCgyuqsp5GeI091aHZ3pMYQLthGAB9R2Q5jz1kcdTTV6mJlrQs1pb/f1YFKFFaVbpjl9GD/AOOPwf8Azrx9FtzlfT8B/wCVWNm78YnEM62bFkFULktcYAKOJ1051ffa+0gCehw2kT1+1cw59lcXE7RW+U6MmD5XD+5GAfAYV7LfOF73SZlgADIq5YJ7V99DvSDuzd2libdy2VQLaS3lbUkhnMjKfte6qm7W82IxSkxaSGKxlY8ANfW7/dVbbm/9/B4jo+jtMQqtm6w9Ydk0sZY/ibRv68Qyjhcu79eQJueizEDTpLenLrcf6FZrbu79zCXAlyJZcwK8CJjn3itlhvSw7ODdsqVnXIxDR9mRA8qzO9W8Zxl1XKBAqlQAZMZi0nTjrXdQni3UtVSy6/Pw5nNVhh8l4N39eACinpimBBDMCOBBIIjhBHCvFajda9G5xWDeB3xxlokrib2oI1ctofvTVvYmPxOJvrbOKvqCCSQ7E6KTwJjlWbSje57xjbXgw80YCfaajOnCz0X0KxnK+5ol2B1o+VX/AN8bPAetlmePvqC5gWQoTibjLndSGHrZXKldDwMce+iAxi9OEnrfLi0RyyETPsqvf1FsduIvf+81R0XIstWTWt3gMjBCFkGJMweE68KojaJUmMx1PrP3xwArZ4VATEcorC3LfWafrH41wYTFOupZktPD83Lzp5dmXbO8N5GUqVBBkaZtfbofKm4ral66xLOTJnQKB36AaVV6OTpwkx2xrFWbNnXia6rpaoG+5NYsE8WPmaIjBKoByhoYSG1BGuhjWKSxhioUtIB4E8D4U3aWPazctFTpDSCAQ2o4gg1qUXWqZb+JpWhG5ZGOWSCqJBkZRAMjVQOwQPM1Yw7yeqjt91GP5Vb2Xi7uIQsrqgBy6A8Yn6AHLvq38haBmuFv4SeRI9dj2U9SWHptxlJ38/wLGFSSukURiHnKEM9hKqR4gmkxVi5Ewg1B6z8I7lmiFrYiSGzEEieQ5nuNSrsy3OrE+GYf7QK5njMNH3W/XzLrCVnzQJS3dYfvLI+6txz7hVdyweGuvH2barP4nn3VobtiyoUlVPc76HXmWOnCsxtXF22vKbeQA2tRbIyhs50MaTHbVqGLp1X7NOy66EqlCUN5FzE3LRHG7w+vlBPb6n51Vw+EtuxVbDXWFt7p+cb1U4/SOvs51TN4Dh7v5Ve2HfxC3GuWERwUNs52iGkMrduhAPYa6Z1nTg3C1yChd6lmxsJ2AZMHYQZc3XuIxAyoRmWJH7xfOiNvZeKBi2MIkfVXh1gomF5zI7gar2b2OChRctoAqqI16qiAOGo5xTRhcXpOMyxJEDgSwc8/rAHuig8bH4huA+hmsZvhiQwJfSQCNY4+NX/l5YTwn2e+B8aTbO6AyXHfEE3BLmVAJb1utJnX86oYa05UQjcOSns7gKr3iM4rIJw2nqW/lB7f9X/2V6o+if6tz8L/APKvVPiLqHIYPb23XxV7pLmUGAoC6AAExxPfUOG2bdcZltXWXtW27L5gRXUMJt8oR0eEtJA0K/Jkju5Giqb64gCcnDl09n8npItQSjFKyA4uTu2YbcvY19WxOaxeE4W5Ga1cEk8AJXWa1mKw7CSUdQbtgAsrKDGGIPEDmKGbo75X2v3irXbrXTPRk6yCTKzpoNIEaVsF3qxQ9bCYkjuRiPcDU6mbM7qw8bJaGP8AR3bAtXNf79xI7ooD6RMPm2llHE27QHtX+ddUwV8XHa58ma2pGoKMnW5sZUfCuXeku7G1GI5W7Putg/nXJhqMli51viW30HqyXCUehmdo4Vbb5UuLdAA66TlMidMwB0mPZVOal6BuzgO0frTLVlmYIoJZiFCjUkkwAPEkV7GVpanHe70Ear+E2eekt51lC6g6zxPAxw0rruw9x8BhkUXrS375XrM5zANAzLbSQABPHXhxrA7+ouExPQWIVFK3kP0wWBhWJ45Tmg9hFc3FzSyxK5LK8io2CsLaLC7aZwF6uUksSetEiBAqfZtu0l+0ylSA6ySACAZzcANI8qrbH2TjcQAbNjOpI6xtgJI4dYwDHdRHF7p4mybhxPQBVRiVVxmEg5SFHAT28qLaWjYFrqgh09kXA/VLfLnMyJNvI0azw76itDMtthwOIux/msfgayFy3agxl9crqSPmhmiTGg762e71lWwds50UrduEBiZbrHRNNTp3caSekR6buzYbLuISgA68iTyNYvaWz2tXXUjUMfjWl2Rc+dWhfpDZbgZhbZ8zaAaZdGh5WZg8u+owpRU1GKSv4FXN5W3qCEtk8quYaxJEjsrDtgXiRPGI60+0RXSdydko2FRirqxdhlJngRLSROupror4ZQjeMri06uZ2aNxuzsi2cLGI+cGuVWPVXl1RyPHWubb44MriLdtAT60DnEg1v8BjnBCkW8oWZObkSCBr4H21mdrXRc2ihEfuz6vDgO3wrmw8pQefomUnFNW8ShgNn7TspFuyVViGl0BJMcVJMcKttsnaxVWZiisYBAtCdCfgDXQPloYKuecqgRBgaRFQXcZmVUzSqk6RqOo3dSzrwk28q+g8ac0rX+5jF3M2i/rXmH/mkf7FqO96ObwjpLpMmNXunkTzjsroOH2p1SY4AxHbpBM/CqG0dtloUhZXrQDrGRv1qfHa2shuG+ZlrfouQEZmGomejJ/3Grp3AtW0kO06cFVRqQOXjRzC7w37qlksI6qcrG3dBK6cweGlXHvN0ZzWGTgcxdTAzLrCnv8AfS8ecuYMkUBbG42HgZukJ8RHwq1a3Ww9tTkziSD67RPnRjD3IUHonuA8ChEa/Chh29aIMByNYiNMp1B5z+tB1G92Moq4zbW7aZ2cT9HmY9Qk6cBqBQrEfIxdOe2zXJEsZaSQOZGvKtVfvShMHUjTmOqRrQHGJbdpFjEAmPWtH1QI5HUzzqVdy90NGMW/aFxm2bVnDPcS1cci6AVtrLszWmyz3acdYrNYD0s256K9YcXCQJTKLZVoIY5jKnWOcxPOgu8GwsbfxdwWreJGHGQgZ2soLgtgZhmEEjUGPrV5vRniTb1S079XVboZgAvOYHGBXVSj7Czb2JSbu7aamv8A7R3P/D/Ef0r1ZP8A/H2M/wAJf/T/AOdeqfdJfF9h+8L4TInYF8LctrZuxmkfNkZoMLPZoWPtr1/di6qA9E+YjgUHHnzrojbZJJ0+NDtoY1mMjMIHATBr2UkeazAbNw7vc6Jf3hOUCR63ZxrY7J3K2grkvZdRH0HCjQHsbwNPw21rGGuq94KuUcQk3GY8gAJrXbL37wuIlLTt0kE5LgKkjnE8a46tVz1sWjBLS4a2Bgbl/Z3RX2UujtkJbOAqmUF3UzzUzOmtY7eHdO6+KW9a6NekRbbkqtzoCiwrWiDEMBlPj5aDC4tbVplUQr5pg/WEH41S2ns82sIy2i9y30bAZus/XBJEqNdeGlc1Oq7qUS+SLjqZH+wpkAMAdBmhiPGCYoTgMSMNisVfdke/ZL9ECIVruoNzKIiBMDtbuqPFFRYR1ujO2hQRIHxHChFvC5jfJBOVHM8gdOJ7eNe1KErLPK+vQ4rq+iNhvTv3dS5bVbaA9FbuSc8zcSTHWjKZ4UAxG+Ru4jp7uGsXHyqozdIUAWYOXNE68+yhFi6XOa4OkiFGZjoFPDTlGlT3lQqQLKqeTB3MHtg6GrUsPTyq8fP0yc6sm9zaWvTZiFAAw9iAIEm7oOwDNpQG3vhcvXCHUHpSQxJY+txMfl3Cs78jarWysGwv254ZhTSwtBJvKKq03pcI5FEEBSRdfiBHBysjskcKMbNVzbthA2VbtxnhZAGdgJIHV4GhWEtzx5Yg/wClWI+NHNj4oi0U1hnc6EjUXXAmDrx4GvLqr2TppqzDWHxWSW7BPtoRtjeZRYnqsxcrl9RgCCSXQCJ4dZSAZ4Txvn1W7lPuoLvvjDiFDHVjc5mAFynqgcONanBSqxTGk2osz67SUD1TrpJLE/wngDXQt2tuG5h0ZFy/ORrroXUHlGutc8fEMbAtZBp9LMNYMgx2/qe2thurvrZwmCSw2Hu3bis7MV6NUAZpAkmW09ldWMoxjTvFW1J0Kntavkazp4ZA4I6pjKZMlm5+wVny5fHrPHo2158TzojgN9LF4E2g9t19ZT6wB4SJIYTzFWG386BAbsk6/u5WFB79CfZ7a86lTkk11VjrnUTIrGPkskMHCA6xESokayZnSRRm0ULKvWAdnQlQFZcoYHiT2e6qOwNvWca2eyrZ1YC6bgAOVh3+tGQaDsFFcNaugWzFsE9KXMW5LdYKw7T6tR4TjpIKlfUzWJs5elFsO1kWD0bXSskoeupOYz1lJzR9IUC3Y2gpuXmdynVAAJAUKTwE8I4Vptt417a4YuFuN856gTo1jMZIAynq8u2ge9O1H+TElejyoYyBJ1a2DosDzrqpUYSjexKc2nYgS7dtG+2GvklutlUB8/ODy0Ut5Vb3f3yxbC6mJuyGVQhYKCMpkBYE6wPOslsM/OX7oDx0F48hHUPCCeJBq/hMG5fMbInISWZpYDgGjLxOU86aNKGqy+fMTPzuanDb3ZA6Jiri9c5Dqeow4AERoSRqKkw2JZjcILN82Tly9WRBkCBqTx7aw2ExUwIkkgAA8SeHvrRWd/GQG3bWzKiM7s5WQfoiBOk8+INUxmCpway7gpVpS3Om4vadq3ZDXriJmAbrkLMCSQOJieArHYvfnEYy4pXNYsZMhZJW7dXiSp1NtSQOHW14isVtja5xZQ4nFZsk5QlsBVmD1QF7hxnhTRt1bY0v3WPAhVKSveRFcnAdtCrlctbV2W168/RCFBB6zuw1Oil2JPPXwqvjMQbVstaZrNyMp6NmGsazJ58KHXttLnBVWyzPWdzJ7SCxHuNWrYsPAOTM0EkiAobmxE5F8ddadU2mrsS/QD/tzFf497/Mf9a9Rj9lL/hr/nW/1pa67xJ5WVTvhe+pd/1D8qs7J3iuPeUMrgTrmLR7xR8XsN/hHzb9a8z4UxNkmO0tHlmrldSTVrFVCzvcp7bNp1RyFmWDGQGUMVGZTB1BAGojrVndqlVbNbnjoQV6rKIKQNZ0kyfpVsRi8OCCLCgiY6oiCADpMawKhZsMST0CSePVHbOg5a9lSjePIo1d3M9gNv4oqq27b3QZ4KzZTPARoKv4Te7FJcyG3cDc1ytI58qN4baFm2IS0ijsCCPGrP7ZQ8iPDT4UrS+EZ6u9zNLnLZmssAWklkKjUzEtp20Hv4G45uqqgK1wtJZABM9/KtziMbauDKylh2Enj51WW1hhI6OJ+0f1rs705JXW3rqc/BS2ZiMLsW8AdFGp4kH26HhU37HvfZ8/51s1t4f6n+o/rTxbw31P9Z/WnWNklZf1+xe7pmLGxL3YnnVrAbEvLcVmCZQZMMJ8q19u1h+GT/Wf1qXLhx9HzckfGg8dNq3+fsKw8TIfJbitOQn54vy4dYdvZFWsLg3m2ch0ZyeGgNwkTr2GtK3yciMg86hYYcAwBPezVzuqpdfXmUVOw9LBKPw1Ro1XUxw41mMRsa+0BbZmebKB/urSLiMNGoE/eavHE4b6o/E1GNS0lJX08P2ZwurGS/YGJmOjnwdT+dG8Dsi9by5raZlaUZGBYMV6xYg5THATzq0t3Dq5Pbw6zaVI2NsDgvvNWq4iVVWf9fsSFJQ1Rm32TcW9bKJeKshDG4qq2oPr5TA1CnjT9obOuC3AQkmdBryHfRv9p29Rl08ZqM7QtBswXXx/nSQnld7evqFom9G2E6Mt0qOpLrlkBfoONc3Eaxpzitjg2tZsOAtzRLlxSSuklpUwPGOVY9955KGFlPVOgIjge+rJ31ux60R4eXCpzzTd7DxairBO/hsNdthT0igI7IM5DdIXYa5RHaRyrK4nYdzJcQOzF1OUXIbLDJ36zFWsTt3pGzOiOYiWk6dnvNQftJP8K1+GtFVI7Gk4sj2JsC6ufpJAa3cWBliWVgOHiPOizbOREYw0gNxc8ADHPWh67XUf3Nn/ACwfypw2+BwtWB/5S/pVE6nRCWj1MbZxcHQwYMH2cq1+L2daXBTKCAAB84wGZF64AAiQq9bVVZjrrpMu9DDgtoeFtR8BQzG3xdBDBsrTKqWVdTmIAHATrHCeVVrTnWldq3mLCMYKyZmxh7sTkIBjWBGoqsbp7Rpz5eYrc4LeN7NtbVqERR1VUEAd/jJme+mY3eO7dttbdi1thDIQcp8R4iktPoH2epilRm4Gf4h+ZFbPdLBJ8jdmKTLkyHaSrg5WCHrgdGrZRrAbkaA2MDatuHVesOGaWj2Grb7RYhoZxPHKY5ESOwwSJHI00qc3okKpJbjPk1n/ABbf4W/SvUO/Zlnsf8RpK3BkDOgvLd0V4Zu6mFur7aaG0q7QLk3W7Vr2v1hUBbUj+uFMF0xSZRrluD204qfrjzodbxjEnhpUoxJ7qXKa5cC6etXu7Me6qXytgYpWxLTNDKG5eZPtHxp3QyfWNDXxrcJ5fnXmxje4UMprhXodOLUi2uMFvbAj2UNTFt209scw93bQyhuEfk8/W8xUBtjtP4qqpjmLRpw7+ym/K217uHlQys1ye7bA7ePbSgDXjpyk1RfGtlnTyqBsW3bTZWDMFDAI/WvOq9p8zp7qG3sQ0cTypBiGn1j50VEFwgYHD4mm6cZ+NUWuH6x8zTGJ7T50coGwiLon+Rr3T/1FDxw505qawLl/pv6/o0w3v6mqWXhSZaNgXLgxR/o8KT5R/U/zqllpxGtNYFyy13np5144g/Zqvlr1GxrkvT8eFM6Y9opoFIUogPdJ4eVMza8adl4UhSKYAvSUlL0derGP/9k="/>
          <p:cNvSpPr>
            <a:spLocks noChangeAspect="1" noChangeArrowheads="1"/>
          </p:cNvSpPr>
          <p:nvPr/>
        </p:nvSpPr>
        <p:spPr bwMode="auto">
          <a:xfrm>
            <a:off x="63500" y="-852488"/>
            <a:ext cx="24479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6" descr="data:image/jpeg;base64,/9j/4AAQSkZJRgABAQAAAQABAAD/2wCEAAkGBhQSEBQUExQVFRQWFRcXGBYUGBcXFBUUFxQXFxcUFBgZHSYeGB4jGRQXHy8gIycpLCwsFR4xNTAqNSYrLCkBCQoKDgwOGg8PGi0kHyQqKiwsKTQvLywsLCwsLCwsKSwsLCwsLDUsLCwsLCwsLCwsLCwsLCwsLCwsLCwpLCwsKf/AABEIALwBAQMBIgACEQEDEQH/xAAcAAABBQEBAQAAAAAAAAAAAAAFAQIDBAYHAAj/xABKEAACAQIDBAYFCQUHAgYDAAABAhEAAwQSIQUGMUETIlFhcZEHMoGhsRQjQlJicpLB0RUzguHwFkNTk6Ky0iTxY4Ojs+LjFzRz/8QAGgEAAwEBAQEAAAAAAAAAAAAAAQIDAAQFBv/EADERAAIBAgQDBQgDAQEAAAAAAAABAgMRBBIhMRNBUQUUYYHwIkJScZGh0eEyscFDM//aAAwDAQACEQMRAD8AP16KWvV7Z542K9Tor0VjDIpIp8UkVjDYpsU+KSKwBhWkipIpsUTDIpDTyKQisAYRSRT4psUTDYpIp1eisYZFJTyKQisYZFJT4pIrGGV6nRSRRMNpIp1JWMNpKdSGiASkNKaQ1jCRTYpa9WANivRS0lEwkUter1YwapQ1Nr1RKkgNLUYNODVjCxSRTL2IVBLMFHaTFAto75WrY0E9jOcqnw5t7BQuZJsPxQ/G7cs29C2Zvqp1m91c+2vv29zQEkdglE8vWb2xQNr1+8NA2T7Iyp7Tz9pqUq0I7srGi2a7b3pHa2wW1bTnOc5iOwQp0NDcP6Ub49e3bf2FTw7j21Qwm5dy5AOhIkfoo9Z/4QaW7uKwEl8n/wDW3dtj8TJl99cD7TpKVro6u5ytexocP6UkPr2WH3WB7ORA7+fKieH9IeEbiXT7y+P1Seyufjc++ZyZHj/DuI3uBn3VWvbu4lONm5+Bv0q8cfSlomvqTlhJLkdasbz4V/Vv2/4jl7PrR2jzq/bvK3qsrfdIPwrhVzDuvrKR4gikW+y8CR4f13nzq6xEGRdBneCtJFcXw+82IT1b1wd2YkcuR8K02wd/sRcuW7LLbuM7qgYyrAscsmNDqZp5V4Ri5N6IVUZN2Rv84zZZGaJjnHbSxVy5irGHvW7RI6W9qSeJVRAY9gzQAKGb4bSXBrmjVx82CDlZ/qEjh214eA7ep4uu6WVxTV4t+8ludmIwEqUFJO/XwJ4pCKn2XsbENh7V2/cwdlrwBt23dkLAiQMxkTBGgB40/C7FxT21uDDkqwkZLltvcSpr21iKb5nE6U1yKkUhFRYfFh3uoq3M9lst0dG56NtdGKgjkfKvWMbbcSlxG+6yn86qpxezEcWt0PikipCtNK04pGaQ08imkVjDaSnGkiiAbSU6KaRWMNr1KRSRWMer1er1YAbY91NJPZ76zG1N+Et6CB98wfYg63nFZPaG+V29ITMR36L+Efma55TjHdnTGnKR0DFbw2kkZgxH1ZPmeHvrMbT9IYGiED7nWbz9Ue+szh9kYnE/WZR2QEHt0UUf2buNlAe4Vy9umXw6RiFP8M159ftKlT0vqdlLBylqBb+2cTfbqK09urv5nQewCm2d1r1w57hieLMZPtZiF99bu3ibFoQGnutjn99l+CfxVRxG8BGttQjfXBLXI7M7EsvsIrzJ46vV/hG3z/B1rD04bu5VwG5Fu2M10aRM3DlEduok/wAKHxqzc2hh7Qi0hcxE620HhxuH2dHQXH7cJnO5OsxPPtjme860GvbYnRQTUe7zqa1ZN/ZD8VQ/grGixG37pzQ/Rq3FbXUzD7bA534/SY0NTbbWvUu3E+5cdf8AaQKGLh713kQKvYbdcn1iTXRGjCKtYm5yeo9t9bnBm6Qf+Klu777iE++psNvwF/urX8KtbP8A6TrQ/a2xCrdVDlAGsaT20MbBGm7rSktkJxZxe5ubfpHUiHW4R2dMXHlfS4KrXds4G7q6FSefRWW99t7XwrEvYjlTOiPfS9zhybXmHjy5m1uWNnFWI6NiFJCnp7TExoBCsP8AVWZ+UCzird20hRVdXCls8FSDBaBzHZQ+D204XWHOqQo5YuLbd+rFdS7TtY7nf2Ph9oNh8UrkG2PoxqpM5H7CDOvjQ30lnDX8Kv8A1VpLtu4WQTmzECGQhZI8e6uRrjnAiTHiaa+JzRmBMcNeHhXl4PslYeqqkpuWVNRXS/jzL1cTnjlStfc7runs+9jsLawO1MCWtLZzWMUpUgJlGXUaq2UjUcY1HOg25E4fZe2wlxvmSyo4Yg9VXAZSOB56Vz6xv3jEt9EuLxCply5Q50XsE6j2UzZe9F2xhr+GtuvRYjS4GUEsIjRpkaV7RxncPRvs+9h8BYuZGu3MZf6W+7GWW06tldixk6BDz9c0N3GZ8PtDHbOdLbYe10t9AyAt1mQrqeWRhXOtq+kzG33sMt0WRZUKEw7PbVgCD1hJB0AHZFaHD+lW0doXMW+GdTcwnQMtt0cl80i5rlgRpHcKxrBbY+1LPyPEbXxFgeutm3hrTMlmVyrmy8AWLEkkGAtWruFF7EbNvWGZcJjiwe0wUtbdUZiEaJGqkc/V76yO5O8OFfZ1/Z+Od7KO/SW7oUkI0qdePNezma0eG3xwS4zZeEw10HDYQuXv3OopY2nUatHNjJ4SwpozktmK4J7oc5C2MZeuMFTDY04caHW3nVQ7Rz63IRpQy3vJhmGl+17WA+MUXtbLbH7N2lZwzW2uXdo3HSXADILqNmB5ggaHga4bfwDrda1lJuKzKVXrdZSQYjjqK66WIdvaIyopvQ69a23Yf1b1s/xAfGKtKwPDXw1+FcXu4e4hhkZfEEfGkt4tl4MQe4x8K6ViIPmTdBnaTSVyWxvPiE4Xn9pn40Qs7+YkcWVvvKPyiqKrF8ybpSR0mkrDYf0iPI6S0pHPKSD7JMUf2TvZYxDBFJVzwVxE9wI0NOpJiOLQZr1JS0RTHbP3FYgs5GnH6UffI6q/xMKJ28Ng7Agxdb7ADAHxPza+zpKHbS2yXjpHkDgOCr3KvAeyhN3a4Oigsa+TyVav/pLyWn3Poc0IfxRqL28LcEVLYHAn5xh4FhlU96qKGYva8ktccs3MuxJ8zrQhMPfufZFEtn7ns51DMfd500aFOnt68wOcpFG9t2dEBPwqIWL937Irp2wvRaWALMiDu6zfkB50XxO59mxEKWPa5/IaUXVhBaAUG9DlGC3SLnWWPYK0mC3IKiSAvjqfdW+2fs+YAEDuGlEMVs6BUHiZPZDqmkYK3sNV7/dTv2fHAVrRs8GpF2PU5VWxsqRkreC11FW9ubo4bolZWV2biACGGlaT9i147CJ5UFNrYzSZy+9uMGPUeO5tR5iqON9H2KQSEDr22zm93Gut/sEjlUo2c4Gk1eOLqLfUk6MWcEv7KdfXRh4g1WbDDhFfQ17ZWZQGUN4iaFbR3SsudbK+I0roWNj7yJug+TOFnCCmHCiutYz0aWm9TOvvFBsT6MLg9S4D4giqrE0nzEdKaOeHCd9RthjW0vej3FDgqt4GqF3dHFLxsv7BPwqqnTezX1EcZLkZg4c9lJlI7aOXtiXl42bg/hb9KrPgXHFGHiDTZUwA0XWHOn/K25wfGrLYZvqnypBgmP0T5UMhrsgXF/YHs0+FXdl7d6AtkRetxzolyY++CR7KhbZzfUbyNINlv9RvKklTUlZ7DKTTujUYTe6RrbQz2dIvuVwPdVxdp2H9ex70Pue2x99QbB2MWthWVkKqJLKYP3eANHLWwbY4yfJfhXOuzXLVRt5/gq8Yo6N3BFzB4J+Nor3i2vxS4v8Atqv/AGNwt39259vSD3m2R761S4K2OCL5T8amrqh2ZJb1Gvv/AGQljk9oowz+jo5iBcAE8ZzSO3SiuxdzLWHcXCxuOOBOiqe0Dt8TWjpIr1KdGMPE4Z1ZSGUtOr1XJGLwe55bVgzd/LzNF7G76pyAroGI2XlXhVV8Ja6Ik5+lnQQMkfGvk+O2fQ5EjO4bAqOQPjRvZxlgKHvYPfVvZbFXBPvqMva3GWh03AKFtqNOFBtsMrsFC9aeM8vCq67ekBapvj4zXD4CjKd1YSMbO5odj4RQCfZVbb19QQKHYbeIInKs1tPbbO5NLvHKgpe1dmjsXJonYIrBW9skVbtbyEf96SzQ97m9tgVZtacKwdve6OdE/wC01xbQc5cjcOspPtEyOFUjKwko3NYEHZTujXsrD/22NPsb6lmA7SB5mmzroLkfU052vYn6X4TVo2VOscay7p86R4/GgmN3+ZHZeGViPIx+VBSb3RsnRm/OFXspPkadlc0HpCuSNefGn7X34ObqXS4jUlMuvYBJo+QbeJ0O9h7YHKhd7ohzFc1xG9Nx/psP67RQ69te4fpe8/nQtcOx0jFbRtDgQffQXH7w2lBzOojkWAJ9nGsUca5+kfxUw3m7z5GsodQ3De0967AMWyXEDXJlk8x1uVCsPvkUuBuimDpLKfNSsVVczxUe1P5VCyJ9Vfh+ddNPhR3TJyzPYMYrfa3dM3LbjwCRr3KR8KdY3ow3IlfFGHvAoGcLbP0fJj/Oo22cn2h7QfyFehTxVOOyt5fg5J4eUt39zVpvDhz/AHye0x8atW8bbb1biHwZT8DWTwG7LX2K2s7tEwEkx26Gqt/d+CQSsjkykGfKuhY2HUj3Vm8pDWA/Yrj1Sv8AC+X9KkWxil4Pd9lzN+ZqixUHzX1EeGkbma9mrDjaeLX6dz+JQfyqRd58SOOQ/eSPgRVVWiyboyRtJpKyH9q7/wBW3+Fv+Veo8WIOFI7/ALQCEwBVMbJQ1ir++DFydalt78MOIr5F6u9j3VorGwbd22R3+6ojuwvI0Dwe/wBLBYXXSWMATzJ5V7F+kDo3KnK0c1OZT4HnTWXQGodt7sRJmosXu2WUAERQvCby/LEYwBkI94/kPOq+197/AJCVSJzqX9+X8qFtbWNqXX3UbtpdqbvXLmUsU0EDKANO+BxrM3PSlcPqp7qRPSNccqLnUQTJthS57NCQDTZJJGuEru6pHOqF/YeXmKBYzfC+xMXDE6cJjlNDLu27jcXJ9tBQka6D1/DhedV2vRzrPtj2P0jURvmqKAMxo0xtrI+Z3z/QCgFSftEkR7JqPZ+0lzosEsbqdbNAAzDTLGvjNAOlNXNkScRZGv723/7i02UFztxw/wD1B+9+dcU2vePT3df71/8Aea7uF/6r+L864Htj/wDYvcP3tz/ea1gXIel8KXP4e6ogPCiKYaz0GbO3TZtEC9XL2583HuiiEgUn6oPh/I1Gw7iPOpFtdx86eLNKEgB8fd+lENlbIbEMVQiQCeuVUQO8kVCtk9p/r21PbQjnRZiq9mCRI08fyr2U9vvNFU2S7WzdyEoDBaNATyJqt0Q7D7KASp0J7J8qT5P9n3fpRrAWLBV+luMhCyvVLZm7D2UNfG2x9Me4/CjqAfgr72zKMynhKlhp7Ka6SZJ18R+dNs7aVWBAzwZgoSD3HXhXtobwNdct0SrPJYVR4DWKKg2DMkSph+w+4GiVrYdw2TdAGRTBMga+Ez7qy/7SLEgdHI46EkfCnG88euQPsiKoqE3shXViuYYZSOQP8X8qja+B6w96n86z+PxBRQZZpMasR8KI4LZ9ppzELpIOUuSezjp41RYaQjrRDv7TwP1H/Hb/AEr1APkn2f8AT/KvU/dJdReOuh1TF2tnKM3SIO7NJ+FC9o/I7cSGlgGHVOqngR3GsaOhTNosrMzqeqATx7iPOn3ds2lWSw4gQNYJEgGO6mj2d8UvoI8V0QVxF6yfUtv7YFULtgHkB76HYneJACV1AuZPHSSR3Cag/tWsTl5gceUmT5fGumODoR3bfmSdeo9jo24+zh0N0j/EUe0p+nxqHf7CjprMgT0Xd9dqt+jPaK3sHfYCAMQF8Ytgg++qHpR2nbt4m2rGCMOjew3XGlRpRgsS7bFJyk6PiZ/L/WlIV8PKhjbw2QAcxguVmOBGs+Go86am81gtGYjjqRC6Tz9nvr1s0epw5WEmsA/RU+yo2waH6C/17Kr29uWSJzjhMc+BPwFGtlW7dzUy3AwJnIdQ0DXt8q58RWpUabqTV14K5ajTnUlki7As7Mtn6Hl/3ph2Rb+qR7T+tau3gkgHJBIEiSYPMA86sW7YHAEe1v1rwKvbmGjJx4W3yPUh2bWaTz/2Yn9i2/tD2/yovuvZFnE28oDZnRfnFDQC66rI0PfWg6Nez3n9aXol7/Nv1qD7bwr/AOTKLs2svfRtBiP+s7s0Vxnaez5v3TmH7x+P3zWxI14v+J/1pLGCRmhpHHmdT2Se086lR7Uw7eWUW7/Jf6UqYGqldSSMMmzGIBBX+vZUg2U/YD7a2V/A2wSAJjnNCdq2VtqCog+0124fGYXEVVRUZJv5W0Oeth61Km6jaaB1jZq9G5cPn0yBQpU9uYkyPYDVXI4+g/sANXcLjM3GQR46+FXbJkjjHt4V6ksHSSvf+jhjXqN7As7Sui0bfyaetOZkhx3TPDuoZiMXcVSzIFA5kMfyrZIlpZAyRJPWKgwTOoDGpjj1OgYHuAYj3CuFxhE7NWYfAYq7fhLbE5joqiJI8TUW0luWcwfOHXirsRHsHjW6+TWiNbc6z6ijXtksDSPgwJItWxBAJlCZPD1V7u2hxKa90XJJ8zE7PwwuZJEAxLQzwDxMak1YvbIuwQiNzgxl8DrEVs0Ro+j5Mfi0e6ql22xOreQUflR7yltFG4XVmX2XsC9ADhSZ1BeSdeByyaI3t2mkkwgPIK5AHZLR7zRlbJ+s/wCJgPcRUL4BZnKPEifeaHeqmyNwY8wPhN17SuzG7x462wPcWNFXwFnKqszOFkKvzjASZMQAONSB0Uaso/iArx21aWct0AkR1SfiKXPWltcbJBFb5Ja4dCD2ZkX3Z2Pwq7buQOrbA8WgeSIPjTLF03WEEsoUAQpOup7Jqc27o/uLviy5B5tFDhVZbphvFDPlD/VTzuf8qSo/ljfUX/Nt/wDKvVu7VOn3Rs8epy7Z+Du33yWwWaCTry4EkngOFaTC+jrENIuMqDiIIeTwIMERFBsRaxGzsRGYLcCgyuqsp5GeI091aHZ3pMYQLthGAB9R2Q5jz1kcdTTV6mJlrQs1pb/f1YFKFFaVbpjl9GD/AOOPwf8Azrx9FtzlfT8B/wCVWNm78YnEM62bFkFULktcYAKOJ1051ffa+0gCehw2kT1+1cw59lcXE7RW+U6MmD5XD+5GAfAYV7LfOF73SZlgADIq5YJ7V99DvSDuzd2libdy2VQLaS3lbUkhnMjKfte6qm7W82IxSkxaSGKxlY8ANfW7/dVbbm/9/B4jo+jtMQqtm6w9Ydk0sZY/ibRv68Qyjhcu79eQJueizEDTpLenLrcf6FZrbu79zCXAlyJZcwK8CJjn3itlhvSw7ODdsqVnXIxDR9mRA8qzO9W8Zxl1XKBAqlQAZMZi0nTjrXdQni3UtVSy6/Pw5nNVhh8l4N39eACinpimBBDMCOBBIIjhBHCvFajda9G5xWDeB3xxlokrib2oI1ctofvTVvYmPxOJvrbOKvqCCSQ7E6KTwJjlWbSje57xjbXgw80YCfaajOnCz0X0KxnK+5ol2B1o+VX/AN8bPAetlmePvqC5gWQoTibjLndSGHrZXKldDwMce+iAxi9OEnrfLi0RyyETPsqvf1FsduIvf+81R0XIstWTWt3gMjBCFkGJMweE68KojaJUmMx1PrP3xwArZ4VATEcorC3LfWafrH41wYTFOupZktPD83Lzp5dmXbO8N5GUqVBBkaZtfbofKm4ral66xLOTJnQKB36AaVV6OTpwkx2xrFWbNnXia6rpaoG+5NYsE8WPmaIjBKoByhoYSG1BGuhjWKSxhioUtIB4E8D4U3aWPazctFTpDSCAQ2o4gg1qUXWqZb+JpWhG5ZGOWSCqJBkZRAMjVQOwQPM1Yw7yeqjt91GP5Vb2Xi7uIQsrqgBy6A8Yn6AHLvq38haBmuFv4SeRI9dj2U9SWHptxlJ38/wLGFSSukURiHnKEM9hKqR4gmkxVi5Ewg1B6z8I7lmiFrYiSGzEEieQ5nuNSrsy3OrE+GYf7QK5njMNH3W/XzLrCVnzQJS3dYfvLI+6txz7hVdyweGuvH2barP4nn3VobtiyoUlVPc76HXmWOnCsxtXF22vKbeQA2tRbIyhs50MaTHbVqGLp1X7NOy66EqlCUN5FzE3LRHG7w+vlBPb6n51Vw+EtuxVbDXWFt7p+cb1U4/SOvs51TN4Dh7v5Ve2HfxC3GuWERwUNs52iGkMrduhAPYa6Z1nTg3C1yChd6lmxsJ2AZMHYQZc3XuIxAyoRmWJH7xfOiNvZeKBi2MIkfVXh1gomF5zI7gar2b2OChRctoAqqI16qiAOGo5xTRhcXpOMyxJEDgSwc8/rAHuig8bH4huA+hmsZvhiQwJfSQCNY4+NX/l5YTwn2e+B8aTbO6AyXHfEE3BLmVAJb1utJnX86oYa05UQjcOSns7gKr3iM4rIJw2nqW/lB7f9X/2V6o+if6tz8L/APKvVPiLqHIYPb23XxV7pLmUGAoC6AAExxPfUOG2bdcZltXWXtW27L5gRXUMJt8oR0eEtJA0K/Jkju5Giqb64gCcnDl09n8npItQSjFKyA4uTu2YbcvY19WxOaxeE4W5Ga1cEk8AJXWa1mKw7CSUdQbtgAsrKDGGIPEDmKGbo75X2v3irXbrXTPRk6yCTKzpoNIEaVsF3qxQ9bCYkjuRiPcDU6mbM7qw8bJaGP8AR3bAtXNf79xI7ooD6RMPm2llHE27QHtX+ddUwV8XHa58ma2pGoKMnW5sZUfCuXeku7G1GI5W7Putg/nXJhqMli51viW30HqyXCUehmdo4Vbb5UuLdAA66TlMidMwB0mPZVOal6BuzgO0frTLVlmYIoJZiFCjUkkwAPEkV7GVpanHe70Ear+E2eekt51lC6g6zxPAxw0rruw9x8BhkUXrS375XrM5zANAzLbSQABPHXhxrA7+ouExPQWIVFK3kP0wWBhWJ45Tmg9hFc3FzSyxK5LK8io2CsLaLC7aZwF6uUksSetEiBAqfZtu0l+0ylSA6ySACAZzcANI8qrbH2TjcQAbNjOpI6xtgJI4dYwDHdRHF7p4mybhxPQBVRiVVxmEg5SFHAT28qLaWjYFrqgh09kXA/VLfLnMyJNvI0azw76itDMtthwOIux/msfgayFy3agxl9crqSPmhmiTGg762e71lWwds50UrduEBiZbrHRNNTp3caSekR6buzYbLuISgA68iTyNYvaWz2tXXUjUMfjWl2Rc+dWhfpDZbgZhbZ8zaAaZdGh5WZg8u+owpRU1GKSv4FXN5W3qCEtk8quYaxJEjsrDtgXiRPGI60+0RXSdydko2FRirqxdhlJngRLSROupror4ZQjeMri06uZ2aNxuzsi2cLGI+cGuVWPVXl1RyPHWubb44MriLdtAT60DnEg1v8BjnBCkW8oWZObkSCBr4H21mdrXRc2ihEfuz6vDgO3wrmw8pQefomUnFNW8ShgNn7TspFuyVViGl0BJMcVJMcKttsnaxVWZiisYBAtCdCfgDXQPloYKuecqgRBgaRFQXcZmVUzSqk6RqOo3dSzrwk28q+g8ac0rX+5jF3M2i/rXmH/mkf7FqO96ObwjpLpMmNXunkTzjsroOH2p1SY4AxHbpBM/CqG0dtloUhZXrQDrGRv1qfHa2shuG+ZlrfouQEZmGomejJ/3Grp3AtW0kO06cFVRqQOXjRzC7w37qlksI6qcrG3dBK6cweGlXHvN0ZzWGTgcxdTAzLrCnv8AfS8ecuYMkUBbG42HgZukJ8RHwq1a3Ww9tTkziSD67RPnRjD3IUHonuA8ChEa/Chh29aIMByNYiNMp1B5z+tB1G92Moq4zbW7aZ2cT9HmY9Qk6cBqBQrEfIxdOe2zXJEsZaSQOZGvKtVfvShMHUjTmOqRrQHGJbdpFjEAmPWtH1QI5HUzzqVdy90NGMW/aFxm2bVnDPcS1cci6AVtrLszWmyz3acdYrNYD0s256K9YcXCQJTKLZVoIY5jKnWOcxPOgu8GwsbfxdwWreJGHGQgZ2soLgtgZhmEEjUGPrV5vRniTb1S079XVboZgAvOYHGBXVSj7Czb2JSbu7aamv8A7R3P/D/Ef0r1ZP8A/H2M/wAJf/T/AOdeqfdJfF9h+8L4TInYF8LctrZuxmkfNkZoMLPZoWPtr1/di6qA9E+YjgUHHnzrojbZJJ0+NDtoY1mMjMIHATBr2UkeazAbNw7vc6Jf3hOUCR63ZxrY7J3K2grkvZdRH0HCjQHsbwNPw21rGGuq94KuUcQk3GY8gAJrXbL37wuIlLTt0kE5LgKkjnE8a46tVz1sWjBLS4a2Bgbl/Z3RX2UujtkJbOAqmUF3UzzUzOmtY7eHdO6+KW9a6NekRbbkqtzoCiwrWiDEMBlPj5aDC4tbVplUQr5pg/WEH41S2ns82sIy2i9y30bAZus/XBJEqNdeGlc1Oq7qUS+SLjqZH+wpkAMAdBmhiPGCYoTgMSMNisVfdke/ZL9ECIVruoNzKIiBMDtbuqPFFRYR1ujO2hQRIHxHChFvC5jfJBOVHM8gdOJ7eNe1KErLPK+vQ4rq+iNhvTv3dS5bVbaA9FbuSc8zcSTHWjKZ4UAxG+Ru4jp7uGsXHyqozdIUAWYOXNE68+yhFi6XOa4OkiFGZjoFPDTlGlT3lQqQLKqeTB3MHtg6GrUsPTyq8fP0yc6sm9zaWvTZiFAAw9iAIEm7oOwDNpQG3vhcvXCHUHpSQxJY+txMfl3Cs78jarWysGwv254ZhTSwtBJvKKq03pcI5FEEBSRdfiBHBysjskcKMbNVzbthA2VbtxnhZAGdgJIHV4GhWEtzx5Yg/wClWI+NHNj4oi0U1hnc6EjUXXAmDrx4GvLqr2TppqzDWHxWSW7BPtoRtjeZRYnqsxcrl9RgCCSXQCJ4dZSAZ4Txvn1W7lPuoLvvjDiFDHVjc5mAFynqgcONanBSqxTGk2osz67SUD1TrpJLE/wngDXQt2tuG5h0ZFy/ORrroXUHlGutc8fEMbAtZBp9LMNYMgx2/qe2thurvrZwmCSw2Hu3bis7MV6NUAZpAkmW09ldWMoxjTvFW1J0Kntavkazp4ZA4I6pjKZMlm5+wVny5fHrPHo2158TzojgN9LF4E2g9t19ZT6wB4SJIYTzFWG386BAbsk6/u5WFB79CfZ7a86lTkk11VjrnUTIrGPkskMHCA6xESokayZnSRRm0ULKvWAdnQlQFZcoYHiT2e6qOwNvWca2eyrZ1YC6bgAOVh3+tGQaDsFFcNaugWzFsE9KXMW5LdYKw7T6tR4TjpIKlfUzWJs5elFsO1kWD0bXSskoeupOYz1lJzR9IUC3Y2gpuXmdynVAAJAUKTwE8I4Vptt417a4YuFuN856gTo1jMZIAynq8u2ge9O1H+TElejyoYyBJ1a2DosDzrqpUYSjexKc2nYgS7dtG+2GvklutlUB8/ODy0Ut5Vb3f3yxbC6mJuyGVQhYKCMpkBYE6wPOslsM/OX7oDx0F48hHUPCCeJBq/hMG5fMbInISWZpYDgGjLxOU86aNKGqy+fMTPzuanDb3ZA6Jiri9c5Dqeow4AERoSRqKkw2JZjcILN82Tly9WRBkCBqTx7aw2ExUwIkkgAA8SeHvrRWd/GQG3bWzKiM7s5WQfoiBOk8+INUxmCpway7gpVpS3Om4vadq3ZDXriJmAbrkLMCSQOJieArHYvfnEYy4pXNYsZMhZJW7dXiSp1NtSQOHW14isVtja5xZQ4nFZsk5QlsBVmD1QF7hxnhTRt1bY0v3WPAhVKSveRFcnAdtCrlctbV2W168/RCFBB6zuw1Oil2JPPXwqvjMQbVstaZrNyMp6NmGsazJ58KHXttLnBVWyzPWdzJ7SCxHuNWrYsPAOTM0EkiAobmxE5F8ddadU2mrsS/QD/tzFf497/Mf9a9Rj9lL/hr/nW/1pa67xJ5WVTvhe+pd/1D8qs7J3iuPeUMrgTrmLR7xR8XsN/hHzb9a8z4UxNkmO0tHlmrldSTVrFVCzvcp7bNp1RyFmWDGQGUMVGZTB1BAGojrVndqlVbNbnjoQV6rKIKQNZ0kyfpVsRi8OCCLCgiY6oiCADpMawKhZsMST0CSePVHbOg5a9lSjePIo1d3M9gNv4oqq27b3QZ4KzZTPARoKv4Te7FJcyG3cDc1ytI58qN4baFm2IS0ijsCCPGrP7ZQ8iPDT4UrS+EZ6u9zNLnLZmssAWklkKjUzEtp20Hv4G45uqqgK1wtJZABM9/KtziMbauDKylh2Enj51WW1hhI6OJ+0f1rs705JXW3rqc/BS2ZiMLsW8AdFGp4kH26HhU37HvfZ8/51s1t4f6n+o/rTxbw31P9Z/WnWNklZf1+xe7pmLGxL3YnnVrAbEvLcVmCZQZMMJ8q19u1h+GT/Wf1qXLhx9HzckfGg8dNq3+fsKw8TIfJbitOQn54vy4dYdvZFWsLg3m2ch0ZyeGgNwkTr2GtK3yciMg86hYYcAwBPezVzuqpdfXmUVOw9LBKPw1Ro1XUxw41mMRsa+0BbZmebKB/urSLiMNGoE/eavHE4b6o/E1GNS0lJX08P2ZwurGS/YGJmOjnwdT+dG8Dsi9by5raZlaUZGBYMV6xYg5THATzq0t3Dq5Pbw6zaVI2NsDgvvNWq4iVVWf9fsSFJQ1Rm32TcW9bKJeKshDG4qq2oPr5TA1CnjT9obOuC3AQkmdBryHfRv9p29Rl08ZqM7QtBswXXx/nSQnld7evqFom9G2E6Mt0qOpLrlkBfoONc3Eaxpzitjg2tZsOAtzRLlxSSuklpUwPGOVY9955KGFlPVOgIjge+rJ31ux60R4eXCpzzTd7DxairBO/hsNdthT0igI7IM5DdIXYa5RHaRyrK4nYdzJcQOzF1OUXIbLDJ36zFWsTt3pGzOiOYiWk6dnvNQftJP8K1+GtFVI7Gk4sj2JsC6ufpJAa3cWBliWVgOHiPOizbOREYw0gNxc8ADHPWh67XUf3Nn/ACwfypw2+BwtWB/5S/pVE6nRCWj1MbZxcHQwYMH2cq1+L2daXBTKCAAB84wGZF64AAiQq9bVVZjrrpMu9DDgtoeFtR8BQzG3xdBDBsrTKqWVdTmIAHATrHCeVVrTnWldq3mLCMYKyZmxh7sTkIBjWBGoqsbp7Rpz5eYrc4LeN7NtbVqERR1VUEAd/jJme+mY3eO7dttbdi1thDIQcp8R4iktPoH2epilRm4Gf4h+ZFbPdLBJ8jdmKTLkyHaSrg5WCHrgdGrZRrAbkaA2MDatuHVesOGaWj2Grb7RYhoZxPHKY5ESOwwSJHI00qc3okKpJbjPk1n/ABbf4W/SvUO/Zlnsf8RpK3BkDOgvLd0V4Zu6mFur7aaG0q7QLk3W7Vr2v1hUBbUj+uFMF0xSZRrluD204qfrjzodbxjEnhpUoxJ7qXKa5cC6etXu7Me6qXytgYpWxLTNDKG5eZPtHxp3QyfWNDXxrcJ5fnXmxje4UMprhXodOLUi2uMFvbAj2UNTFt209scw93bQyhuEfk8/W8xUBtjtP4qqpjmLRpw7+ym/K217uHlQys1ye7bA7ePbSgDXjpyk1RfGtlnTyqBsW3bTZWDMFDAI/WvOq9p8zp7qG3sQ0cTypBiGn1j50VEFwgYHD4mm6cZ+NUWuH6x8zTGJ7T50coGwiLon+Rr3T/1FDxw505qawLl/pv6/o0w3v6mqWXhSZaNgXLgxR/o8KT5R/U/zqllpxGtNYFyy13np5144g/Zqvlr1GxrkvT8eFM6Y9opoFIUogPdJ4eVMza8adl4UhSKYAvSUlL0derGP/9k="/>
          <p:cNvSpPr>
            <a:spLocks noChangeAspect="1" noChangeArrowheads="1"/>
          </p:cNvSpPr>
          <p:nvPr/>
        </p:nvSpPr>
        <p:spPr bwMode="auto">
          <a:xfrm>
            <a:off x="215900" y="-700088"/>
            <a:ext cx="24479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3076" name="Picture 4" descr="http://www.vg.no/uploaded/image/bilderigg/2009/03/26/1238071294008_4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80" y="2276872"/>
            <a:ext cx="4381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Være uforutsigbare og hold på hemmelighetene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09639"/>
            <a:ext cx="4362193" cy="544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Vær oppdatert på priser og prisutvikling</a:t>
            </a:r>
            <a:endParaRPr lang="nb-NO" dirty="0"/>
          </a:p>
        </p:txBody>
      </p:sp>
      <p:pic>
        <p:nvPicPr>
          <p:cNvPr id="8194" name="Picture 2" descr="http://t1.gstatic.com/images?q=tbn:ANd9GcR4VXPsm4gKc0oZmO4v62tcl_Q1GZztJt6uIuUkMyPddfnhhQV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84305"/>
            <a:ext cx="5401245" cy="355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3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Vurder </a:t>
            </a:r>
            <a:r>
              <a:rPr lang="nb-NO" dirty="0" smtClean="0"/>
              <a:t>bruk av konsulenter</a:t>
            </a:r>
            <a:endParaRPr lang="nb-NO" dirty="0"/>
          </a:p>
        </p:txBody>
      </p:sp>
      <p:pic>
        <p:nvPicPr>
          <p:cNvPr id="4098" name="Picture 2" descr="http://www.ftcinternational.com/images/Consult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61" y="4005064"/>
            <a:ext cx="3871364" cy="25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457200" y="1600199"/>
            <a:ext cx="6778443" cy="498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 smtClean="0"/>
              <a:t>Steinkjer kommune/bistående konsulentfirma mistenkte ulovlig samarbeid i anbudskonkurranse om rehabilitering av 5 broer</a:t>
            </a:r>
          </a:p>
          <a:p>
            <a:pPr lvl="1"/>
            <a:r>
              <a:rPr lang="nb-NO" sz="1800" dirty="0" smtClean="0"/>
              <a:t>Tilbudene priset unormalt høyt </a:t>
            </a:r>
          </a:p>
          <a:p>
            <a:pPr lvl="1"/>
            <a:r>
              <a:rPr lang="nb-NO" sz="1800" dirty="0" smtClean="0"/>
              <a:t>Identiske maskiner og maskinpriser benyttet  i tilbudene</a:t>
            </a:r>
          </a:p>
          <a:p>
            <a:pPr lvl="1"/>
            <a:r>
              <a:rPr lang="nb-NO" sz="1800" dirty="0" smtClean="0"/>
              <a:t>Gjennomgående differanse mellom  enhetsprisene på betongprosesser  i tilbudene</a:t>
            </a:r>
          </a:p>
          <a:p>
            <a:r>
              <a:rPr lang="nb-NO" sz="1800" dirty="0" smtClean="0"/>
              <a:t> Kommunen  avlyste konkurransen og varslet Konkurransetilsynet </a:t>
            </a:r>
          </a:p>
          <a:p>
            <a:pPr marL="438150"/>
            <a:r>
              <a:rPr lang="nb-NO" sz="1800" dirty="0" smtClean="0"/>
              <a:t>Konkurransetilsynet etterforsket saken – bekreftet mistanken</a:t>
            </a:r>
          </a:p>
          <a:p>
            <a:pPr marL="438150"/>
            <a:r>
              <a:rPr lang="nb-NO" sz="1800" dirty="0" smtClean="0"/>
              <a:t>To entreprenører ble ilagt overtredelsesgebyr på  totalt 7 MNOK </a:t>
            </a:r>
          </a:p>
          <a:p>
            <a:pPr marL="438150"/>
            <a:r>
              <a:rPr lang="nb-NO" sz="1800" dirty="0" smtClean="0"/>
              <a:t>I den nye anbudskonkurranse mottok kommunen nye tilbud hvor totalprisen var  betraktelig lavere enn i den opprinnelige konkurransen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792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-22887"/>
            <a:ext cx="6419056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Krev erklæring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988608"/>
            <a:ext cx="6491064" cy="3773016"/>
          </a:xfrm>
        </p:spPr>
        <p:txBody>
          <a:bodyPr/>
          <a:lstStyle/>
          <a:p>
            <a:r>
              <a:rPr lang="nb-NO" dirty="0" smtClean="0"/>
              <a:t>Erklæring om at anbud er utformet uten kontakt med konkurrenter</a:t>
            </a:r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00" y="2132856"/>
            <a:ext cx="3024336" cy="8863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135715" cy="30963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51" y="4712915"/>
            <a:ext cx="34385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5" y="5332040"/>
            <a:ext cx="6098171" cy="1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Vær på vakt mot ulovlig anbudssamarbeid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8097" y="1844824"/>
            <a:ext cx="3744416" cy="4525963"/>
          </a:xfrm>
        </p:spPr>
        <p:txBody>
          <a:bodyPr/>
          <a:lstStyle/>
          <a:p>
            <a:r>
              <a:rPr lang="nb-NO" dirty="0" smtClean="0"/>
              <a:t>Fiktive anbud</a:t>
            </a:r>
          </a:p>
          <a:p>
            <a:r>
              <a:rPr lang="nb-NO" dirty="0" smtClean="0"/>
              <a:t>Uventet høye anbud</a:t>
            </a:r>
          </a:p>
          <a:p>
            <a:r>
              <a:rPr lang="nb-NO" dirty="0" smtClean="0"/>
              <a:t>Unnlatelse å gi anbud</a:t>
            </a:r>
          </a:p>
          <a:p>
            <a:r>
              <a:rPr lang="nb-NO" dirty="0" smtClean="0"/>
              <a:t>Anbudsrotasjon</a:t>
            </a:r>
          </a:p>
          <a:p>
            <a:r>
              <a:rPr lang="nb-NO" dirty="0" smtClean="0"/>
              <a:t>Markedsdeling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4711"/>
            <a:ext cx="3859471" cy="294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0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75856" y="1276350"/>
            <a:ext cx="4032448" cy="4525963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Konkurransetilsynet får mellom 20 og 25 tips i måneden</a:t>
            </a:r>
          </a:p>
          <a:p>
            <a:r>
              <a:rPr lang="nb-NO" dirty="0" smtClean="0"/>
              <a:t>Av disse er 1 til 2 tips av spesiell interesse</a:t>
            </a:r>
          </a:p>
          <a:p>
            <a:r>
              <a:rPr lang="nb-NO" dirty="0" smtClean="0"/>
              <a:t>2 av 3 saker som Konkurransetilsynet etterforsker er generert av folk som kan bransjen</a:t>
            </a:r>
            <a:endParaRPr lang="nb-NO" dirty="0"/>
          </a:p>
        </p:txBody>
      </p:sp>
      <p:sp>
        <p:nvSpPr>
          <p:cNvPr id="4" name="AutoShape 2" descr="data:image/jpeg;base64,/9j/4AAQSkZJRgABAQAAAQABAAD/2wCEAAkGBhASEBAPEBAPDQ8PDA8NDw8PDQ8MDw0PFBAVFRQQFBIXGyYeFxkkGRQSHy8gIycpLCwsFR4xNjAqNiYtLCkBCQoKDgwOGA8PGCkeHRwqLCwsKSkqLCkpLCwpKikpKSkpKSwpKSwpKSksKSwuKSkpKSksLDU0LCkuKSwpKSk1Kf/AABEIAOIA3wMBIgACEQEDEQH/xAAbAAEAAgMBAQAAAAAAAAAAAAAAAQIDBQYEB//EADwQAAIBAwEDBwkIAgIDAAAAAAABAgMEERIFITEGIkFRYXGRBxMyUmJygaGxFBUjQlOCksEzoiTRQ+Hw/8QAGgEBAAIDAQAAAAAAAAAAAAAAAAEEAgMFBv/EAC4RAAIBAwIEBAYCAwAAAAAAAAABAgMRMQQFEhMhQSMyUWEVInGBkaFCYiSxwf/aAAwDAQACEQMRAD8A+4gAAAAAAAAAEZAJBGo8d1tq3p/5K1OHY5rPgQ2kZRi5dErntIObufKBZx9GU6r9inLHi8I1Fz5Sm/8AFQx1OpPPyia3Wgu5ahodRPEH9+h3eSs6sYrMmorrbwvFny2+5aXtTKVVUU/04JfN5Zzdz56pPVVrVKy6p1JSXhnBplqksIv0tnnLzyS/Z9iveVVnS9KvBv1YZqvwjk5naXlShF6aFtUqvolNqlHw4nExDNUtRJ46F2ltVGHmvI313y+vp706dBdMacNT/lI+n2tXVCEvWhGXikz4g0fXuStz5yzt5dPmlB98Xp/o26ebk3dlPdNPCnCLgrG3ABbOGAAAAAAAAAAAAAAAACACQQADw7bvZ0bepVhFTlTjq0ttJrKzwPnl1y+vJ+jKFJexDL8Xk+jbXgnb1k+mhUX+rPh0b2L4Z8Clqaji1Znf2jT06yk5Ru0ba52xcVP8larPsdSSXgtx4ZQXHG8xK6XUyPtKKTlfLPRRpKPSKsZkWTPM7nsI+09nzIuZODPW2VPN9q7CHdDiRHLkenJJ4pXbMcriXWOJE8ps2J9J8nVzqtZQ/TrSS7pc7/s+Pyc3+eXjhHe+TS7nTpV4qSnmrCWWnu5uMfIzp6iNN8UsHN3XT/47d8NH04Giltap1pftKPaVT1n4JG17nS7Jnk+UzoAczK+qevLxMUrmXrS/kzW90j2iyeU/U6rJV1o+sl8UclKb639SjMfinpH9jle52SZJSi8xT64p/IudhO6uaQACQYbmvpWcZ34PJLaT9VeJm2iuZ8Uas4mu1FWnU4Yuysb6cU11PW9oz7PAq7+fWvA8wOc9TWeZM3cEfQzO8n6zKO5n6z8ShBrdWbzJ/knhRS4k3GSbbzCS4vqZ8kqLiuGHg+uyR8pvqWmrUg92mpKPzLFCTd7ne2dpOSPG0V0mdorgs2PQXMeA0XaKuIFyjIaL6SFDLwk23wSy2QLpGPBOk2dvyfuZ400amH+aS0R8WbS35D136c6dNdmakl4bjFziu5WqayjDMkcw4HY+T/ChXWXJ+cjltYxzeBlo8g6SeZ1as+xKMF/ZutnbJpUE40k0pPMm5am2ivUqRkrI5Gu3ClVpOnDqe3JGSGyCscAhshsnA0gFGQ2WlEoSDrbGWacH7EfoZzybKeaNP3T1nrqbvBP2KbyAAbCDz3y/Dl8Pqac3V2uZLuNKcDc14ifsWKWASCDlG8kEENgEnHcurJZpVksNt05tdO7Mc/M7DJ57y0hUjoqRU45Tw+tGdOXC7ljTVuTUUz5Y0em32TXqehSqS7dLivFn0ejs+lD0KVOHuwSfiZmWHqPRHTnu7/hH8nC2/I25l6Wil70tT8Imxochof8Akqyb9iKivF5OpINbrSZTnuNeXe30NPQ5J2keNPzj66knL5cDZUreEFiEIQXsxUTMzDKWTW5N5Kc605+aTZLmRrIBBqGQAQQAAAAAAClRdJciXAA6HYsvwY9mpf7M9xrtgv8AB7pSXzNies07vSj9CrLIABvMTHXXNl7r+hozfyW59xoJHE3RdYs30e4BGSDjFgsVYIbABDYyYpyBBZzI1lAAX1DJQvFkgiXAxGaSMOAQAACAAAAAAAAAAQyQAbnk8/w5Lqm/ojamo5Ovm1PfX0Nuep0jvRiVZ5AALRiQzQ1lzpLqk/qb80N36cveZyN0XyRfubqOTETkrkNnCLJE6hicg2QCCckAAAAAAmJBMQCak8LJ5lV37y9y+C+JhJIMyZJgABnKuSMQAMvnEQqm8xkw4gGYAAgAAA2nJ576i91/U3Rotgy/EmvYXyf/ALN6el0DvQRWqeYAAvGBBo79fiS78/I3hp9pR/Efakczcl4SfubaWTxNlGyZveVPPlggAEEgAAAFNRGskGQlM8tWeFlvHe8Hljd05S0KdOU9OvSpxctGcatOc4z0k2ZFz3XHFdxiMVJ5e5p72njD3rijK0QAAAABgAAIAAzJkmBPBdVQDIQ2VdUpKWQDY7Bl+K+2D+qOjOX2PLFaHblfI6g9Dtr8L7lapkAA6RrINXtNc/8AajaGt2oucvd/s5+4q9Fmyl5jUsgMg82WgAACJPHacryr5f29k1Teq4uZNKFrSeamXwcn+XO7HS87l0nVmjlyTtFefbvMr7S16eW1nGnXp4asdPE3UnTUr1LtGMr9jmYbS5Q3Uc0ra12as7ncNzqNOWn0WpYxhvfHflYOOsr7bNztKWzau0K9Gaq1Y1JU3phFU05aowjp3PEccPSR9vR81vKUqfKmhLelcWje5yWYq2qRafWtVLhw4F/T1lLiSglZNroa5Rx1PTV8kVtOKVe6v7iUctSnWhjL6VGUZY4Lp6D37C8n1tZutK3qXEata3nQVWc4SdJSeVKKUUspqD359Hozv6utxPNe3Hm6VWrjV5qjUq6c41aIOWnPRnGCo9TWl8vFkz4Uc9sqzs9i2spVq83GrcpzrVISlKdWUXhKEMvhGT+DPds7yjbLryVOF1BSfDzsKlum+pSmks/Ejk3tSltOyp16tvR0yqT/AAaihdxjKEnFSxKK347OntPnfk95M2+1Kt/Xu6cYpSpqFO3/AOLTpSqa3zYw3YShw3lmNKM1OVa945x/oxu1ax9ndNcfDtKYPmV/5N72zzW2ReV3jS3bzqKMqj4Z3JQnxe6SXezNsHldX2pZ3li0qG0I2rSnHVTjUWtRbwl+G8uMWvb3dKWp6VNcUJXXf2+xPH2ZuNueUy1o1PMUIVNo3Cm4ypWyb04WW9eGnjqjng88C3J7lFtOtOPn9lu3oylFOo7iNOVOMvz+bnvmkuo5Dydbftdn67W9ozsrqdaWbirSeJR5qVNyxmKTT9nnZbXR9WtrunUSlSnCrFpSTpzjUWGsp5XYbK8I0vlUL/2f/LERbfcuyEwyUjnGwtoY0PqMyJaJBg0PqJUDIyUiAZLSWmcX1SX1OpRyfb1bzqLapmEX1xR3dsfyNFerkygA6xqBrdq8Y9z/AKNka7a63Rfa18ilrlehIzp+Y081vKmSoYzzBbAAABSo+HxLmCpLL7twBZSPnW3J45TbP35/4cklx05p3KxuXbnf1n0M+fcrtj3T2zs68o0alSjSjRhVqU46tKVeq5ppPPoS+Zc0jXFJN5izXPB9AnvMNaGYyXXGS4tcV2bzMVKqdmZnE+R+/py2fGhHm1bevUjWg0lLMqjlGWO56d/TB9hzXkt23b2U9o0bmtQpQjUg1UlJxlUlCc4YhBrVJYbfDKO85Pcj6NpcXVxTnUk7ubk4SxpppyctKxx3t72cVye5IWdfa21aV2vPSp1nVpUnKdPVGpUc5VObJasaorHtZOrGdKfNzZ2fuabNWN1tLymwq6rbZVKte3c8whNUpRpUt6XnXnfhZ4tJbsvcezkJyCVipVqk/PXdaCVSX5aabTlCO/nZlxl04W5b89RYbKoUI6KFGlQj6tOnGmnv6cLeerSU51oqPBTVk8+rM1HrdnMbd5UbJ0yo3Va2rb3TdFx+0yynw0xTaeVu4b8Hzy/5JfaqkJbHs7y0p73OvXnK3t6ixzZU1JuT/NvTfcfZ3aQclUcIOosYqOEXUWNyxPGTJgzp6lUl8if3fT8EON8ml5LbJuLe1hSuq7uqylNyquc6mU3lR1T3vBuFEvgYKs5OTcn3M106FkMkZJMCSEiwCYAfB9z+huOT9zqpJdMTT5Lcna+KmnPHK+Z19tlZtGmodUADuGgHh2suavePcePaq/D7pIrapXoy+hlDKNNJGPSXlMxu4SPKFwaWToZjlcPuKOq+sArUr9C3GOKI0lkgQWBGScEghsjJLXavEjQ//mAVPnHLK0uaG2bK+tac6rq01TqQpuTlV822qkZLgo+acP4t7j6OyYTXVvN9GrypXte6sYtXM6Bh86yVWNJkZiUiiqolVUAWIkPOIrKYIK5KSmJMoQSWU31lvOsrgjAIMiqGKxq6aqfVN/Ukwx9P9x0dvfiM11MHeJkmO3eYxfsr6GQ9EVwePav+KXZh/M9h5dpr8Kfut+Bprq9OS9iY5OZnUMSJYijyBcLEMllSQQMkNlQCdRDYAAAAAAAAAAAAAATLqZQEgmTCQSLJAgEYLpBRJBTSYdGKmO1HshAw1FirHuX1Luh6VTXPB2VBc2Pur6GQpS4LuRc9KVwYbuOac11wl9DMUrLmy91/QwmrxZKOS0lS0mUbPHMuBlchsq2AGQAAAAAAAAAAAAAAAAAAAAWgjKolaK3fEyGRBCQLYIwSCykeS6lz4vs+jPSeW94xfeWtI7VUYTwdnZzzCL64ozGu2FVzRXTjcbE9MisCJIkhh4ByNVb33mJs9FyudL3pfUwOJ46atJl1YKNkIloggBkEshgAEpFkgCqQ0mTJDIBjAaBIAAIAAAAAJSyAZaC3PvLpkxjhYKZ3mRBkZUuVwSAeXaHCPvf0eo820VzP3I36d+JH6mMsG55MV90o/E3xxmw7rRUWeD3HZJnqI4KpJDJIZkDmb6OKk/ff1PMzY7XtpRc6jXMynlb30Lh3mm+2r1Zv4L/s8vV01TjlaLyWlJWM2CjQpqpL0aU2e6jsWvLjGFNe1LL+QWjrP+I40a5g30eTa/NN/CKMi5OU+mU34Gz4fWfb9kcxHPxLI6KOwaXtP9xZbEpdT/kzNbbV9iOajnCGdN9zUup/yY+5aPqv+TM/hk/VEc1HL4IaOqWxqPqZ75SYWx6P6a8WZLa5d5DmnKEZ7vE65bJo/px8B91Uf04eBl8L/t+hzfY5DzsemUV3yRDuKfrp9ybOw+6qP6cfAj7oo/poyW1x7yI5pxzvKfXJ90JFltSC4Qm+3CX9nW/c1H1EVewqHqGa22CI5rORe1+qnL4ySKfeUv0/9jsPuGh6o+4aHq/MzW30/QjmM5B7TqdEIrvcmY3f1vYX7cnZPYFH1fmVfJ2j1M2LRU12I42ca7qs/wA+O6KRClUfpScl1M7NcnqPUyXyfpdptjp4RwkRxM5CnLDT6jt9l3GunF9mDxvk5T6/kbG0tVTjpRYSsYmYAEg895FOEk0mt25rK4mO1taa4Qgu6EUQCAetFgCQCAACQAAAAAAAAQSAAAAAAAAAAAAAAAAAAAAf/9k="/>
          <p:cNvSpPr>
            <a:spLocks noChangeAspect="1" noChangeArrowheads="1"/>
          </p:cNvSpPr>
          <p:nvPr/>
        </p:nvSpPr>
        <p:spPr bwMode="auto">
          <a:xfrm>
            <a:off x="63500" y="-10287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4" descr="data:image/jpeg;base64,/9j/4AAQSkZJRgABAQAAAQABAAD/2wCEAAkGBhASEBAPEBAPDQ8PDA8NDw8PDQ8MDw0PFBAVFRQQFBIXGyYeFxkkGRQSHy8gIycpLCwsFR4xNjAqNiYtLCkBCQoKDgwOGA8PGCkeHRwqLCwsKSkqLCkpLCwpKikpKSkpKSwpKSwpKSksKSwuKSkpKSksLDU0LCkuKSwpKSk1Kf/AABEIAOIA3wMBIgACEQEDEQH/xAAbAAEAAgMBAQAAAAAAAAAAAAAAAQIDBQYEB//EADwQAAIBAwEDBwkIAgIDAAAAAAABAgMEERIFITEGIkFRYXGRBxMyUmJygaGxFBUjQlOCksEzoiTRQ+Hw/8QAGgEBAAIDAQAAAAAAAAAAAAAAAAEEAgMFBv/EAC4RAAIBAwIEBAYCAwAAAAAAAAABAgMRMQQFEhMhQSMyUWEVInGBkaFCYiSxwf/aAAwDAQACEQMRAD8A+4gAAAAAAAAAEZAJBGo8d1tq3p/5K1OHY5rPgQ2kZRi5dErntIObufKBZx9GU6r9inLHi8I1Fz5Sm/8AFQx1OpPPyia3Wgu5ahodRPEH9+h3eSs6sYrMmorrbwvFny2+5aXtTKVVUU/04JfN5Zzdz56pPVVrVKy6p1JSXhnBplqksIv0tnnLzyS/Z9iveVVnS9KvBv1YZqvwjk5naXlShF6aFtUqvolNqlHw4nExDNUtRJ46F2ltVGHmvI313y+vp706dBdMacNT/lI+n2tXVCEvWhGXikz4g0fXuStz5yzt5dPmlB98Xp/o26ebk3dlPdNPCnCLgrG3ABbOGAAAAAAAAAAAAAAAACACQQADw7bvZ0bepVhFTlTjq0ttJrKzwPnl1y+vJ+jKFJexDL8Xk+jbXgnb1k+mhUX+rPh0b2L4Z8Clqaji1Znf2jT06yk5Ru0ba52xcVP8larPsdSSXgtx4ZQXHG8xK6XUyPtKKTlfLPRRpKPSKsZkWTPM7nsI+09nzIuZODPW2VPN9q7CHdDiRHLkenJJ4pXbMcriXWOJE8ps2J9J8nVzqtZQ/TrSS7pc7/s+Pyc3+eXjhHe+TS7nTpV4qSnmrCWWnu5uMfIzp6iNN8UsHN3XT/47d8NH04Giltap1pftKPaVT1n4JG17nS7Jnk+UzoAczK+qevLxMUrmXrS/kzW90j2iyeU/U6rJV1o+sl8UclKb639SjMfinpH9jle52SZJSi8xT64p/IudhO6uaQACQYbmvpWcZ34PJLaT9VeJm2iuZ8Uas4mu1FWnU4Yuysb6cU11PW9oz7PAq7+fWvA8wOc9TWeZM3cEfQzO8n6zKO5n6z8ShBrdWbzJ/knhRS4k3GSbbzCS4vqZ8kqLiuGHg+uyR8pvqWmrUg92mpKPzLFCTd7ne2dpOSPG0V0mdorgs2PQXMeA0XaKuIFyjIaL6SFDLwk23wSy2QLpGPBOk2dvyfuZ400amH+aS0R8WbS35D136c6dNdmakl4bjFziu5WqayjDMkcw4HY+T/ChXWXJ+cjltYxzeBlo8g6SeZ1as+xKMF/ZutnbJpUE40k0pPMm5am2ivUqRkrI5Gu3ClVpOnDqe3JGSGyCscAhshsnA0gFGQ2WlEoSDrbGWacH7EfoZzybKeaNP3T1nrqbvBP2KbyAAbCDz3y/Dl8Pqac3V2uZLuNKcDc14ifsWKWASCDlG8kEENgEnHcurJZpVksNt05tdO7Mc/M7DJ57y0hUjoqRU45Tw+tGdOXC7ljTVuTUUz5Y0em32TXqehSqS7dLivFn0ejs+lD0KVOHuwSfiZmWHqPRHTnu7/hH8nC2/I25l6Wil70tT8Imxochof8Akqyb9iKivF5OpINbrSZTnuNeXe30NPQ5J2keNPzj66knL5cDZUreEFiEIQXsxUTMzDKWTW5N5Kc605+aTZLmRrIBBqGQAQQAAAAAAClRdJciXAA6HYsvwY9mpf7M9xrtgv8AB7pSXzNies07vSj9CrLIABvMTHXXNl7r+hozfyW59xoJHE3RdYs30e4BGSDjFgsVYIbABDYyYpyBBZzI1lAAX1DJQvFkgiXAxGaSMOAQAACAAAAAAAAAAQyQAbnk8/w5Lqm/ojamo5Ovm1PfX0Nuep0jvRiVZ5AALRiQzQ1lzpLqk/qb80N36cveZyN0XyRfubqOTETkrkNnCLJE6hicg2QCCckAAAAAAmJBMQCak8LJ5lV37y9y+C+JhJIMyZJgABnKuSMQAMvnEQqm8xkw4gGYAAgAAA2nJ576i91/U3Rotgy/EmvYXyf/ALN6el0DvQRWqeYAAvGBBo79fiS78/I3hp9pR/Efakczcl4SfubaWTxNlGyZveVPPlggAEEgAAAFNRGskGQlM8tWeFlvHe8Hljd05S0KdOU9OvSpxctGcatOc4z0k2ZFz3XHFdxiMVJ5e5p72njD3rijK0QAAAABgAAIAAzJkmBPBdVQDIQ2VdUpKWQDY7Bl+K+2D+qOjOX2PLFaHblfI6g9Dtr8L7lapkAA6RrINXtNc/8AajaGt2oucvd/s5+4q9Fmyl5jUsgMg82WgAACJPHacryr5f29k1Teq4uZNKFrSeamXwcn+XO7HS87l0nVmjlyTtFefbvMr7S16eW1nGnXp4asdPE3UnTUr1LtGMr9jmYbS5Q3Uc0ra12as7ncNzqNOWn0WpYxhvfHflYOOsr7bNztKWzau0K9Gaq1Y1JU3phFU05aowjp3PEccPSR9vR81vKUqfKmhLelcWje5yWYq2qRafWtVLhw4F/T1lLiSglZNroa5Rx1PTV8kVtOKVe6v7iUctSnWhjL6VGUZY4Lp6D37C8n1tZutK3qXEata3nQVWc4SdJSeVKKUUspqD359Hozv6utxPNe3Hm6VWrjV5qjUq6c41aIOWnPRnGCo9TWl8vFkz4Uc9sqzs9i2spVq83GrcpzrVISlKdWUXhKEMvhGT+DPds7yjbLryVOF1BSfDzsKlum+pSmks/Ejk3tSltOyp16tvR0yqT/AAaihdxjKEnFSxKK347OntPnfk95M2+1Kt/Xu6cYpSpqFO3/AOLTpSqa3zYw3YShw3lmNKM1OVa945x/oxu1ax9ndNcfDtKYPmV/5N72zzW2ReV3jS3bzqKMqj4Z3JQnxe6SXezNsHldX2pZ3li0qG0I2rSnHVTjUWtRbwl+G8uMWvb3dKWp6VNcUJXXf2+xPH2ZuNueUy1o1PMUIVNo3Cm4ypWyb04WW9eGnjqjng88C3J7lFtOtOPn9lu3oylFOo7iNOVOMvz+bnvmkuo5Dydbftdn67W9ozsrqdaWbirSeJR5qVNyxmKTT9nnZbXR9WtrunUSlSnCrFpSTpzjUWGsp5XYbK8I0vlUL/2f/LERbfcuyEwyUjnGwtoY0PqMyJaJBg0PqJUDIyUiAZLSWmcX1SX1OpRyfb1bzqLapmEX1xR3dsfyNFerkygA6xqBrdq8Y9z/AKNka7a63Rfa18ilrlehIzp+Y081vKmSoYzzBbAAABSo+HxLmCpLL7twBZSPnW3J45TbP35/4cklx05p3KxuXbnf1n0M+fcrtj3T2zs68o0alSjSjRhVqU46tKVeq5ppPPoS+Zc0jXFJN5izXPB9AnvMNaGYyXXGS4tcV2bzMVKqdmZnE+R+/py2fGhHm1bevUjWg0lLMqjlGWO56d/TB9hzXkt23b2U9o0bmtQpQjUg1UlJxlUlCc4YhBrVJYbfDKO85Pcj6NpcXVxTnUk7ubk4SxpppyctKxx3t72cVye5IWdfa21aV2vPSp1nVpUnKdPVGpUc5VObJasaorHtZOrGdKfNzZ2fuabNWN1tLymwq6rbZVKte3c8whNUpRpUt6XnXnfhZ4tJbsvcezkJyCVipVqk/PXdaCVSX5aabTlCO/nZlxl04W5b89RYbKoUI6KFGlQj6tOnGmnv6cLeerSU51oqPBTVk8+rM1HrdnMbd5UbJ0yo3Va2rb3TdFx+0yynw0xTaeVu4b8Hzy/5JfaqkJbHs7y0p73OvXnK3t6ixzZU1JuT/NvTfcfZ3aQclUcIOosYqOEXUWNyxPGTJgzp6lUl8if3fT8EON8ml5LbJuLe1hSuq7uqylNyquc6mU3lR1T3vBuFEvgYKs5OTcn3M106FkMkZJMCSEiwCYAfB9z+huOT9zqpJdMTT5Lcna+KmnPHK+Z19tlZtGmodUADuGgHh2suavePcePaq/D7pIrapXoy+hlDKNNJGPSXlMxu4SPKFwaWToZjlcPuKOq+sArUr9C3GOKI0lkgQWBGScEghsjJLXavEjQ//mAVPnHLK0uaG2bK+tac6rq01TqQpuTlV822qkZLgo+acP4t7j6OyYTXVvN9GrypXte6sYtXM6Bh86yVWNJkZiUiiqolVUAWIkPOIrKYIK5KSmJMoQSWU31lvOsrgjAIMiqGKxq6aqfVN/Ukwx9P9x0dvfiM11MHeJkmO3eYxfsr6GQ9EVwePav+KXZh/M9h5dpr8Kfut+Bprq9OS9iY5OZnUMSJYijyBcLEMllSQQMkNlQCdRDYAAAAAAAAAAAAAATLqZQEgmTCQSLJAgEYLpBRJBTSYdGKmO1HshAw1FirHuX1Luh6VTXPB2VBc2Pur6GQpS4LuRc9KVwYbuOac11wl9DMUrLmy91/QwmrxZKOS0lS0mUbPHMuBlchsq2AGQAAAAAAAAAAAAAAAAAAAAWgjKolaK3fEyGRBCQLYIwSCykeS6lz4vs+jPSeW94xfeWtI7VUYTwdnZzzCL64ozGu2FVzRXTjcbE9MisCJIkhh4ByNVb33mJs9FyudL3pfUwOJ46atJl1YKNkIloggBkEshgAEpFkgCqQ0mTJDIBjAaBIAAIAAAAAJSyAZaC3PvLpkxjhYKZ3mRBkZUuVwSAeXaHCPvf0eo820VzP3I36d+JH6mMsG55MV90o/E3xxmw7rRUWeD3HZJnqI4KpJDJIZkDmb6OKk/ff1PMzY7XtpRc6jXMynlb30Lh3mm+2r1Zv4L/s8vV01TjlaLyWlJWM2CjQpqpL0aU2e6jsWvLjGFNe1LL+QWjrP+I40a5g30eTa/NN/CKMi5OU+mU34Gz4fWfb9kcxHPxLI6KOwaXtP9xZbEpdT/kzNbbV9iOajnCGdN9zUup/yY+5aPqv+TM/hk/VEc1HL4IaOqWxqPqZ75SYWx6P6a8WZLa5d5DmnKEZ7vE65bJo/px8B91Uf04eBl8L/t+hzfY5DzsemUV3yRDuKfrp9ybOw+6qP6cfAj7oo/poyW1x7yI5pxzvKfXJ90JFltSC4Qm+3CX9nW/c1H1EVewqHqGa22CI5rORe1+qnL4ySKfeUv0/9jsPuGh6o+4aHq/MzW30/QjmM5B7TqdEIrvcmY3f1vYX7cnZPYFH1fmVfJ2j1M2LRU12I42ca7qs/wA+O6KRClUfpScl1M7NcnqPUyXyfpdptjp4RwkRxM5CnLDT6jt9l3GunF9mDxvk5T6/kbG0tVTjpRYSsYmYAEg895FOEk0mt25rK4mO1taa4Qgu6EUQCAetFgCQCAACQAAAAAAAAQSAAAAAAAAAAAAAAAAAAAAf/9k="/>
          <p:cNvSpPr>
            <a:spLocks noChangeAspect="1" noChangeArrowheads="1"/>
          </p:cNvSpPr>
          <p:nvPr/>
        </p:nvSpPr>
        <p:spPr bwMode="auto">
          <a:xfrm>
            <a:off x="215900" y="-8763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6" descr="data:image/jpeg;base64,/9j/4AAQSkZJRgABAQAAAQABAAD/2wCEAAkGBhASEBAPEBAPDQ8PDA8NDw8PDQ8MDw0PFBAVFRQQFBIXGyYeFxkkGRQSHy8gIycpLCwsFR4xNjAqNiYtLCkBCQoKDgwOGA8PGCkeHRwqLCwsKSkqLCkpLCwpKikpKSkpKSwpKSwpKSksKSwuKSkpKSksLDU0LCkuKSwpKSk1Kf/AABEIAOIA3wMBIgACEQEDEQH/xAAbAAEAAgMBAQAAAAAAAAAAAAAAAQIDBQYEB//EADwQAAIBAwEDBwkIAgIDAAAAAAABAgMEERIFITEGIkFRYXGRBxMyUmJygaGxFBUjQlOCksEzoiTRQ+Hw/8QAGgEBAAIDAQAAAAAAAAAAAAAAAAEEAgMFBv/EAC4RAAIBAwIEBAYCAwAAAAAAAAABAgMRMQQFEhMhQSMyUWEVInGBkaFCYiSxwf/aAAwDAQACEQMRAD8A+4gAAAAAAAAAEZAJBGo8d1tq3p/5K1OHY5rPgQ2kZRi5dErntIObufKBZx9GU6r9inLHi8I1Fz5Sm/8AFQx1OpPPyia3Wgu5ahodRPEH9+h3eSs6sYrMmorrbwvFny2+5aXtTKVVUU/04JfN5Zzdz56pPVVrVKy6p1JSXhnBplqksIv0tnnLzyS/Z9iveVVnS9KvBv1YZqvwjk5naXlShF6aFtUqvolNqlHw4nExDNUtRJ46F2ltVGHmvI313y+vp706dBdMacNT/lI+n2tXVCEvWhGXikz4g0fXuStz5yzt5dPmlB98Xp/o26ebk3dlPdNPCnCLgrG3ABbOGAAAAAAAAAAAAAAAACACQQADw7bvZ0bepVhFTlTjq0ttJrKzwPnl1y+vJ+jKFJexDL8Xk+jbXgnb1k+mhUX+rPh0b2L4Z8Clqaji1Znf2jT06yk5Ru0ba52xcVP8larPsdSSXgtx4ZQXHG8xK6XUyPtKKTlfLPRRpKPSKsZkWTPM7nsI+09nzIuZODPW2VPN9q7CHdDiRHLkenJJ4pXbMcriXWOJE8ps2J9J8nVzqtZQ/TrSS7pc7/s+Pyc3+eXjhHe+TS7nTpV4qSnmrCWWnu5uMfIzp6iNN8UsHN3XT/47d8NH04Giltap1pftKPaVT1n4JG17nS7Jnk+UzoAczK+qevLxMUrmXrS/kzW90j2iyeU/U6rJV1o+sl8UclKb639SjMfinpH9jle52SZJSi8xT64p/IudhO6uaQACQYbmvpWcZ34PJLaT9VeJm2iuZ8Uas4mu1FWnU4Yuysb6cU11PW9oz7PAq7+fWvA8wOc9TWeZM3cEfQzO8n6zKO5n6z8ShBrdWbzJ/knhRS4k3GSbbzCS4vqZ8kqLiuGHg+uyR8pvqWmrUg92mpKPzLFCTd7ne2dpOSPG0V0mdorgs2PQXMeA0XaKuIFyjIaL6SFDLwk23wSy2QLpGPBOk2dvyfuZ400amH+aS0R8WbS35D136c6dNdmakl4bjFziu5WqayjDMkcw4HY+T/ChXWXJ+cjltYxzeBlo8g6SeZ1as+xKMF/ZutnbJpUE40k0pPMm5am2ivUqRkrI5Gu3ClVpOnDqe3JGSGyCscAhshsnA0gFGQ2WlEoSDrbGWacH7EfoZzybKeaNP3T1nrqbvBP2KbyAAbCDz3y/Dl8Pqac3V2uZLuNKcDc14ifsWKWASCDlG8kEENgEnHcurJZpVksNt05tdO7Mc/M7DJ57y0hUjoqRU45Tw+tGdOXC7ljTVuTUUz5Y0em32TXqehSqS7dLivFn0ejs+lD0KVOHuwSfiZmWHqPRHTnu7/hH8nC2/I25l6Wil70tT8Imxochof8Akqyb9iKivF5OpINbrSZTnuNeXe30NPQ5J2keNPzj66knL5cDZUreEFiEIQXsxUTMzDKWTW5N5Kc605+aTZLmRrIBBqGQAQQAAAAAAClRdJciXAA6HYsvwY9mpf7M9xrtgv8AB7pSXzNies07vSj9CrLIABvMTHXXNl7r+hozfyW59xoJHE3RdYs30e4BGSDjFgsVYIbABDYyYpyBBZzI1lAAX1DJQvFkgiXAxGaSMOAQAACAAAAAAAAAAQyQAbnk8/w5Lqm/ojamo5Ovm1PfX0Nuep0jvRiVZ5AALRiQzQ1lzpLqk/qb80N36cveZyN0XyRfubqOTETkrkNnCLJE6hicg2QCCckAAAAAAmJBMQCak8LJ5lV37y9y+C+JhJIMyZJgABnKuSMQAMvnEQqm8xkw4gGYAAgAAA2nJ576i91/U3Rotgy/EmvYXyf/ALN6el0DvQRWqeYAAvGBBo79fiS78/I3hp9pR/Efakczcl4SfubaWTxNlGyZveVPPlggAEEgAAAFNRGskGQlM8tWeFlvHe8Hljd05S0KdOU9OvSpxctGcatOc4z0k2ZFz3XHFdxiMVJ5e5p72njD3rijK0QAAAABgAAIAAzJkmBPBdVQDIQ2VdUpKWQDY7Bl+K+2D+qOjOX2PLFaHblfI6g9Dtr8L7lapkAA6RrINXtNc/8AajaGt2oucvd/s5+4q9Fmyl5jUsgMg82WgAACJPHacryr5f29k1Teq4uZNKFrSeamXwcn+XO7HS87l0nVmjlyTtFefbvMr7S16eW1nGnXp4asdPE3UnTUr1LtGMr9jmYbS5Q3Uc0ra12as7ncNzqNOWn0WpYxhvfHflYOOsr7bNztKWzau0K9Gaq1Y1JU3phFU05aowjp3PEccPSR9vR81vKUqfKmhLelcWje5yWYq2qRafWtVLhw4F/T1lLiSglZNroa5Rx1PTV8kVtOKVe6v7iUctSnWhjL6VGUZY4Lp6D37C8n1tZutK3qXEata3nQVWc4SdJSeVKKUUspqD359Hozv6utxPNe3Hm6VWrjV5qjUq6c41aIOWnPRnGCo9TWl8vFkz4Uc9sqzs9i2spVq83GrcpzrVISlKdWUXhKEMvhGT+DPds7yjbLryVOF1BSfDzsKlum+pSmks/Ejk3tSltOyp16tvR0yqT/AAaihdxjKEnFSxKK347OntPnfk95M2+1Kt/Xu6cYpSpqFO3/AOLTpSqa3zYw3YShw3lmNKM1OVa945x/oxu1ax9ndNcfDtKYPmV/5N72zzW2ReV3jS3bzqKMqj4Z3JQnxe6SXezNsHldX2pZ3li0qG0I2rSnHVTjUWtRbwl+G8uMWvb3dKWp6VNcUJXXf2+xPH2ZuNueUy1o1PMUIVNo3Cm4ypWyb04WW9eGnjqjng88C3J7lFtOtOPn9lu3oylFOo7iNOVOMvz+bnvmkuo5Dydbftdn67W9ozsrqdaWbirSeJR5qVNyxmKTT9nnZbXR9WtrunUSlSnCrFpSTpzjUWGsp5XYbK8I0vlUL/2f/LERbfcuyEwyUjnGwtoY0PqMyJaJBg0PqJUDIyUiAZLSWmcX1SX1OpRyfb1bzqLapmEX1xR3dsfyNFerkygA6xqBrdq8Y9z/AKNka7a63Rfa18ilrlehIzp+Y081vKmSoYzzBbAAABSo+HxLmCpLL7twBZSPnW3J45TbP35/4cklx05p3KxuXbnf1n0M+fcrtj3T2zs68o0alSjSjRhVqU46tKVeq5ppPPoS+Zc0jXFJN5izXPB9AnvMNaGYyXXGS4tcV2bzMVKqdmZnE+R+/py2fGhHm1bevUjWg0lLMqjlGWO56d/TB9hzXkt23b2U9o0bmtQpQjUg1UlJxlUlCc4YhBrVJYbfDKO85Pcj6NpcXVxTnUk7ubk4SxpppyctKxx3t72cVye5IWdfa21aV2vPSp1nVpUnKdPVGpUc5VObJasaorHtZOrGdKfNzZ2fuabNWN1tLymwq6rbZVKte3c8whNUpRpUt6XnXnfhZ4tJbsvcezkJyCVipVqk/PXdaCVSX5aabTlCO/nZlxl04W5b89RYbKoUI6KFGlQj6tOnGmnv6cLeerSU51oqPBTVk8+rM1HrdnMbd5UbJ0yo3Va2rb3TdFx+0yynw0xTaeVu4b8Hzy/5JfaqkJbHs7y0p73OvXnK3t6ixzZU1JuT/NvTfcfZ3aQclUcIOosYqOEXUWNyxPGTJgzp6lUl8if3fT8EON8ml5LbJuLe1hSuq7uqylNyquc6mU3lR1T3vBuFEvgYKs5OTcn3M106FkMkZJMCSEiwCYAfB9z+huOT9zqpJdMTT5Lcna+KmnPHK+Z19tlZtGmodUADuGgHh2suavePcePaq/D7pIrapXoy+hlDKNNJGPSXlMxu4SPKFwaWToZjlcPuKOq+sArUr9C3GOKI0lkgQWBGScEghsjJLXavEjQ//mAVPnHLK0uaG2bK+tac6rq01TqQpuTlV822qkZLgo+acP4t7j6OyYTXVvN9GrypXte6sYtXM6Bh86yVWNJkZiUiiqolVUAWIkPOIrKYIK5KSmJMoQSWU31lvOsrgjAIMiqGKxq6aqfVN/Ukwx9P9x0dvfiM11MHeJkmO3eYxfsr6GQ9EVwePav+KXZh/M9h5dpr8Kfut+Bprq9OS9iY5OZnUMSJYijyBcLEMllSQQMkNlQCdRDYAAAAAAAAAAAAAATLqZQEgmTCQSLJAgEYLpBRJBTSYdGKmO1HshAw1FirHuX1Luh6VTXPB2VBc2Pur6GQpS4LuRc9KVwYbuOac11wl9DMUrLmy91/QwmrxZKOS0lS0mUbPHMuBlchsq2AGQAAAAAAAAAAAAAAAAAAAAWgjKolaK3fEyGRBCQLYIwSCykeS6lz4vs+jPSeW94xfeWtI7VUYTwdnZzzCL64ozGu2FVzRXTjcbE9MisCJIkhh4ByNVb33mJs9FyudL3pfUwOJ46atJl1YKNkIloggBkEshgAEpFkgCqQ0mTJDIBjAaBIAAIAAAAAJSyAZaC3PvLpkxjhYKZ3mRBkZUuVwSAeXaHCPvf0eo820VzP3I36d+JH6mMsG55MV90o/E3xxmw7rRUWeD3HZJnqI4KpJDJIZkDmb6OKk/ff1PMzY7XtpRc6jXMynlb30Lh3mm+2r1Zv4L/s8vV01TjlaLyWlJWM2CjQpqpL0aU2e6jsWvLjGFNe1LL+QWjrP+I40a5g30eTa/NN/CKMi5OU+mU34Gz4fWfb9kcxHPxLI6KOwaXtP9xZbEpdT/kzNbbV9iOajnCGdN9zUup/yY+5aPqv+TM/hk/VEc1HL4IaOqWxqPqZ75SYWx6P6a8WZLa5d5DmnKEZ7vE65bJo/px8B91Uf04eBl8L/t+hzfY5DzsemUV3yRDuKfrp9ybOw+6qP6cfAj7oo/poyW1x7yI5pxzvKfXJ90JFltSC4Qm+3CX9nW/c1H1EVewqHqGa22CI5rORe1+qnL4ySKfeUv0/9jsPuGh6o+4aHq/MzW30/QjmM5B7TqdEIrvcmY3f1vYX7cnZPYFH1fmVfJ2j1M2LRU12I42ca7qs/wA+O6KRClUfpScl1M7NcnqPUyXyfpdptjp4RwkRxM5CnLDT6jt9l3GunF9mDxvk5T6/kbG0tVTjpRYSsYmYAEg895FOEk0mt25rK4mO1taa4Qgu6EUQCAetFgCQCAACQAAAAAAAAQSAAAAAAAAAAAAAAAAAAAAf/9k="/>
          <p:cNvSpPr>
            <a:spLocks noChangeAspect="1" noChangeArrowheads="1"/>
          </p:cNvSpPr>
          <p:nvPr/>
        </p:nvSpPr>
        <p:spPr bwMode="auto">
          <a:xfrm>
            <a:off x="368300" y="-7239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8" descr="data:image/jpeg;base64,/9j/4AAQSkZJRgABAQAAAQABAAD/2wCEAAkGBhASEBAPEBAPDQ8PDA8NDw8PDQ8MDw0PFBAVFRQQFBIXGyYeFxkkGRQSHy8gIycpLCwsFR4xNjAqNiYtLCkBCQoKDgwOGA8PGCkeHRwqLCwsKSkqLCkpLCwpKikpKSkpKSwpKSwpKSksKSwuKSkpKSksLDU0LCkuKSwpKSk1Kf/AABEIAOIA3wMBIgACEQEDEQH/xAAbAAEAAgMBAQAAAAAAAAAAAAAAAQIDBQYEB//EADwQAAIBAwEDBwkIAgIDAAAAAAABAgMEERIFITEGIkFRYXGRBxMyUmJygaGxFBUjQlOCksEzoiTRQ+Hw/8QAGgEBAAIDAQAAAAAAAAAAAAAAAAEEAgMFBv/EAC4RAAIBAwIEBAYCAwAAAAAAAAABAgMRMQQFEhMhQSMyUWEVInGBkaFCYiSxwf/aAAwDAQACEQMRAD8A+4gAAAAAAAAAEZAJBGo8d1tq3p/5K1OHY5rPgQ2kZRi5dErntIObufKBZx9GU6r9inLHi8I1Fz5Sm/8AFQx1OpPPyia3Wgu5ahodRPEH9+h3eSs6sYrMmorrbwvFny2+5aXtTKVVUU/04JfN5Zzdz56pPVVrVKy6p1JSXhnBplqksIv0tnnLzyS/Z9iveVVnS9KvBv1YZqvwjk5naXlShF6aFtUqvolNqlHw4nExDNUtRJ46F2ltVGHmvI313y+vp706dBdMacNT/lI+n2tXVCEvWhGXikz4g0fXuStz5yzt5dPmlB98Xp/o26ebk3dlPdNPCnCLgrG3ABbOGAAAAAAAAAAAAAAAACACQQADw7bvZ0bepVhFTlTjq0ttJrKzwPnl1y+vJ+jKFJexDL8Xk+jbXgnb1k+mhUX+rPh0b2L4Z8Clqaji1Znf2jT06yk5Ru0ba52xcVP8larPsdSSXgtx4ZQXHG8xK6XUyPtKKTlfLPRRpKPSKsZkWTPM7nsI+09nzIuZODPW2VPN9q7CHdDiRHLkenJJ4pXbMcriXWOJE8ps2J9J8nVzqtZQ/TrSS7pc7/s+Pyc3+eXjhHe+TS7nTpV4qSnmrCWWnu5uMfIzp6iNN8UsHN3XT/47d8NH04Giltap1pftKPaVT1n4JG17nS7Jnk+UzoAczK+qevLxMUrmXrS/kzW90j2iyeU/U6rJV1o+sl8UclKb639SjMfinpH9jle52SZJSi8xT64p/IudhO6uaQACQYbmvpWcZ34PJLaT9VeJm2iuZ8Uas4mu1FWnU4Yuysb6cU11PW9oz7PAq7+fWvA8wOc9TWeZM3cEfQzO8n6zKO5n6z8ShBrdWbzJ/knhRS4k3GSbbzCS4vqZ8kqLiuGHg+uyR8pvqWmrUg92mpKPzLFCTd7ne2dpOSPG0V0mdorgs2PQXMeA0XaKuIFyjIaL6SFDLwk23wSy2QLpGPBOk2dvyfuZ400amH+aS0R8WbS35D136c6dNdmakl4bjFziu5WqayjDMkcw4HY+T/ChXWXJ+cjltYxzeBlo8g6SeZ1as+xKMF/ZutnbJpUE40k0pPMm5am2ivUqRkrI5Gu3ClVpOnDqe3JGSGyCscAhshsnA0gFGQ2WlEoSDrbGWacH7EfoZzybKeaNP3T1nrqbvBP2KbyAAbCDz3y/Dl8Pqac3V2uZLuNKcDc14ifsWKWASCDlG8kEENgEnHcurJZpVksNt05tdO7Mc/M7DJ57y0hUjoqRU45Tw+tGdOXC7ljTVuTUUz5Y0em32TXqehSqS7dLivFn0ejs+lD0KVOHuwSfiZmWHqPRHTnu7/hH8nC2/I25l6Wil70tT8Imxochof8Akqyb9iKivF5OpINbrSZTnuNeXe30NPQ5J2keNPzj66knL5cDZUreEFiEIQXsxUTMzDKWTW5N5Kc605+aTZLmRrIBBqGQAQQAAAAAAClRdJciXAA6HYsvwY9mpf7M9xrtgv8AB7pSXzNies07vSj9CrLIABvMTHXXNl7r+hozfyW59xoJHE3RdYs30e4BGSDjFgsVYIbABDYyYpyBBZzI1lAAX1DJQvFkgiXAxGaSMOAQAACAAAAAAAAAAQyQAbnk8/w5Lqm/ojamo5Ovm1PfX0Nuep0jvRiVZ5AALRiQzQ1lzpLqk/qb80N36cveZyN0XyRfubqOTETkrkNnCLJE6hicg2QCCckAAAAAAmJBMQCak8LJ5lV37y9y+C+JhJIMyZJgABnKuSMQAMvnEQqm8xkw4gGYAAgAAA2nJ576i91/U3Rotgy/EmvYXyf/ALN6el0DvQRWqeYAAvGBBo79fiS78/I3hp9pR/Efakczcl4SfubaWTxNlGyZveVPPlggAEEgAAAFNRGskGQlM8tWeFlvHe8Hljd05S0KdOU9OvSpxctGcatOc4z0k2ZFz3XHFdxiMVJ5e5p72njD3rijK0QAAAABgAAIAAzJkmBPBdVQDIQ2VdUpKWQDY7Bl+K+2D+qOjOX2PLFaHblfI6g9Dtr8L7lapkAA6RrINXtNc/8AajaGt2oucvd/s5+4q9Fmyl5jUsgMg82WgAACJPHacryr5f29k1Teq4uZNKFrSeamXwcn+XO7HS87l0nVmjlyTtFefbvMr7S16eW1nGnXp4asdPE3UnTUr1LtGMr9jmYbS5Q3Uc0ra12as7ncNzqNOWn0WpYxhvfHflYOOsr7bNztKWzau0K9Gaq1Y1JU3phFU05aowjp3PEccPSR9vR81vKUqfKmhLelcWje5yWYq2qRafWtVLhw4F/T1lLiSglZNroa5Rx1PTV8kVtOKVe6v7iUctSnWhjL6VGUZY4Lp6D37C8n1tZutK3qXEata3nQVWc4SdJSeVKKUUspqD359Hozv6utxPNe3Hm6VWrjV5qjUq6c41aIOWnPRnGCo9TWl8vFkz4Uc9sqzs9i2spVq83GrcpzrVISlKdWUXhKEMvhGT+DPds7yjbLryVOF1BSfDzsKlum+pSmks/Ejk3tSltOyp16tvR0yqT/AAaihdxjKEnFSxKK347OntPnfk95M2+1Kt/Xu6cYpSpqFO3/AOLTpSqa3zYw3YShw3lmNKM1OVa945x/oxu1ax9ndNcfDtKYPmV/5N72zzW2ReV3jS3bzqKMqj4Z3JQnxe6SXezNsHldX2pZ3li0qG0I2rSnHVTjUWtRbwl+G8uMWvb3dKWp6VNcUJXXf2+xPH2ZuNueUy1o1PMUIVNo3Cm4ypWyb04WW9eGnjqjng88C3J7lFtOtOPn9lu3oylFOo7iNOVOMvz+bnvmkuo5Dydbftdn67W9ozsrqdaWbirSeJR5qVNyxmKTT9nnZbXR9WtrunUSlSnCrFpSTpzjUWGsp5XYbK8I0vlUL/2f/LERbfcuyEwyUjnGwtoY0PqMyJaJBg0PqJUDIyUiAZLSWmcX1SX1OpRyfb1bzqLapmEX1xR3dsfyNFerkygA6xqBrdq8Y9z/AKNka7a63Rfa18ilrlehIzp+Y081vKmSoYzzBbAAABSo+HxLmCpLL7twBZSPnW3J45TbP35/4cklx05p3KxuXbnf1n0M+fcrtj3T2zs68o0alSjSjRhVqU46tKVeq5ppPPoS+Zc0jXFJN5izXPB9AnvMNaGYyXXGS4tcV2bzMVKqdmZnE+R+/py2fGhHm1bevUjWg0lLMqjlGWO56d/TB9hzXkt23b2U9o0bmtQpQjUg1UlJxlUlCc4YhBrVJYbfDKO85Pcj6NpcXVxTnUk7ubk4SxpppyctKxx3t72cVye5IWdfa21aV2vPSp1nVpUnKdPVGpUc5VObJasaorHtZOrGdKfNzZ2fuabNWN1tLymwq6rbZVKte3c8whNUpRpUt6XnXnfhZ4tJbsvcezkJyCVipVqk/PXdaCVSX5aabTlCO/nZlxl04W5b89RYbKoUI6KFGlQj6tOnGmnv6cLeerSU51oqPBTVk8+rM1HrdnMbd5UbJ0yo3Va2rb3TdFx+0yynw0xTaeVu4b8Hzy/5JfaqkJbHs7y0p73OvXnK3t6ixzZU1JuT/NvTfcfZ3aQclUcIOosYqOEXUWNyxPGTJgzp6lUl8if3fT8EON8ml5LbJuLe1hSuq7uqylNyquc6mU3lR1T3vBuFEvgYKs5OTcn3M106FkMkZJMCSEiwCYAfB9z+huOT9zqpJdMTT5Lcna+KmnPHK+Z19tlZtGmodUADuGgHh2suavePcePaq/D7pIrapXoy+hlDKNNJGPSXlMxu4SPKFwaWToZjlcPuKOq+sArUr9C3GOKI0lkgQWBGScEghsjJLXavEjQ//mAVPnHLK0uaG2bK+tac6rq01TqQpuTlV822qkZLgo+acP4t7j6OyYTXVvN9GrypXte6sYtXM6Bh86yVWNJkZiUiiqolVUAWIkPOIrKYIK5KSmJMoQSWU31lvOsrgjAIMiqGKxq6aqfVN/Ukwx9P9x0dvfiM11MHeJkmO3eYxfsr6GQ9EVwePav+KXZh/M9h5dpr8Kfut+Bprq9OS9iY5OZnUMSJYijyBcLEMllSQQMkNlQCdRDYAAAAAAAAAAAAAATLqZQEgmTCQSLJAgEYLpBRJBTSYdGKmO1HshAw1FirHuX1Luh6VTXPB2VBc2Pur6GQpS4LuRc9KVwYbuOac11wl9DMUrLmy91/QwmrxZKOS0lS0mUbPHMuBlchsq2AGQAAAAAAAAAAAAAAAAAAAAWgjKolaK3fEyGRBCQLYIwSCykeS6lz4vs+jPSeW94xfeWtI7VUYTwdnZzzCL64ozGu2FVzRXTjcbE9MisCJIkhh4ByNVb33mJs9FyudL3pfUwOJ46atJl1YKNkIloggBkEshgAEpFkgCqQ0mTJDIBjAaBIAAIAAAAAJSyAZaC3PvLpkxjhYKZ3mRBkZUuVwSAeXaHCPvf0eo820VzP3I36d+JH6mMsG55MV90o/E3xxmw7rRUWeD3HZJnqI4KpJDJIZkDmb6OKk/ff1PMzY7XtpRc6jXMynlb30Lh3mm+2r1Zv4L/s8vV01TjlaLyWlJWM2CjQpqpL0aU2e6jsWvLjGFNe1LL+QWjrP+I40a5g30eTa/NN/CKMi5OU+mU34Gz4fWfb9kcxHPxLI6KOwaXtP9xZbEpdT/kzNbbV9iOajnCGdN9zUup/yY+5aPqv+TM/hk/VEc1HL4IaOqWxqPqZ75SYWx6P6a8WZLa5d5DmnKEZ7vE65bJo/px8B91Uf04eBl8L/t+hzfY5DzsemUV3yRDuKfrp9ybOw+6qP6cfAj7oo/poyW1x7yI5pxzvKfXJ90JFltSC4Qm+3CX9nW/c1H1EVewqHqGa22CI5rORe1+qnL4ySKfeUv0/9jsPuGh6o+4aHq/MzW30/QjmM5B7TqdEIrvcmY3f1vYX7cnZPYFH1fmVfJ2j1M2LRU12I42ca7qs/wA+O6KRClUfpScl1M7NcnqPUyXyfpdptjp4RwkRxM5CnLDT6jt9l3GunF9mDxvk5T6/kbG0tVTjpRYSsYmYAEg895FOEk0mt25rK4mO1taa4Qgu6EUQCAetFgCQCAACQAAAAAAAAQSAAAAAAAAAAAAAAAAAAAAf/9k="/>
          <p:cNvSpPr>
            <a:spLocks noChangeAspect="1" noChangeArrowheads="1"/>
          </p:cNvSpPr>
          <p:nvPr/>
        </p:nvSpPr>
        <p:spPr bwMode="auto">
          <a:xfrm>
            <a:off x="520700" y="-5715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10" descr="data:image/jpeg;base64,/9j/4AAQSkZJRgABAQAAAQABAAD/2wCEAAkGBhASEBAPEBAPDQ8PDA8NDw8PDQ8MDw0PFBAVFRQQFBIXGyYeFxkkGRQSHy8gIycpLCwsFR4xNjAqNiYtLCkBCQoKDgwOGA8PGCkeHRwqLCwsKSkqLCkpLCwpKikpKSkpKSwpKSwpKSksKSwuKSkpKSksLDU0LCkuKSwpKSk1Kf/AABEIAOIA3wMBIgACEQEDEQH/xAAbAAEAAgMBAQAAAAAAAAAAAAAAAQIDBQYEB//EADwQAAIBAwEDBwkIAgIDAAAAAAABAgMEERIFITEGIkFRYXGRBxMyUmJygaGxFBUjQlOCksEzoiTRQ+Hw/8QAGgEBAAIDAQAAAAAAAAAAAAAAAAEEAgMFBv/EAC4RAAIBAwIEBAYCAwAAAAAAAAABAgMRMQQFEhMhQSMyUWEVInGBkaFCYiSxwf/aAAwDAQACEQMRAD8A+4gAAAAAAAAAEZAJBGo8d1tq3p/5K1OHY5rPgQ2kZRi5dErntIObufKBZx9GU6r9inLHi8I1Fz5Sm/8AFQx1OpPPyia3Wgu5ahodRPEH9+h3eSs6sYrMmorrbwvFny2+5aXtTKVVUU/04JfN5Zzdz56pPVVrVKy6p1JSXhnBplqksIv0tnnLzyS/Z9iveVVnS9KvBv1YZqvwjk5naXlShF6aFtUqvolNqlHw4nExDNUtRJ46F2ltVGHmvI313y+vp706dBdMacNT/lI+n2tXVCEvWhGXikz4g0fXuStz5yzt5dPmlB98Xp/o26ebk3dlPdNPCnCLgrG3ABbOGAAAAAAAAAAAAAAAACACQQADw7bvZ0bepVhFTlTjq0ttJrKzwPnl1y+vJ+jKFJexDL8Xk+jbXgnb1k+mhUX+rPh0b2L4Z8Clqaji1Znf2jT06yk5Ru0ba52xcVP8larPsdSSXgtx4ZQXHG8xK6XUyPtKKTlfLPRRpKPSKsZkWTPM7nsI+09nzIuZODPW2VPN9q7CHdDiRHLkenJJ4pXbMcriXWOJE8ps2J9J8nVzqtZQ/TrSS7pc7/s+Pyc3+eXjhHe+TS7nTpV4qSnmrCWWnu5uMfIzp6iNN8UsHN3XT/47d8NH04Giltap1pftKPaVT1n4JG17nS7Jnk+UzoAczK+qevLxMUrmXrS/kzW90j2iyeU/U6rJV1o+sl8UclKb639SjMfinpH9jle52SZJSi8xT64p/IudhO6uaQACQYbmvpWcZ34PJLaT9VeJm2iuZ8Uas4mu1FWnU4Yuysb6cU11PW9oz7PAq7+fWvA8wOc9TWeZM3cEfQzO8n6zKO5n6z8ShBrdWbzJ/knhRS4k3GSbbzCS4vqZ8kqLiuGHg+uyR8pvqWmrUg92mpKPzLFCTd7ne2dpOSPG0V0mdorgs2PQXMeA0XaKuIFyjIaL6SFDLwk23wSy2QLpGPBOk2dvyfuZ400amH+aS0R8WbS35D136c6dNdmakl4bjFziu5WqayjDMkcw4HY+T/ChXWXJ+cjltYxzeBlo8g6SeZ1as+xKMF/ZutnbJpUE40k0pPMm5am2ivUqRkrI5Gu3ClVpOnDqe3JGSGyCscAhshsnA0gFGQ2WlEoSDrbGWacH7EfoZzybKeaNP3T1nrqbvBP2KbyAAbCDz3y/Dl8Pqac3V2uZLuNKcDc14ifsWKWASCDlG8kEENgEnHcurJZpVksNt05tdO7Mc/M7DJ57y0hUjoqRU45Tw+tGdOXC7ljTVuTUUz5Y0em32TXqehSqS7dLivFn0ejs+lD0KVOHuwSfiZmWHqPRHTnu7/hH8nC2/I25l6Wil70tT8Imxochof8Akqyb9iKivF5OpINbrSZTnuNeXe30NPQ5J2keNPzj66knL5cDZUreEFiEIQXsxUTMzDKWTW5N5Kc605+aTZLmRrIBBqGQAQQAAAAAAClRdJciXAA6HYsvwY9mpf7M9xrtgv8AB7pSXzNies07vSj9CrLIABvMTHXXNl7r+hozfyW59xoJHE3RdYs30e4BGSDjFgsVYIbABDYyYpyBBZzI1lAAX1DJQvFkgiXAxGaSMOAQAACAAAAAAAAAAQyQAbnk8/w5Lqm/ojamo5Ovm1PfX0Nuep0jvRiVZ5AALRiQzQ1lzpLqk/qb80N36cveZyN0XyRfubqOTETkrkNnCLJE6hicg2QCCckAAAAAAmJBMQCak8LJ5lV37y9y+C+JhJIMyZJgABnKuSMQAMvnEQqm8xkw4gGYAAgAAA2nJ576i91/U3Rotgy/EmvYXyf/ALN6el0DvQRWqeYAAvGBBo79fiS78/I3hp9pR/Efakczcl4SfubaWTxNlGyZveVPPlggAEEgAAAFNRGskGQlM8tWeFlvHe8Hljd05S0KdOU9OvSpxctGcatOc4z0k2ZFz3XHFdxiMVJ5e5p72njD3rijK0QAAAABgAAIAAzJkmBPBdVQDIQ2VdUpKWQDY7Bl+K+2D+qOjOX2PLFaHblfI6g9Dtr8L7lapkAA6RrINXtNc/8AajaGt2oucvd/s5+4q9Fmyl5jUsgMg82WgAACJPHacryr5f29k1Teq4uZNKFrSeamXwcn+XO7HS87l0nVmjlyTtFefbvMr7S16eW1nGnXp4asdPE3UnTUr1LtGMr9jmYbS5Q3Uc0ra12as7ncNzqNOWn0WpYxhvfHflYOOsr7bNztKWzau0K9Gaq1Y1JU3phFU05aowjp3PEccPSR9vR81vKUqfKmhLelcWje5yWYq2qRafWtVLhw4F/T1lLiSglZNroa5Rx1PTV8kVtOKVe6v7iUctSnWhjL6VGUZY4Lp6D37C8n1tZutK3qXEata3nQVWc4SdJSeVKKUUspqD359Hozv6utxPNe3Hm6VWrjV5qjUq6c41aIOWnPRnGCo9TWl8vFkz4Uc9sqzs9i2spVq83GrcpzrVISlKdWUXhKEMvhGT+DPds7yjbLryVOF1BSfDzsKlum+pSmks/Ejk3tSltOyp16tvR0yqT/AAaihdxjKEnFSxKK347OntPnfk95M2+1Kt/Xu6cYpSpqFO3/AOLTpSqa3zYw3YShw3lmNKM1OVa945x/oxu1ax9ndNcfDtKYPmV/5N72zzW2ReV3jS3bzqKMqj4Z3JQnxe6SXezNsHldX2pZ3li0qG0I2rSnHVTjUWtRbwl+G8uMWvb3dKWp6VNcUJXXf2+xPH2ZuNueUy1o1PMUIVNo3Cm4ypWyb04WW9eGnjqjng88C3J7lFtOtOPn9lu3oylFOo7iNOVOMvz+bnvmkuo5Dydbftdn67W9ozsrqdaWbirSeJR5qVNyxmKTT9nnZbXR9WtrunUSlSnCrFpSTpzjUWGsp5XYbK8I0vlUL/2f/LERbfcuyEwyUjnGwtoY0PqMyJaJBg0PqJUDIyUiAZLSWmcX1SX1OpRyfb1bzqLapmEX1xR3dsfyNFerkygA6xqBrdq8Y9z/AKNka7a63Rfa18ilrlehIzp+Y081vKmSoYzzBbAAABSo+HxLmCpLL7twBZSPnW3J45TbP35/4cklx05p3KxuXbnf1n0M+fcrtj3T2zs68o0alSjSjRhVqU46tKVeq5ppPPoS+Zc0jXFJN5izXPB9AnvMNaGYyXXGS4tcV2bzMVKqdmZnE+R+/py2fGhHm1bevUjWg0lLMqjlGWO56d/TB9hzXkt23b2U9o0bmtQpQjUg1UlJxlUlCc4YhBrVJYbfDKO85Pcj6NpcXVxTnUk7ubk4SxpppyctKxx3t72cVye5IWdfa21aV2vPSp1nVpUnKdPVGpUc5VObJasaorHtZOrGdKfNzZ2fuabNWN1tLymwq6rbZVKte3c8whNUpRpUt6XnXnfhZ4tJbsvcezkJyCVipVqk/PXdaCVSX5aabTlCO/nZlxl04W5b89RYbKoUI6KFGlQj6tOnGmnv6cLeerSU51oqPBTVk8+rM1HrdnMbd5UbJ0yo3Va2rb3TdFx+0yynw0xTaeVu4b8Hzy/5JfaqkJbHs7y0p73OvXnK3t6ixzZU1JuT/NvTfcfZ3aQclUcIOosYqOEXUWNyxPGTJgzp6lUl8if3fT8EON8ml5LbJuLe1hSuq7uqylNyquc6mU3lR1T3vBuFEvgYKs5OTcn3M106FkMkZJMCSEiwCYAfB9z+huOT9zqpJdMTT5Lcna+KmnPHK+Z19tlZtGmodUADuGgHh2suavePcePaq/D7pIrapXoy+hlDKNNJGPSXlMxu4SPKFwaWToZjlcPuKOq+sArUr9C3GOKI0lkgQWBGScEghsjJLXavEjQ//mAVPnHLK0uaG2bK+tac6rq01TqQpuTlV822qkZLgo+acP4t7j6OyYTXVvN9GrypXte6sYtXM6Bh86yVWNJkZiUiiqolVUAWIkPOIrKYIK5KSmJMoQSWU31lvOsrgjAIMiqGKxq6aqfVN/Ukwx9P9x0dvfiM11MHeJkmO3eYxfsr6GQ9EVwePav+KXZh/M9h5dpr8Kfut+Bprq9OS9iY5OZnUMSJYijyBcLEMllSQQMkNlQCdRDYAAAAAAAAAAAAAATLqZQEgmTCQSLJAgEYLpBRJBTSYdGKmO1HshAw1FirHuX1Luh6VTXPB2VBc2Pur6GQpS4LuRc9KVwYbuOac11wl9DMUrLmy91/QwmrxZKOS0lS0mUbPHMuBlchsq2AGQAAAAAAAAAAAAAAAAAAAAWgjKolaK3fEyGRBCQLYIwSCykeS6lz4vs+jPSeW94xfeWtI7VUYTwdnZzzCL64ozGu2FVzRXTjcbE9MisCJIkhh4ByNVb33mJs9FyudL3pfUwOJ46atJl1YKNkIloggBkEshgAEpFkgCqQ0mTJDIBjAaBIAAIAAAAAJSyAZaC3PvLpkxjhYKZ3mRBkZUuVwSAeXaHCPvf0eo820VzP3I36d+JH6mMsG55MV90o/E3xxmw7rRUWeD3HZJnqI4KpJDJIZkDmb6OKk/ff1PMzY7XtpRc6jXMynlb30Lh3mm+2r1Zv4L/s8vV01TjlaLyWlJWM2CjQpqpL0aU2e6jsWvLjGFNe1LL+QWjrP+I40a5g30eTa/NN/CKMi5OU+mU34Gz4fWfb9kcxHPxLI6KOwaXtP9xZbEpdT/kzNbbV9iOajnCGdN9zUup/yY+5aPqv+TM/hk/VEc1HL4IaOqWxqPqZ75SYWx6P6a8WZLa5d5DmnKEZ7vE65bJo/px8B91Uf04eBl8L/t+hzfY5DzsemUV3yRDuKfrp9ybOw+6qP6cfAj7oo/poyW1x7yI5pxzvKfXJ90JFltSC4Qm+3CX9nW/c1H1EVewqHqGa22CI5rORe1+qnL4ySKfeUv0/9jsPuGh6o+4aHq/MzW30/QjmM5B7TqdEIrvcmY3f1vYX7cnZPYFH1fmVfJ2j1M2LRU12I42ca7qs/wA+O6KRClUfpScl1M7NcnqPUyXyfpdptjp4RwkRxM5CnLDT6jt9l3GunF9mDxvk5T6/kbG0tVTjpRYSsYmYAEg895FOEk0mt25rK4mO1taa4Qgu6EUQCAetFgCQCAACQAAAAAAAAQSAAAAAAAAAAAAAAAAAAAAf/9k="/>
          <p:cNvSpPr>
            <a:spLocks noChangeAspect="1" noChangeArrowheads="1"/>
          </p:cNvSpPr>
          <p:nvPr/>
        </p:nvSpPr>
        <p:spPr bwMode="auto">
          <a:xfrm>
            <a:off x="673100" y="-4191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9228" name="Picture 12" descr="http://carbuyingtipsguide.com/wp-content/uploads/2011/11/t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908720"/>
            <a:ext cx="2857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77"/>
            <a:ext cx="9143999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979712" y="1976672"/>
            <a:ext cx="46990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bg1"/>
                </a:solidFill>
              </a:rPr>
              <a:t>TAKK FOR </a:t>
            </a:r>
          </a:p>
          <a:p>
            <a:pPr algn="ctr"/>
            <a:r>
              <a:rPr lang="nb-NO" sz="4000" dirty="0" smtClean="0">
                <a:solidFill>
                  <a:schemeClr val="bg1"/>
                </a:solidFill>
              </a:rPr>
              <a:t>OPPMERKSOMHETEN</a:t>
            </a:r>
            <a:endParaRPr lang="nb-N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Ulike måter å nærme seg markedet på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Adoptere markedsmekanismer i den kommunale virksomheten</a:t>
            </a:r>
          </a:p>
          <a:p>
            <a:pPr lvl="1"/>
            <a:r>
              <a:rPr lang="nb-NO" dirty="0" smtClean="0"/>
              <a:t>Målestokkonkurranse</a:t>
            </a:r>
          </a:p>
          <a:p>
            <a:pPr lvl="1"/>
            <a:r>
              <a:rPr lang="nb-NO" dirty="0" smtClean="0"/>
              <a:t>Fritt brukervalg</a:t>
            </a:r>
          </a:p>
          <a:p>
            <a:r>
              <a:rPr lang="nb-NO" dirty="0" err="1" smtClean="0"/>
              <a:t>Konkurranseutsette</a:t>
            </a:r>
            <a:r>
              <a:rPr lang="nb-NO" dirty="0" smtClean="0"/>
              <a:t> kommunale tjenester</a:t>
            </a:r>
          </a:p>
          <a:p>
            <a:pPr lvl="1"/>
            <a:r>
              <a:rPr lang="nb-NO" dirty="0" smtClean="0"/>
              <a:t>Fritt brukervalg</a:t>
            </a:r>
          </a:p>
          <a:p>
            <a:pPr lvl="1"/>
            <a:r>
              <a:rPr lang="nb-NO" dirty="0" smtClean="0"/>
              <a:t>Anbudskonkurranse</a:t>
            </a:r>
          </a:p>
          <a:p>
            <a:pPr lvl="1"/>
            <a:r>
              <a:rPr lang="nb-NO" dirty="0" smtClean="0"/>
              <a:t>Konkurranse utenfor kommunen</a:t>
            </a:r>
          </a:p>
          <a:p>
            <a:r>
              <a:rPr lang="nb-NO" dirty="0" smtClean="0">
                <a:solidFill>
                  <a:schemeClr val="accent1"/>
                </a:solidFill>
              </a:rPr>
              <a:t>Kjøpe inn varer og tjenester </a:t>
            </a:r>
            <a:br>
              <a:rPr lang="nb-NO" dirty="0" smtClean="0">
                <a:solidFill>
                  <a:schemeClr val="accent1"/>
                </a:solidFill>
              </a:rPr>
            </a:br>
            <a:r>
              <a:rPr lang="nb-NO" dirty="0" smtClean="0">
                <a:solidFill>
                  <a:schemeClr val="accent1"/>
                </a:solidFill>
              </a:rPr>
              <a:t>gjennom </a:t>
            </a:r>
            <a:r>
              <a:rPr lang="nb-NO" dirty="0" smtClean="0">
                <a:solidFill>
                  <a:schemeClr val="accent1"/>
                </a:solidFill>
              </a:rPr>
              <a:t>anbud</a:t>
            </a:r>
            <a:endParaRPr lang="nb-NO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3448050" cy="238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5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Adoptere markedsmekanismer – konkurranse i offentlig sektor</a:t>
            </a:r>
            <a:br>
              <a:rPr lang="nb-NO" dirty="0" smtClean="0"/>
            </a:b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858792"/>
            <a:ext cx="3556000" cy="3556000"/>
          </a:xfrm>
          <a:prstGeom prst="rect">
            <a:avLst/>
          </a:prstGeo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457200" y="1600201"/>
            <a:ext cx="4114800" cy="377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Målestokkonkurranse</a:t>
            </a:r>
          </a:p>
          <a:p>
            <a:pPr lvl="1"/>
            <a:r>
              <a:rPr lang="nb-NO" dirty="0" smtClean="0"/>
              <a:t>Elevprestasjoner i skolesektoren</a:t>
            </a:r>
          </a:p>
          <a:p>
            <a:r>
              <a:rPr lang="nb-NO" dirty="0" smtClean="0"/>
              <a:t>Fritt brukervalg</a:t>
            </a:r>
          </a:p>
          <a:p>
            <a:pPr lvl="1"/>
            <a:r>
              <a:rPr lang="nb-NO" dirty="0" smtClean="0"/>
              <a:t>Videregående skoler</a:t>
            </a:r>
          </a:p>
          <a:p>
            <a:pPr lvl="1"/>
            <a:r>
              <a:rPr lang="nb-NO" dirty="0" smtClean="0"/>
              <a:t>Fastlegeordningen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317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41905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dirty="0" smtClean="0"/>
              <a:t>Konkurranseutsetting:</a:t>
            </a:r>
            <a:br>
              <a:rPr lang="nb-NO" dirty="0" smtClean="0"/>
            </a:br>
            <a:r>
              <a:rPr lang="nb-NO" dirty="0" smtClean="0"/>
              <a:t>Konkurranse mellom offentlig og privat sektor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452" y="2708920"/>
            <a:ext cx="3937060" cy="3937060"/>
          </a:xfrm>
          <a:prstGeom prst="rect">
            <a:avLst/>
          </a:prstGeo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467544" y="1916832"/>
            <a:ext cx="6264696" cy="4133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 smtClean="0"/>
              <a:t>Konkurranseutsetting kan være et tiltak for å effektivisere driften, men det må gjøres riktig:</a:t>
            </a:r>
          </a:p>
          <a:p>
            <a:pPr lvl="1"/>
            <a:r>
              <a:rPr lang="nb-NO" sz="2400" dirty="0" smtClean="0"/>
              <a:t>Må vite hva en skal bestille</a:t>
            </a:r>
          </a:p>
          <a:p>
            <a:pPr lvl="1"/>
            <a:r>
              <a:rPr lang="nb-NO" sz="2400" dirty="0" smtClean="0"/>
              <a:t>Må tenke igjennom hvordan en skal håndtere den kommunale enheten som blir utsatt for konkurranse</a:t>
            </a:r>
          </a:p>
          <a:p>
            <a:pPr lvl="1"/>
            <a:r>
              <a:rPr lang="nb-NO" sz="2400" dirty="0" smtClean="0"/>
              <a:t>Må tenke igjennom fremtidig tildeling av kontrakter </a:t>
            </a:r>
          </a:p>
          <a:p>
            <a:pPr lvl="1"/>
            <a:r>
              <a:rPr lang="nb-NO" sz="2400" dirty="0" smtClean="0"/>
              <a:t>Må etablere like konkurransevilkår og gjennomsiktighet</a:t>
            </a:r>
          </a:p>
          <a:p>
            <a:pPr lvl="1"/>
            <a:r>
              <a:rPr lang="nb-NO" sz="2400" dirty="0" smtClean="0"/>
              <a:t>Må unngå private monopoler</a:t>
            </a:r>
          </a:p>
        </p:txBody>
      </p:sp>
    </p:spTree>
    <p:extLst>
      <p:ext uri="{BB962C8B-B14F-4D97-AF65-F5344CB8AC3E}">
        <p14:creationId xmlns:p14="http://schemas.microsoft.com/office/powerpoint/2010/main" val="22386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88832" cy="1143000"/>
          </a:xfrm>
        </p:spPr>
        <p:txBody>
          <a:bodyPr>
            <a:noAutofit/>
          </a:bodyPr>
          <a:lstStyle/>
          <a:p>
            <a:r>
              <a:rPr lang="nb-NO" sz="3600" dirty="0" smtClean="0"/>
              <a:t>Offentlige innkjøp:</a:t>
            </a:r>
            <a:br>
              <a:rPr lang="nb-NO" sz="3600" dirty="0" smtClean="0"/>
            </a:br>
            <a:r>
              <a:rPr lang="nb-NO" sz="3600" dirty="0" smtClean="0"/>
              <a:t>Konkurranse mellom private aktører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4871282" cy="4205064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Innkjøpere kan:</a:t>
            </a:r>
          </a:p>
          <a:p>
            <a:pPr lvl="1"/>
            <a:r>
              <a:rPr lang="nb-NO" dirty="0" smtClean="0"/>
              <a:t>Dele opp anbud</a:t>
            </a:r>
          </a:p>
          <a:p>
            <a:pPr lvl="1"/>
            <a:r>
              <a:rPr lang="nb-NO" dirty="0" smtClean="0"/>
              <a:t>Inngå rammeavtaler for å bygge opp nye aktører</a:t>
            </a:r>
          </a:p>
          <a:p>
            <a:pPr lvl="1"/>
            <a:r>
              <a:rPr lang="nb-NO" dirty="0" smtClean="0"/>
              <a:t>Passe på at krav ikke favoriserer en eller et fåtall aktører</a:t>
            </a:r>
          </a:p>
          <a:p>
            <a:pPr lvl="1"/>
            <a:r>
              <a:rPr lang="nb-NO" dirty="0" smtClean="0"/>
              <a:t>Etablere/beholde egenproduksjon</a:t>
            </a:r>
          </a:p>
          <a:p>
            <a:pPr lvl="1"/>
            <a:r>
              <a:rPr lang="nb-NO" dirty="0" smtClean="0"/>
              <a:t>Være uforutsigbare og holde på hemmelighetene</a:t>
            </a:r>
          </a:p>
          <a:p>
            <a:pPr lvl="1"/>
            <a:r>
              <a:rPr lang="nb-NO" dirty="0" smtClean="0"/>
              <a:t>Være oppdatert på priser og prisutvikling</a:t>
            </a:r>
          </a:p>
          <a:p>
            <a:pPr lvl="1"/>
            <a:r>
              <a:rPr lang="nb-NO" dirty="0" smtClean="0"/>
              <a:t>Vurdere bruk av konsulenter</a:t>
            </a:r>
          </a:p>
          <a:p>
            <a:pPr lvl="1"/>
            <a:r>
              <a:rPr lang="nb-NO" dirty="0" smtClean="0"/>
              <a:t>Være på vakt mot anbudssamarbeid</a:t>
            </a:r>
            <a:endParaRPr lang="nb-NO" dirty="0"/>
          </a:p>
        </p:txBody>
      </p:sp>
      <p:pic>
        <p:nvPicPr>
          <p:cNvPr id="1026" name="Picture 2" descr="http://img5.custompublish.com/getfile.php/1343572.1345.srbbcewucx/konkurranse_ledel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82" y="2348880"/>
            <a:ext cx="3847244" cy="258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Dele opp anbud:</a:t>
            </a:r>
            <a:br>
              <a:rPr lang="nb-NO" dirty="0" smtClean="0"/>
            </a:br>
            <a:r>
              <a:rPr lang="nb-NO" dirty="0" smtClean="0"/>
              <a:t>Flyreiser</a:t>
            </a:r>
            <a:endParaRPr lang="nb-NO" dirty="0"/>
          </a:p>
        </p:txBody>
      </p:sp>
      <p:pic>
        <p:nvPicPr>
          <p:cNvPr id="4" name="Picture 8" descr="http://www.sas.no/upload/SAS%20Norway/Om%20SAS%20Braathens/Om%20selskapet/Flybilder/Fly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4" y="1412776"/>
            <a:ext cx="4624270" cy="30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3261736" cy="301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Dele opp anbud:</a:t>
            </a:r>
            <a:br>
              <a:rPr lang="nb-NO" dirty="0" smtClean="0"/>
            </a:br>
            <a:r>
              <a:rPr lang="nb-NO" dirty="0" smtClean="0"/>
              <a:t>Taxitransport</a:t>
            </a:r>
            <a:endParaRPr lang="nb-NO" dirty="0"/>
          </a:p>
        </p:txBody>
      </p:sp>
      <p:pic>
        <p:nvPicPr>
          <p:cNvPr id="5" name="Bilde 11" descr="drosj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303838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0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r>
              <a:rPr lang="nb-NO" sz="3600" dirty="0" smtClean="0"/>
              <a:t>Inngå rammeavtaler for å bygge </a:t>
            </a:r>
            <a:br>
              <a:rPr lang="nb-NO" sz="3600" dirty="0" smtClean="0"/>
            </a:br>
            <a:r>
              <a:rPr lang="nb-NO" sz="3600" dirty="0" smtClean="0"/>
              <a:t>opp nye aktører: Flyreiser</a:t>
            </a:r>
            <a:endParaRPr lang="nb-NO" sz="3600" dirty="0"/>
          </a:p>
        </p:txBody>
      </p:sp>
      <p:pic>
        <p:nvPicPr>
          <p:cNvPr id="4" name="Picture 6" descr="http://multimedia.dn.no/archive/00145/LBx_Norwegian_fly_14503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6774687" cy="450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Inngå rammeavtaler for å bygge opp nye aktører: Barnevern</a:t>
            </a:r>
            <a:endParaRPr lang="nb-NO" sz="3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93900"/>
            <a:ext cx="4713312" cy="35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2">
  <a:themeElements>
    <a:clrScheme name="Egendefin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F0917"/>
      </a:accent1>
      <a:accent2>
        <a:srgbClr val="F29400"/>
      </a:accent2>
      <a:accent3>
        <a:srgbClr val="97BF0D"/>
      </a:accent3>
      <a:accent4>
        <a:srgbClr val="089698"/>
      </a:accent4>
      <a:accent5>
        <a:srgbClr val="FDE800"/>
      </a:accent5>
      <a:accent6>
        <a:srgbClr val="650D0E"/>
      </a:accent6>
      <a:hlink>
        <a:srgbClr val="68C1C4"/>
      </a:hlink>
      <a:folHlink>
        <a:srgbClr val="0046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mal2</Template>
  <TotalTime>256</TotalTime>
  <Words>443</Words>
  <Application>Microsoft Office PowerPoint</Application>
  <PresentationFormat>Skjermfremvisning (4:3)</PresentationFormat>
  <Paragraphs>86</Paragraphs>
  <Slides>18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mal2</vt:lpstr>
      <vt:lpstr>Kommunene som markedsaktører</vt:lpstr>
      <vt:lpstr>Ulike måter å nærme seg markedet på </vt:lpstr>
      <vt:lpstr>Adoptere markedsmekanismer – konkurranse i offentlig sektor </vt:lpstr>
      <vt:lpstr>Konkurranseutsetting: Konkurranse mellom offentlig og privat sektor</vt:lpstr>
      <vt:lpstr>Offentlige innkjøp: Konkurranse mellom private aktører</vt:lpstr>
      <vt:lpstr>Dele opp anbud: Flyreiser</vt:lpstr>
      <vt:lpstr>Dele opp anbud: Taxitransport</vt:lpstr>
      <vt:lpstr>Inngå rammeavtaler for å bygge  opp nye aktører: Flyreiser</vt:lpstr>
      <vt:lpstr>Inngå rammeavtaler for å bygge opp nye aktører: Barnevern</vt:lpstr>
      <vt:lpstr>Tenk nøye gjennom kravspesifikasjonen</vt:lpstr>
      <vt:lpstr>Etablere/beholde egenproduksjon</vt:lpstr>
      <vt:lpstr>Være uforutsigbare og hold på hemmelighetene</vt:lpstr>
      <vt:lpstr>Vær oppdatert på priser og prisutvikling</vt:lpstr>
      <vt:lpstr>Vurder bruk av konsulenter</vt:lpstr>
      <vt:lpstr>Krev erklæring</vt:lpstr>
      <vt:lpstr>Vær på vakt mot ulovlig anbudssamarbeid</vt:lpstr>
      <vt:lpstr>PowerPoint-presentasjon</vt:lpstr>
      <vt:lpstr>PowerPoint-presentasjon</vt:lpstr>
    </vt:vector>
  </TitlesOfParts>
  <Company>kt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chme</dc:creator>
  <cp:lastModifiedBy>chme</cp:lastModifiedBy>
  <cp:revision>20</cp:revision>
  <cp:lastPrinted>2012-09-20T10:50:33Z</cp:lastPrinted>
  <dcterms:created xsi:type="dcterms:W3CDTF">2012-09-14T11:13:41Z</dcterms:created>
  <dcterms:modified xsi:type="dcterms:W3CDTF">2012-09-20T10:52:41Z</dcterms:modified>
</cp:coreProperties>
</file>