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7" r:id="rId15"/>
    <p:sldId id="269" r:id="rId16"/>
    <p:sldId id="270" r:id="rId17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27316-5766-3D43-802B-589053A4F28D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453F5-24A0-EF4B-AD23-106311B03BD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12389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91579-3C53-CD43-804F-179BB722BA17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ACDC6-102A-9244-96CD-7F30BA095DC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62570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S_Tittel mast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98170" y="2196036"/>
            <a:ext cx="7436468" cy="466880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28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98170" y="2794020"/>
            <a:ext cx="6400800" cy="516192"/>
          </a:xfrm>
        </p:spPr>
        <p:txBody>
          <a:bodyPr lIns="0" tIns="0" bIns="0">
            <a:normAutofit/>
          </a:bodyPr>
          <a:lstStyle>
            <a:lvl1pPr marL="0" indent="0" algn="l">
              <a:buNone/>
              <a:defRPr sz="2000" baseline="0">
                <a:solidFill>
                  <a:srgbClr val="FFFFFF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Navn Etternavn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065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73634D28-3219-E941-92E0-F52DC949C6E6}" type="datetime1">
              <a:rPr lang="nb-NO" smtClean="0"/>
              <a:pPr/>
              <a:t>23.02.2012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726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29D1D2B5-0901-D345-8691-F4D34AE88383}" type="datetime1">
              <a:rPr lang="nb-NO" smtClean="0"/>
              <a:pPr/>
              <a:t>23.02.2012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8961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S_Tittel mast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98170" y="2196036"/>
            <a:ext cx="7436468" cy="466880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28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98170" y="2794020"/>
            <a:ext cx="6400800" cy="516192"/>
          </a:xfrm>
        </p:spPr>
        <p:txBody>
          <a:bodyPr lIns="0" tIns="0" bIns="0">
            <a:normAutofit/>
          </a:bodyPr>
          <a:lstStyle>
            <a:lvl1pPr marL="0" indent="0" algn="l">
              <a:buNone/>
              <a:defRPr sz="2000" baseline="0">
                <a:solidFill>
                  <a:srgbClr val="FFFFFF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Navn Etternavn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nb-NO" dirty="0" smtClean="0"/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0650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26EE-D0D7-2B4D-9334-FB0EBF043DCC}" type="datetime1">
              <a:rPr lang="nb-NO" smtClean="0"/>
              <a:pPr/>
              <a:t>23.02.2012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4831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7DC70-45B6-5248-9714-AE001EF67D57}" type="datetime1">
              <a:rPr lang="nb-NO" smtClean="0"/>
              <a:pPr/>
              <a:t>23.02.2012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6288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DDF2-AF9E-9043-8B2A-587A6854AB37}" type="datetime1">
              <a:rPr lang="nb-NO" smtClean="0"/>
              <a:pPr/>
              <a:t>23.02.2012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2055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177D-F380-4A4D-842E-5C2101813C7A}" type="datetime1">
              <a:rPr lang="nb-NO" smtClean="0"/>
              <a:pPr/>
              <a:t>23.02.2012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8159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56E3-28AA-5E40-BBBF-2FBFC7E67311}" type="datetime1">
              <a:rPr lang="nb-NO" smtClean="0"/>
              <a:pPr/>
              <a:t>23.02.2012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2616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0655-7A1B-1140-9658-641020A7094A}" type="datetime1">
              <a:rPr lang="nb-NO" smtClean="0"/>
              <a:pPr/>
              <a:t>23.02.2012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33549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533A-C20D-5743-8623-71C0F8E8C41B}" type="datetime1">
              <a:rPr lang="nb-NO" smtClean="0"/>
              <a:pPr/>
              <a:t>23.02.2012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418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48317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571D-C947-1B4F-AB1F-BDDE39ED8F77}" type="datetime1">
              <a:rPr lang="nb-NO" smtClean="0"/>
              <a:pPr/>
              <a:t>23.02.2012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2462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4D28-3219-E941-92E0-F52DC949C6E6}" type="datetime1">
              <a:rPr lang="nb-NO" smtClean="0"/>
              <a:pPr/>
              <a:t>23.02.2012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7265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D2B5-0901-D345-8691-F4D34AE88383}" type="datetime1">
              <a:rPr lang="nb-NO" smtClean="0"/>
              <a:pPr/>
              <a:t>23.02.2012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89616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B1E7DC70-45B6-5248-9714-AE001EF67D57}" type="datetime1">
              <a:rPr lang="nb-NO" smtClean="0"/>
              <a:pPr/>
              <a:t>23.02.2012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62880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83A8DDF2-AF9E-9043-8B2A-587A6854AB37}" type="datetime1">
              <a:rPr lang="nb-NO" smtClean="0"/>
              <a:pPr/>
              <a:t>23.02.2012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20559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2EE177D-F380-4A4D-842E-5C2101813C7A}" type="datetime1">
              <a:rPr lang="nb-NO" smtClean="0"/>
              <a:pPr/>
              <a:t>23.02.2012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815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400756E3-28AA-5E40-BBBF-2FBFC7E67311}" type="datetime1">
              <a:rPr lang="nb-NO" smtClean="0"/>
              <a:pPr/>
              <a:t>23.02.2012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261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A3240655-7A1B-1140-9658-641020A7094A}" type="datetime1">
              <a:rPr lang="nb-NO" smtClean="0"/>
              <a:pPr/>
              <a:t>23.02.2012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335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4606533A-C20D-5743-8623-71C0F8E8C41B}" type="datetime1">
              <a:rPr lang="nb-NO" smtClean="0"/>
              <a:pPr/>
              <a:t>23.02.2012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418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084D571D-C947-1B4F-AB1F-BDDE39ED8F77}" type="datetime1">
              <a:rPr lang="nb-NO" smtClean="0"/>
              <a:pPr/>
              <a:t>23.02.2012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246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1692122"/>
            <a:ext cx="8229600" cy="593878"/>
          </a:xfrm>
          <a:prstGeom prst="rect">
            <a:avLst/>
          </a:prstGeom>
        </p:spPr>
        <p:txBody>
          <a:bodyPr vert="horz" lIns="91440" tIns="0" rIns="91440" bIns="0" rtlCol="0" anchor="t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519516"/>
            <a:ext cx="8229600" cy="2697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8017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Calibri"/>
          <a:ea typeface="+mj-ea"/>
          <a:cs typeface="Calibri"/>
        </a:defRPr>
      </a:lvl1pPr>
    </p:titleStyle>
    <p:bodyStyle>
      <a:lvl1pPr marL="180975" indent="-1809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2"/>
          </a:solidFill>
          <a:latin typeface="Calibri"/>
          <a:ea typeface="+mn-ea"/>
          <a:cs typeface="Calibri"/>
        </a:defRPr>
      </a:lvl1pPr>
      <a:lvl2pPr marL="630238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000" kern="1200">
          <a:solidFill>
            <a:schemeClr val="tx2"/>
          </a:solidFill>
          <a:latin typeface="Calibri"/>
          <a:ea typeface="+mn-ea"/>
          <a:cs typeface="Calibri"/>
        </a:defRPr>
      </a:lvl2pPr>
      <a:lvl3pPr marL="982663" indent="-179388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2"/>
          </a:solidFill>
          <a:latin typeface="Calibri"/>
          <a:ea typeface="+mn-ea"/>
          <a:cs typeface="Calibri"/>
        </a:defRPr>
      </a:lvl3pPr>
      <a:lvl4pPr marL="1524000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tabLst/>
        <a:defRPr sz="2000" kern="1200">
          <a:solidFill>
            <a:schemeClr val="tx2"/>
          </a:solidFill>
          <a:latin typeface="Calibri"/>
          <a:ea typeface="+mn-ea"/>
          <a:cs typeface="Calibri"/>
        </a:defRPr>
      </a:lvl4pPr>
      <a:lvl5pPr marL="1974850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000" kern="1200">
          <a:solidFill>
            <a:schemeClr val="tx2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1692122"/>
            <a:ext cx="8229600" cy="593878"/>
          </a:xfrm>
          <a:prstGeom prst="rect">
            <a:avLst/>
          </a:prstGeom>
        </p:spPr>
        <p:txBody>
          <a:bodyPr vert="horz" lIns="91440" tIns="0" rIns="91440" bIns="0" rtlCol="0" anchor="t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519516"/>
            <a:ext cx="8229600" cy="2697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8017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Calibri"/>
          <a:ea typeface="+mj-ea"/>
          <a:cs typeface="Calibri"/>
        </a:defRPr>
      </a:lvl1pPr>
    </p:titleStyle>
    <p:bodyStyle>
      <a:lvl1pPr marL="180975" indent="-1809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2"/>
          </a:solidFill>
          <a:latin typeface="Calibri"/>
          <a:ea typeface="+mn-ea"/>
          <a:cs typeface="Calibri"/>
        </a:defRPr>
      </a:lvl1pPr>
      <a:lvl2pPr marL="630238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000" kern="1200">
          <a:solidFill>
            <a:schemeClr val="tx2"/>
          </a:solidFill>
          <a:latin typeface="Calibri"/>
          <a:ea typeface="+mn-ea"/>
          <a:cs typeface="Calibri"/>
        </a:defRPr>
      </a:lvl2pPr>
      <a:lvl3pPr marL="982663" indent="-179388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2"/>
          </a:solidFill>
          <a:latin typeface="Calibri"/>
          <a:ea typeface="+mn-ea"/>
          <a:cs typeface="Calibri"/>
        </a:defRPr>
      </a:lvl3pPr>
      <a:lvl4pPr marL="1524000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tabLst/>
        <a:defRPr sz="2000" kern="1200">
          <a:solidFill>
            <a:schemeClr val="tx2"/>
          </a:solidFill>
          <a:latin typeface="Calibri"/>
          <a:ea typeface="+mn-ea"/>
          <a:cs typeface="Calibri"/>
        </a:defRPr>
      </a:lvl4pPr>
      <a:lvl5pPr marL="1974850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000" kern="1200">
          <a:solidFill>
            <a:schemeClr val="tx2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BA6CE-277B-024A-8B1A-BE182A2883E2}" type="datetimeFigureOut">
              <a:rPr lang="nb-NO" smtClean="0"/>
              <a:pPr/>
              <a:t>23.02.2012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344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</a:t>
            </a:r>
            <a:r>
              <a:rPr lang="nb-NO" dirty="0" err="1" smtClean="0"/>
              <a:t>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160889"/>
            <a:ext cx="8229600" cy="2965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</a:t>
            </a:r>
            <a:r>
              <a:rPr lang="nb-NO" dirty="0" err="1" smtClean="0"/>
              <a:t>styles</a:t>
            </a:r>
            <a:endParaRPr lang="nb-NO" dirty="0" smtClean="0"/>
          </a:p>
          <a:p>
            <a:pPr lvl="1"/>
            <a:r>
              <a:rPr lang="nb-NO" dirty="0" err="1" smtClean="0"/>
              <a:t>Second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err="1" smtClean="0"/>
              <a:t>Third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err="1" smtClean="0"/>
              <a:t>Fifth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fld id="{AE0A3B8A-167A-FB47-9297-7615BADF4C5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FFFFFF"/>
          </a:solidFill>
          <a:latin typeface="Calibri"/>
          <a:ea typeface="+mn-ea"/>
          <a:cs typeface="Calibri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Calibri"/>
          <a:ea typeface="+mn-ea"/>
          <a:cs typeface="Calibri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FFFFFF"/>
          </a:solidFill>
          <a:latin typeface="Calibri"/>
          <a:ea typeface="+mn-ea"/>
          <a:cs typeface="Calibri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Calibri"/>
          <a:ea typeface="+mn-ea"/>
          <a:cs typeface="Calibri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ebsir.lovdata.no/lex/lov/nl/hl-19970228-019.html" TargetMode="External"/><Relationship Id="rId2" Type="http://schemas.openxmlformats.org/officeDocument/2006/relationships/hyperlink" Target="http://websir.lovdata.no/cgi-lex/lexles?doc=/lov/nl/hl-20050617-062.html&amp;4-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2000" dirty="0" smtClean="0"/>
              <a:t>Arbeidsgivers </a:t>
            </a:r>
            <a:r>
              <a:rPr lang="nb-NO" sz="2000" dirty="0"/>
              <a:t>oppfølgings- og </a:t>
            </a:r>
            <a:r>
              <a:rPr lang="nb-NO" sz="2000" dirty="0" smtClean="0"/>
              <a:t> tilretteleggingsplikt </a:t>
            </a:r>
            <a:r>
              <a:rPr lang="nb-NO" sz="2000" dirty="0"/>
              <a:t>ved </a:t>
            </a:r>
            <a:r>
              <a:rPr lang="nb-NO" sz="2000" dirty="0" smtClean="0"/>
              <a:t>sykefravær</a:t>
            </a:r>
            <a:endParaRPr lang="nb-NO" sz="2000" dirty="0"/>
          </a:p>
        </p:txBody>
      </p:sp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nb-NO" dirty="0" smtClean="0"/>
              <a:t>Nettverk sykefravær</a:t>
            </a:r>
          </a:p>
          <a:p>
            <a:pPr algn="ctr"/>
            <a:r>
              <a:rPr lang="nb-NO" dirty="0" smtClean="0"/>
              <a:t>Gry </a:t>
            </a:r>
            <a:r>
              <a:rPr lang="nb-NO" dirty="0"/>
              <a:t>Brandshaug </a:t>
            </a:r>
            <a:r>
              <a:rPr lang="nb-NO" dirty="0" smtClean="0"/>
              <a:t>Dale </a:t>
            </a:r>
            <a:r>
              <a:rPr lang="nb-NO" dirty="0" smtClean="0"/>
              <a:t> 23. </a:t>
            </a:r>
            <a:r>
              <a:rPr lang="nb-NO" dirty="0"/>
              <a:t>februar 2012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4647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CC0066"/>
                </a:solidFill>
                <a:ea typeface="ＭＳ Ｐゴシック" pitchFamily="34" charset="-128"/>
              </a:rPr>
              <a:t>Arbeidsgivers </a:t>
            </a:r>
            <a:r>
              <a:rPr lang="nb-NO" dirty="0" smtClean="0">
                <a:solidFill>
                  <a:srgbClr val="CC0066"/>
                </a:solidFill>
                <a:ea typeface="ＭＳ Ｐゴシック" pitchFamily="34" charset="-128"/>
              </a:rPr>
              <a:t>tilretteleggingsplikt forts.</a:t>
            </a:r>
            <a:endParaRPr lang="nb-NO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Arbeidsgiver skal tilrettelegge </a:t>
            </a:r>
            <a:r>
              <a:rPr lang="nb-NO" i="1" dirty="0"/>
              <a:t>”så langt det er mulig”, </a:t>
            </a:r>
            <a:r>
              <a:rPr lang="nb-NO" dirty="0"/>
              <a:t>jf. </a:t>
            </a:r>
            <a:r>
              <a:rPr lang="nb-NO" dirty="0" err="1"/>
              <a:t>aml</a:t>
            </a:r>
            <a:r>
              <a:rPr lang="nb-NO" dirty="0"/>
              <a:t>. § 4-6 (1)</a:t>
            </a:r>
          </a:p>
          <a:p>
            <a:pPr marL="0" indent="0">
              <a:buNone/>
            </a:pPr>
            <a:endParaRPr lang="nb-NO" dirty="0"/>
          </a:p>
          <a:p>
            <a:pPr lvl="1"/>
            <a:r>
              <a:rPr lang="nb-NO" sz="2400" dirty="0" smtClean="0"/>
              <a:t>Arbeidstaker skal </a:t>
            </a:r>
            <a:r>
              <a:rPr lang="nb-NO" sz="2400" u="sng" dirty="0"/>
              <a:t>fortrinnsvis</a:t>
            </a:r>
            <a:r>
              <a:rPr lang="nb-NO" sz="2400" dirty="0"/>
              <a:t> gis anledning til å fortsette i sitt vanlige arbeid før eventuell </a:t>
            </a:r>
            <a:r>
              <a:rPr lang="nb-NO" sz="2400" u="sng" dirty="0"/>
              <a:t>omplasserin</a:t>
            </a:r>
            <a:r>
              <a:rPr lang="nb-NO" sz="2400" dirty="0"/>
              <a:t>g </a:t>
            </a:r>
          </a:p>
          <a:p>
            <a:pPr marL="457200" lvl="1" indent="0">
              <a:buNone/>
            </a:pPr>
            <a:endParaRPr lang="nb-NO" sz="2400" dirty="0"/>
          </a:p>
          <a:p>
            <a:pPr lvl="1"/>
            <a:r>
              <a:rPr lang="nb-NO" sz="2400" dirty="0"/>
              <a:t>Tilby passende arbeid om arbeidstaker er kvalifisert</a:t>
            </a:r>
          </a:p>
          <a:p>
            <a:pPr marL="457200" lvl="1" indent="0">
              <a:buNone/>
            </a:pPr>
            <a:endParaRPr lang="nb-NO" sz="2400" dirty="0"/>
          </a:p>
          <a:p>
            <a:pPr lvl="1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9844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C00000"/>
                </a:solidFill>
              </a:rPr>
              <a:t>Arbeidstakers medvirkningsplikt</a:t>
            </a:r>
            <a:endParaRPr lang="nb-NO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nb-NO" sz="2400" dirty="0"/>
          </a:p>
          <a:p>
            <a:r>
              <a:rPr lang="nb-NO" dirty="0"/>
              <a:t>Melde om sykdommen/skaden har oppstått på arbeidsstedet, eller skyldes forhold på arbeidsplassen</a:t>
            </a:r>
          </a:p>
          <a:p>
            <a:r>
              <a:rPr lang="nb-NO" dirty="0"/>
              <a:t>Melde til nærmeste leder om forventet fravær, og levere egen- eller sykmelding</a:t>
            </a:r>
          </a:p>
          <a:p>
            <a:r>
              <a:rPr lang="nb-NO" dirty="0"/>
              <a:t>Bidra til oppfølgingsplan og delta i dialogmøter</a:t>
            </a:r>
          </a:p>
          <a:p>
            <a:r>
              <a:rPr lang="nb-NO" dirty="0"/>
              <a:t>Gi opplysning om egen funksjonsevne og delta i hensiktsmessige tiltak</a:t>
            </a:r>
          </a:p>
          <a:p>
            <a:pPr lvl="1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1811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C00000"/>
                </a:solidFill>
              </a:rPr>
              <a:t>Arbeidstakers </a:t>
            </a:r>
            <a:r>
              <a:rPr lang="nb-NO" dirty="0" smtClean="0">
                <a:solidFill>
                  <a:srgbClr val="C00000"/>
                </a:solidFill>
              </a:rPr>
              <a:t>medvirkningsplikt forts.</a:t>
            </a:r>
            <a:endParaRPr lang="nb-NO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endParaRPr lang="nb-NO" sz="2400" dirty="0"/>
          </a:p>
          <a:p>
            <a:r>
              <a:rPr lang="nb-NO" dirty="0"/>
              <a:t>Betydningen av manglende medvirkning:</a:t>
            </a:r>
          </a:p>
          <a:p>
            <a:pPr>
              <a:buNone/>
            </a:pPr>
            <a:endParaRPr lang="nb-NO" dirty="0"/>
          </a:p>
          <a:p>
            <a:pPr>
              <a:buNone/>
            </a:pPr>
            <a:r>
              <a:rPr lang="nb-NO" dirty="0"/>
              <a:t>	- bortfall av sykepenger, </a:t>
            </a:r>
            <a:r>
              <a:rPr lang="nb-NO" sz="2400" dirty="0"/>
              <a:t>jf. </a:t>
            </a:r>
            <a:r>
              <a:rPr lang="nb-NO" sz="2400" dirty="0" err="1"/>
              <a:t>ftrl</a:t>
            </a:r>
            <a:r>
              <a:rPr lang="nb-NO" sz="2400" dirty="0"/>
              <a:t>. § 8-8 </a:t>
            </a:r>
          </a:p>
          <a:p>
            <a:pPr>
              <a:buNone/>
            </a:pPr>
            <a:endParaRPr lang="nb-NO" sz="1800" dirty="0"/>
          </a:p>
          <a:p>
            <a:pPr>
              <a:buNone/>
            </a:pPr>
            <a:r>
              <a:rPr lang="nb-NO" dirty="0"/>
              <a:t>	- hva som er </a:t>
            </a:r>
            <a:r>
              <a:rPr lang="nb-NO" i="1" dirty="0"/>
              <a:t>”mulig” </a:t>
            </a:r>
            <a:r>
              <a:rPr lang="nb-NO" dirty="0"/>
              <a:t>å tilrettelegge, </a:t>
            </a:r>
            <a:r>
              <a:rPr lang="nb-NO" sz="2400" dirty="0"/>
              <a:t>jf. </a:t>
            </a:r>
            <a:r>
              <a:rPr lang="nb-NO" sz="2400" dirty="0" err="1"/>
              <a:t>aml</a:t>
            </a:r>
            <a:r>
              <a:rPr lang="nb-NO" sz="2400" dirty="0"/>
              <a:t>. § 4-6 (1)</a:t>
            </a:r>
          </a:p>
          <a:p>
            <a:pPr>
              <a:buNone/>
            </a:pPr>
            <a:endParaRPr lang="nb-NO" sz="1800" dirty="0"/>
          </a:p>
          <a:p>
            <a:pPr>
              <a:buNone/>
            </a:pPr>
            <a:r>
              <a:rPr lang="nb-NO" dirty="0"/>
              <a:t>	- moment i saklighetsvurderingen av en oppsigelse, </a:t>
            </a:r>
            <a:r>
              <a:rPr lang="nb-NO" sz="2400" dirty="0"/>
              <a:t>jf. </a:t>
            </a:r>
            <a:r>
              <a:rPr lang="nb-NO" sz="2400" dirty="0" err="1"/>
              <a:t>aml</a:t>
            </a:r>
            <a:r>
              <a:rPr lang="nb-NO" sz="2400" dirty="0"/>
              <a:t>. § 15-7</a:t>
            </a:r>
          </a:p>
          <a:p>
            <a:pPr lvl="1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055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CC0066"/>
                </a:solidFill>
                <a:ea typeface="ＭＳ Ｐゴシック" pitchFamily="34" charset="-128"/>
              </a:rPr>
              <a:t>Når nok er nok…</a:t>
            </a:r>
            <a:endParaRPr lang="nb-NO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>
                <a:ea typeface="ＭＳ Ｐゴシック" pitchFamily="34" charset="-128"/>
              </a:rPr>
              <a:t>12 måneders verneperiode for sykmeldte</a:t>
            </a:r>
          </a:p>
          <a:p>
            <a:pPr marL="0" indent="0">
              <a:buNone/>
            </a:pPr>
            <a:r>
              <a:rPr lang="nb-NO" dirty="0">
                <a:ea typeface="ＭＳ Ｐゴシック" pitchFamily="34" charset="-128"/>
              </a:rPr>
              <a:t>	- Ikke vern mot oppsigelse av andre </a:t>
            </a:r>
            <a:r>
              <a:rPr lang="nb-NO" dirty="0" smtClean="0">
                <a:ea typeface="ＭＳ Ｐゴシック" pitchFamily="34" charset="-128"/>
              </a:rPr>
              <a:t>grunner</a:t>
            </a:r>
            <a:r>
              <a:rPr lang="nb-NO" dirty="0">
                <a:ea typeface="ＭＳ Ｐゴシック" pitchFamily="34" charset="-128"/>
              </a:rPr>
              <a:t>, f. eks. overtallighet, manglende 	dokumentasjon på fraværet </a:t>
            </a:r>
          </a:p>
          <a:p>
            <a:pPr marL="0" indent="0">
              <a:buNone/>
            </a:pPr>
            <a:endParaRPr lang="nb-NO" dirty="0">
              <a:ea typeface="ＭＳ Ｐゴシック" pitchFamily="34" charset="-128"/>
            </a:endParaRPr>
          </a:p>
          <a:p>
            <a:r>
              <a:rPr lang="nb-NO" dirty="0">
                <a:ea typeface="ＭＳ Ｐゴシック" pitchFamily="34" charset="-128"/>
              </a:rPr>
              <a:t>Etter verneperioden må oppsigelsen være </a:t>
            </a:r>
            <a:r>
              <a:rPr lang="nb-NO" i="1" dirty="0">
                <a:ea typeface="ＭＳ Ｐゴシック" pitchFamily="34" charset="-128"/>
              </a:rPr>
              <a:t>saklig </a:t>
            </a:r>
            <a:r>
              <a:rPr lang="nb-NO" dirty="0">
                <a:ea typeface="ＭＳ Ｐゴシック" pitchFamily="34" charset="-128"/>
              </a:rPr>
              <a:t>begrunnet </a:t>
            </a:r>
          </a:p>
          <a:p>
            <a:pPr marL="0" indent="0">
              <a:buNone/>
            </a:pPr>
            <a:r>
              <a:rPr lang="nb-NO" dirty="0">
                <a:ea typeface="ＭＳ Ｐゴシック" pitchFamily="34" charset="-128"/>
              </a:rPr>
              <a:t>	-  Tilrettelegging/oppfølging og prognose </a:t>
            </a:r>
            <a:r>
              <a:rPr lang="nb-NO" dirty="0" smtClean="0">
                <a:ea typeface="ＭＳ Ｐゴシック" pitchFamily="34" charset="-128"/>
              </a:rPr>
              <a:t>er </a:t>
            </a:r>
            <a:r>
              <a:rPr lang="nb-NO" dirty="0">
                <a:ea typeface="ＭＳ Ｐゴシック" pitchFamily="34" charset="-128"/>
              </a:rPr>
              <a:t>særlig viktige momenter i 	saklighetsvurderingen</a:t>
            </a:r>
          </a:p>
          <a:p>
            <a:pPr marL="457200" lvl="1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9385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CC0066"/>
                </a:solidFill>
                <a:ea typeface="ＭＳ Ｐゴシック" pitchFamily="34" charset="-128"/>
              </a:rPr>
              <a:t>Arbeidsgivers oppfølgingsplikt</a:t>
            </a:r>
            <a:endParaRPr lang="nb-NO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nb-NO" sz="2400" b="1" dirty="0"/>
              <a:t>Oppfølgingsplan</a:t>
            </a:r>
            <a:r>
              <a:rPr lang="nb-NO" sz="1600" dirty="0"/>
              <a:t>, jf. </a:t>
            </a:r>
            <a:r>
              <a:rPr lang="nb-NO" sz="1600" dirty="0" err="1"/>
              <a:t>aml</a:t>
            </a:r>
            <a:r>
              <a:rPr lang="nb-NO" sz="1600" dirty="0"/>
              <a:t>. § 4-6 (3) </a:t>
            </a:r>
            <a:endParaRPr lang="nb-NO" dirty="0"/>
          </a:p>
          <a:p>
            <a:pPr>
              <a:lnSpc>
                <a:spcPct val="90000"/>
              </a:lnSpc>
              <a:buFontTx/>
              <a:buChar char="-"/>
            </a:pPr>
            <a:endParaRPr lang="nb-NO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nb-NO" dirty="0"/>
              <a:t>For tilbakeføring til arbeid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nb-NO" dirty="0"/>
              <a:t>Senest innen fire uker (før seks uker)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nb-NO" dirty="0"/>
              <a:t>I </a:t>
            </a:r>
            <a:r>
              <a:rPr lang="nb-NO" i="1" dirty="0"/>
              <a:t>”samråd med arbeidstaker”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nb-NO" dirty="0"/>
              <a:t>Inneholde vurdering av arbeidstakers arbeidsoppgaver/arbeidsevne, aktuelle tiltak og plan for videre oppfølging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nb-NO" dirty="0"/>
              <a:t>Unntak: </a:t>
            </a:r>
            <a:r>
              <a:rPr lang="nb-NO" i="1" dirty="0"/>
              <a:t>”åpenbart unødvendig”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3340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CC0066"/>
                </a:solidFill>
                <a:ea typeface="ＭＳ Ｐゴシック" pitchFamily="34" charset="-128"/>
              </a:rPr>
              <a:t>Arbeidsgivers </a:t>
            </a:r>
            <a:r>
              <a:rPr lang="nb-NO" dirty="0" smtClean="0">
                <a:solidFill>
                  <a:srgbClr val="CC0066"/>
                </a:solidFill>
                <a:ea typeface="ＭＳ Ｐゴシック" pitchFamily="34" charset="-128"/>
              </a:rPr>
              <a:t>oppfølgingsplikt forts.</a:t>
            </a:r>
            <a:endParaRPr lang="nb-NO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b-NO" sz="3200" b="1" dirty="0">
                <a:ea typeface="ＭＳ Ｐゴシック" pitchFamily="34" charset="-128"/>
              </a:rPr>
              <a:t>Dialogmøte 1</a:t>
            </a:r>
            <a:r>
              <a:rPr lang="nb-NO" dirty="0">
                <a:ea typeface="ＭＳ Ｐゴシック" pitchFamily="34" charset="-128"/>
              </a:rPr>
              <a:t>, </a:t>
            </a:r>
            <a:r>
              <a:rPr lang="nb-NO" dirty="0"/>
              <a:t>jf. </a:t>
            </a:r>
            <a:r>
              <a:rPr lang="nb-NO" dirty="0" err="1"/>
              <a:t>aml</a:t>
            </a:r>
            <a:r>
              <a:rPr lang="nb-NO" dirty="0"/>
              <a:t>. § 4-6 (4)</a:t>
            </a:r>
          </a:p>
          <a:p>
            <a:pPr marL="0" indent="0">
              <a:buNone/>
            </a:pPr>
            <a:endParaRPr lang="nb-NO" dirty="0">
              <a:ea typeface="ＭＳ Ｐゴシック" pitchFamily="34" charset="-128"/>
            </a:endParaRPr>
          </a:p>
          <a:p>
            <a:pPr marL="0" lvl="1" indent="0">
              <a:buNone/>
            </a:pPr>
            <a:r>
              <a:rPr lang="nb-NO" dirty="0" smtClean="0">
                <a:ea typeface="ＭＳ Ｐゴシック" pitchFamily="34" charset="-128"/>
              </a:rPr>
              <a:t>- Arbeidsgiver </a:t>
            </a:r>
            <a:r>
              <a:rPr lang="nb-NO" dirty="0">
                <a:ea typeface="ＭＳ Ｐゴシック" pitchFamily="34" charset="-128"/>
              </a:rPr>
              <a:t>(leder) kaller inn arbeidstaker </a:t>
            </a:r>
          </a:p>
          <a:p>
            <a:pPr marL="0" lvl="1" indent="0">
              <a:buNone/>
            </a:pPr>
            <a:r>
              <a:rPr lang="nb-NO" dirty="0">
                <a:ea typeface="ＭＳ Ｐゴシック" pitchFamily="34" charset="-128"/>
              </a:rPr>
              <a:t>og sykmelder (med mindre arbeidstaker ikke ønsker det eller det ikke anses hensiktsmessig</a:t>
            </a:r>
            <a:r>
              <a:rPr lang="nb-NO" dirty="0" smtClean="0">
                <a:ea typeface="ＭＳ Ｐゴシック" pitchFamily="34" charset="-128"/>
              </a:rPr>
              <a:t>), </a:t>
            </a:r>
            <a:r>
              <a:rPr lang="nb-NO" smtClean="0">
                <a:ea typeface="ＭＳ Ｐゴシック" pitchFamily="34" charset="-128"/>
              </a:rPr>
              <a:t>samt bedriftshe</a:t>
            </a:r>
            <a:r>
              <a:rPr lang="nb-NO" smtClean="0">
                <a:ea typeface="ＭＳ Ｐゴシック" pitchFamily="34" charset="-128"/>
              </a:rPr>
              <a:t>lsetjenesten</a:t>
            </a:r>
            <a:endParaRPr lang="nb-NO" dirty="0">
              <a:ea typeface="ＭＳ Ｐゴシック" pitchFamily="34" charset="-128"/>
            </a:endParaRPr>
          </a:p>
          <a:p>
            <a:pPr marL="0" lvl="1" indent="0">
              <a:buNone/>
            </a:pPr>
            <a:r>
              <a:rPr lang="nb-NO" dirty="0">
                <a:ea typeface="ＭＳ Ｐゴシック" pitchFamily="34" charset="-128"/>
              </a:rPr>
              <a:t>- Nå også for gradert sykmeldte</a:t>
            </a:r>
          </a:p>
          <a:p>
            <a:pPr marL="0" lvl="1" indent="0">
              <a:buNone/>
            </a:pPr>
            <a:r>
              <a:rPr lang="nb-NO" dirty="0">
                <a:ea typeface="ＭＳ Ｐゴシック" pitchFamily="34" charset="-128"/>
              </a:rPr>
              <a:t>- Må avholdes senest innen 7 uker (før 12 uker)</a:t>
            </a:r>
          </a:p>
          <a:p>
            <a:pPr marL="0" lvl="1" indent="0">
              <a:buNone/>
            </a:pPr>
            <a:r>
              <a:rPr lang="nb-NO" dirty="0">
                <a:ea typeface="ＭＳ Ｐゴシック" pitchFamily="34" charset="-128"/>
              </a:rPr>
              <a:t>- Om innholdet i oppfølgingsplanen </a:t>
            </a:r>
          </a:p>
          <a:p>
            <a:pPr marL="0" lvl="1" indent="0">
              <a:buNone/>
            </a:pPr>
            <a:r>
              <a:rPr lang="nb-NO" dirty="0">
                <a:ea typeface="ＭＳ Ｐゴシック" pitchFamily="34" charset="-128"/>
              </a:rPr>
              <a:t>- Unntak hvis åpenbart unødvendig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9581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CC0066"/>
                </a:solidFill>
                <a:ea typeface="ＭＳ Ｐゴシック" pitchFamily="34" charset="-128"/>
              </a:rPr>
              <a:t>Arbeidsgivers oppfølgingsplikt forts.</a:t>
            </a:r>
            <a:endParaRPr lang="nb-NO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sz="3200" b="1" dirty="0">
                <a:ea typeface="ＭＳ Ｐゴシック" pitchFamily="34" charset="-128"/>
              </a:rPr>
              <a:t>Dialogmøte 2</a:t>
            </a:r>
            <a:r>
              <a:rPr lang="nb-NO" sz="3200" dirty="0">
                <a:ea typeface="ＭＳ Ｐゴシック" pitchFamily="34" charset="-128"/>
              </a:rPr>
              <a:t>, </a:t>
            </a:r>
            <a:r>
              <a:rPr lang="nb-NO" dirty="0">
                <a:ea typeface="ＭＳ Ｐゴシック" pitchFamily="34" charset="-128"/>
              </a:rPr>
              <a:t>jf. folketrygdloven</a:t>
            </a:r>
            <a:r>
              <a:rPr lang="nb-NO" dirty="0"/>
              <a:t> § 8-7a andre ledd</a:t>
            </a:r>
          </a:p>
          <a:p>
            <a:pPr marL="0" indent="0">
              <a:buNone/>
            </a:pPr>
            <a:r>
              <a:rPr lang="nb-NO" sz="2400" dirty="0">
                <a:ea typeface="ＭＳ Ｐゴシック" pitchFamily="34" charset="-128"/>
              </a:rPr>
              <a:t>	</a:t>
            </a:r>
            <a:r>
              <a:rPr lang="nb-NO" dirty="0">
                <a:ea typeface="ＭＳ Ｐゴシック" pitchFamily="34" charset="-128"/>
              </a:rPr>
              <a:t>- </a:t>
            </a:r>
            <a:r>
              <a:rPr lang="nb-NO" sz="2400" dirty="0">
                <a:ea typeface="ＭＳ Ｐゴシック" pitchFamily="34" charset="-128"/>
              </a:rPr>
              <a:t>NAV kaller inn arbeidsgiver (leder) og 	arbeidstaker senest tre uker før møtet avholdes </a:t>
            </a:r>
          </a:p>
          <a:p>
            <a:pPr marL="0" lvl="1" indent="0">
              <a:buNone/>
            </a:pPr>
            <a:r>
              <a:rPr lang="nb-NO" sz="2400" dirty="0">
                <a:ea typeface="ＭＳ Ｐゴシック" pitchFamily="34" charset="-128"/>
              </a:rPr>
              <a:t>	- Som tidligere skal møtet avholdes senest innen </a:t>
            </a:r>
            <a:r>
              <a:rPr lang="nb-NO" sz="2400" dirty="0" smtClean="0">
                <a:ea typeface="ＭＳ Ｐゴシック" pitchFamily="34" charset="-128"/>
              </a:rPr>
              <a:t>26 </a:t>
            </a:r>
            <a:r>
              <a:rPr lang="nb-NO" sz="2400" dirty="0">
                <a:ea typeface="ＭＳ Ｐゴシック" pitchFamily="34" charset="-128"/>
              </a:rPr>
              <a:t>uker, men </a:t>
            </a:r>
            <a:r>
              <a:rPr lang="nb-NO" sz="2400" dirty="0"/>
              <a:t>arbeidstaker, arbeidsgiver, </a:t>
            </a:r>
            <a:r>
              <a:rPr lang="nb-NO" sz="2400" dirty="0" smtClean="0"/>
              <a:t>sykmelder </a:t>
            </a:r>
            <a:r>
              <a:rPr lang="nb-NO" sz="2400" dirty="0"/>
              <a:t>eller NAV kan kreve at det avholdes på 	et tidligere tidspunkt</a:t>
            </a:r>
          </a:p>
          <a:p>
            <a:pPr marL="0" lvl="1" indent="0">
              <a:buNone/>
            </a:pPr>
            <a:r>
              <a:rPr lang="nb-NO" sz="2400" dirty="0"/>
              <a:t>	- Sykmelder eller annet helsepersonell skal delta i </a:t>
            </a:r>
            <a:r>
              <a:rPr lang="nb-NO" sz="2400" dirty="0" smtClean="0"/>
              <a:t>dialogmøtet </a:t>
            </a:r>
            <a:r>
              <a:rPr lang="nb-NO" sz="2400" dirty="0"/>
              <a:t>hvis NAV mener det er </a:t>
            </a:r>
            <a:r>
              <a:rPr lang="nb-NO" sz="2400" dirty="0" smtClean="0"/>
              <a:t>hensiktsmessig</a:t>
            </a:r>
            <a:endParaRPr lang="nb-NO" sz="2400" dirty="0">
              <a:ea typeface="ＭＳ Ｐゴシック" pitchFamily="34" charset="-128"/>
            </a:endParaRPr>
          </a:p>
          <a:p>
            <a:pPr marL="0" lvl="1" indent="0">
              <a:buNone/>
            </a:pPr>
            <a:r>
              <a:rPr lang="nb-NO" sz="2400" dirty="0">
                <a:ea typeface="ＭＳ Ｐゴシック" pitchFamily="34" charset="-128"/>
              </a:rPr>
              <a:t>	- Unntak hvis åpenbart unødvendig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9581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CC0066"/>
                </a:solidFill>
                <a:ea typeface="ＭＳ Ｐゴシック" pitchFamily="34" charset="-128"/>
              </a:rPr>
              <a:t>Arbeidsgivers </a:t>
            </a:r>
            <a:r>
              <a:rPr lang="nb-NO" dirty="0" smtClean="0">
                <a:solidFill>
                  <a:srgbClr val="CC0066"/>
                </a:solidFill>
                <a:ea typeface="ＭＳ Ｐゴシック" pitchFamily="34" charset="-128"/>
              </a:rPr>
              <a:t>oppfølgingsplikt forts.</a:t>
            </a:r>
            <a:endParaRPr lang="nb-NO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nb-NO" sz="3200" dirty="0">
                <a:ea typeface="ＭＳ Ｐゴシック" pitchFamily="34" charset="-128"/>
              </a:rPr>
              <a:t>Dialogmøte 3</a:t>
            </a:r>
            <a:r>
              <a:rPr lang="nb-NO" dirty="0">
                <a:ea typeface="ＭＳ Ｐゴシック" pitchFamily="34" charset="-128"/>
              </a:rPr>
              <a:t>, jf. folketrygdloven</a:t>
            </a:r>
            <a:r>
              <a:rPr lang="nb-NO" dirty="0"/>
              <a:t> § 8-7a tredje ledd</a:t>
            </a:r>
          </a:p>
          <a:p>
            <a:pPr marL="0" lvl="1" indent="0">
              <a:buNone/>
            </a:pPr>
            <a:r>
              <a:rPr lang="nb-NO" dirty="0"/>
              <a:t>	</a:t>
            </a:r>
          </a:p>
          <a:p>
            <a:pPr marL="0" lvl="1" indent="0">
              <a:buNone/>
            </a:pPr>
            <a:r>
              <a:rPr lang="nb-NO" dirty="0"/>
              <a:t>	- </a:t>
            </a:r>
            <a:r>
              <a:rPr lang="nb-NO" sz="2400" dirty="0"/>
              <a:t>Arbeidstaker, arbeidsgiver, sykmelder eller NAV </a:t>
            </a:r>
            <a:r>
              <a:rPr lang="nb-NO" sz="2400" dirty="0" smtClean="0"/>
              <a:t>kan </a:t>
            </a:r>
            <a:r>
              <a:rPr lang="nb-NO" sz="2400" dirty="0"/>
              <a:t>kreve at </a:t>
            </a:r>
            <a:r>
              <a:rPr lang="nb-NO" sz="2400" dirty="0" smtClean="0"/>
              <a:t>	møtet </a:t>
            </a:r>
            <a:r>
              <a:rPr lang="nb-NO" sz="2400" dirty="0"/>
              <a:t>avholdes</a:t>
            </a:r>
          </a:p>
          <a:p>
            <a:pPr marL="0" lvl="1" indent="0">
              <a:buNone/>
            </a:pPr>
            <a:endParaRPr lang="nb-NO" sz="2400" dirty="0">
              <a:ea typeface="ＭＳ Ｐゴシック" pitchFamily="34" charset="-128"/>
            </a:endParaRP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9581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CC0066"/>
                </a:solidFill>
                <a:ea typeface="ＭＳ Ｐゴシック" pitchFamily="34" charset="-128"/>
              </a:rPr>
              <a:t>Arbeidsgivers oppfølgingsplikt forts.</a:t>
            </a:r>
            <a:endParaRPr lang="nb-NO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nb-NO" sz="2400" dirty="0">
                <a:ea typeface="ＭＳ Ｐゴシック" pitchFamily="34" charset="-128"/>
              </a:rPr>
              <a:t>En sammenfatning av arbeidsgivers oppfølgingsplikt følger av folketrygdloven § 25-2 andre ledd: </a:t>
            </a:r>
          </a:p>
          <a:p>
            <a:pPr marL="0" lvl="1" indent="0">
              <a:buNone/>
            </a:pPr>
            <a:endParaRPr lang="nb-NO" sz="2400" dirty="0">
              <a:ea typeface="ＭＳ Ｐゴシック" pitchFamily="34" charset="-128"/>
            </a:endParaRPr>
          </a:p>
          <a:p>
            <a:pPr marL="0" lvl="1" indent="0">
              <a:buNone/>
            </a:pPr>
            <a:r>
              <a:rPr lang="nb-NO" sz="2400" dirty="0"/>
              <a:t>«Arbeidsgiver plikter å utarbeide oppfølgingsplan og gjennomføre dialogmøte etter</a:t>
            </a:r>
            <a:r>
              <a:rPr lang="nb-NO" sz="2400" dirty="0">
                <a:hlinkClick r:id="rId2" action="ppaction://hlinkfile"/>
              </a:rPr>
              <a:t> </a:t>
            </a:r>
            <a:r>
              <a:rPr lang="nb-NO" sz="2400" dirty="0">
                <a:solidFill>
                  <a:schemeClr val="tx1"/>
                </a:solidFill>
                <a:hlinkClick r:id="rId2" action="ppaction://hlinkfile"/>
              </a:rPr>
              <a:t>arbeidsmiljøloven </a:t>
            </a:r>
            <a:r>
              <a:rPr lang="nb-NO" sz="2400" u="sng" dirty="0">
                <a:solidFill>
                  <a:schemeClr val="tx1"/>
                </a:solidFill>
                <a:hlinkClick r:id="rId2" action="ppaction://hlinkfile"/>
              </a:rPr>
              <a:t>§4-6</a:t>
            </a:r>
            <a:r>
              <a:rPr lang="nb-NO" sz="2400" u="sng" dirty="0">
                <a:solidFill>
                  <a:schemeClr val="tx1"/>
                </a:solidFill>
              </a:rPr>
              <a:t> </a:t>
            </a:r>
            <a:r>
              <a:rPr lang="nb-NO" sz="2400" dirty="0">
                <a:solidFill>
                  <a:schemeClr val="tx1"/>
                </a:solidFill>
              </a:rPr>
              <a:t>tredje og fjerde ledd og delta i dialogmøte etter</a:t>
            </a:r>
            <a:r>
              <a:rPr lang="nb-NO" sz="2400" dirty="0">
                <a:solidFill>
                  <a:schemeClr val="tx1"/>
                </a:solidFill>
                <a:hlinkClick r:id="rId3" action="ppaction://hlinkfile"/>
              </a:rPr>
              <a:t> </a:t>
            </a:r>
            <a:r>
              <a:rPr lang="nb-NO" sz="2400" u="sng" dirty="0">
                <a:solidFill>
                  <a:schemeClr val="tx1"/>
                </a:solidFill>
                <a:hlinkClick r:id="rId3" action="ppaction://hlinkfile"/>
              </a:rPr>
              <a:t>folketrygdloven</a:t>
            </a:r>
            <a:r>
              <a:rPr lang="nb-NO" sz="2400" dirty="0">
                <a:solidFill>
                  <a:schemeClr val="tx1"/>
                </a:solidFill>
              </a:rPr>
              <a:t> §8-7a </a:t>
            </a:r>
            <a:r>
              <a:rPr lang="nb-NO" sz="2400" dirty="0"/>
              <a:t>andre og tredje ledd.»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9581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CC0066"/>
                </a:solidFill>
                <a:ea typeface="ＭＳ Ｐゴシック" pitchFamily="34" charset="-128"/>
              </a:rPr>
              <a:t>Arbeidsgivers oppfølgingsplikt forts.</a:t>
            </a:r>
            <a:endParaRPr lang="nb-NO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1" indent="0">
              <a:buNone/>
            </a:pPr>
            <a:r>
              <a:rPr lang="nb-NO" sz="2600" dirty="0">
                <a:ea typeface="ＭＳ Ｐゴシック" pitchFamily="34" charset="-128"/>
              </a:rPr>
              <a:t>Arbeidsgivers (leders) rapporteringsplikt , jf. folketrygdloven§ 25-2 (3</a:t>
            </a:r>
            <a:r>
              <a:rPr lang="nb-NO" sz="2600" dirty="0" smtClean="0">
                <a:ea typeface="ＭＳ Ｐゴシック" pitchFamily="34" charset="-128"/>
              </a:rPr>
              <a:t>)</a:t>
            </a:r>
          </a:p>
          <a:p>
            <a:pPr marL="0" lvl="1" indent="0">
              <a:buNone/>
            </a:pPr>
            <a:r>
              <a:rPr lang="nb-NO" sz="2400" dirty="0" smtClean="0">
                <a:ea typeface="ＭＳ Ｐゴシック" pitchFamily="34" charset="-128"/>
              </a:rPr>
              <a:t>- Senest innen </a:t>
            </a:r>
            <a:r>
              <a:rPr lang="nb-NO" sz="2400" u="sng" dirty="0" smtClean="0">
                <a:ea typeface="ＭＳ Ｐゴシック" pitchFamily="34" charset="-128"/>
              </a:rPr>
              <a:t>fire uker</a:t>
            </a:r>
            <a:r>
              <a:rPr lang="nb-NO" sz="2400" dirty="0" smtClean="0">
                <a:ea typeface="ＭＳ Ｐゴシック" pitchFamily="34" charset="-128"/>
              </a:rPr>
              <a:t>:</a:t>
            </a:r>
          </a:p>
          <a:p>
            <a:pPr marL="342900" lvl="1" indent="-342900">
              <a:buFontTx/>
              <a:buChar char="•"/>
            </a:pPr>
            <a:r>
              <a:rPr lang="nb-NO" dirty="0" smtClean="0"/>
              <a:t>Sende </a:t>
            </a:r>
            <a:r>
              <a:rPr lang="nb-NO" dirty="0"/>
              <a:t>planen til sykmelder så snart den er utarbeidet, og senest innen fire uker</a:t>
            </a:r>
            <a:endParaRPr lang="nb-NO" dirty="0">
              <a:ea typeface="ＭＳ Ｐゴシック" pitchFamily="34" charset="-128"/>
            </a:endParaRPr>
          </a:p>
          <a:p>
            <a:pPr marL="0" lvl="1" indent="0">
              <a:buNone/>
            </a:pPr>
            <a:r>
              <a:rPr lang="nb-NO" sz="2400" dirty="0" smtClean="0">
                <a:ea typeface="ＭＳ Ｐゴシック" pitchFamily="34" charset="-128"/>
              </a:rPr>
              <a:t>- Senest </a:t>
            </a:r>
            <a:r>
              <a:rPr lang="nb-NO" sz="2400" dirty="0">
                <a:ea typeface="ＭＳ Ｐゴシック" pitchFamily="34" charset="-128"/>
              </a:rPr>
              <a:t>innen </a:t>
            </a:r>
            <a:r>
              <a:rPr lang="nb-NO" sz="2400" u="sng" dirty="0">
                <a:ea typeface="ＭＳ Ｐゴシック" pitchFamily="34" charset="-128"/>
              </a:rPr>
              <a:t>ni uker</a:t>
            </a:r>
            <a:r>
              <a:rPr lang="nb-NO" sz="2400" dirty="0">
                <a:ea typeface="ＭＳ Ｐゴシック" pitchFamily="34" charset="-128"/>
              </a:rPr>
              <a:t>:</a:t>
            </a:r>
          </a:p>
          <a:p>
            <a:r>
              <a:rPr lang="nb-NO" dirty="0"/>
              <a:t>Gi </a:t>
            </a:r>
            <a:r>
              <a:rPr lang="nb-NO" b="1" dirty="0"/>
              <a:t>skriftlig melding </a:t>
            </a:r>
            <a:r>
              <a:rPr lang="nb-NO" dirty="0"/>
              <a:t>til NAV </a:t>
            </a:r>
            <a:r>
              <a:rPr lang="nb-NO" b="1" dirty="0"/>
              <a:t>om</a:t>
            </a:r>
            <a:r>
              <a:rPr lang="nb-NO" dirty="0"/>
              <a:t> hvorvidt </a:t>
            </a:r>
            <a:r>
              <a:rPr lang="nb-NO" b="1" dirty="0"/>
              <a:t>reglene</a:t>
            </a:r>
            <a:r>
              <a:rPr lang="nb-NO" dirty="0"/>
              <a:t> om oppfølgingsplan og dialogmøte etter arbeidsmiljøloven </a:t>
            </a:r>
            <a:r>
              <a:rPr lang="nb-NO" b="1" dirty="0"/>
              <a:t>er overholdt</a:t>
            </a:r>
            <a:endParaRPr lang="nb-NO" dirty="0"/>
          </a:p>
          <a:p>
            <a:r>
              <a:rPr lang="nb-NO" dirty="0"/>
              <a:t>Gi opplysninger om </a:t>
            </a:r>
            <a:r>
              <a:rPr lang="nb-NO" b="1" dirty="0"/>
              <a:t>sykmelder</a:t>
            </a:r>
            <a:r>
              <a:rPr lang="nb-NO" dirty="0"/>
              <a:t> er innkalt til og har deltatt i </a:t>
            </a:r>
            <a:r>
              <a:rPr lang="nb-NO" dirty="0" smtClean="0"/>
              <a:t>dialogmøtet </a:t>
            </a:r>
            <a:endParaRPr lang="nb-NO" dirty="0"/>
          </a:p>
          <a:p>
            <a:r>
              <a:rPr lang="nb-NO" dirty="0"/>
              <a:t>Sende </a:t>
            </a:r>
            <a:r>
              <a:rPr lang="nb-NO" b="1" dirty="0"/>
              <a:t>oppfølgingsplanen</a:t>
            </a:r>
            <a:r>
              <a:rPr lang="nb-NO" dirty="0"/>
              <a:t> til NAV</a:t>
            </a:r>
          </a:p>
          <a:p>
            <a:pPr marL="0" indent="0">
              <a:buNone/>
            </a:pPr>
            <a:r>
              <a:rPr lang="nb-NO" dirty="0"/>
              <a:t>(Se skjema fra NAV) </a:t>
            </a:r>
          </a:p>
          <a:p>
            <a:pPr marL="0" indent="0">
              <a:buNone/>
            </a:pPr>
            <a:r>
              <a:rPr lang="nb-NO" sz="2400" dirty="0" smtClean="0"/>
              <a:t>- Senest </a:t>
            </a:r>
            <a:r>
              <a:rPr lang="nb-NO" sz="2400" u="sng" dirty="0"/>
              <a:t>en uke </a:t>
            </a:r>
            <a:r>
              <a:rPr lang="nb-NO" sz="2400" dirty="0"/>
              <a:t>før det avholdes dialogmøte 2 og 3:</a:t>
            </a:r>
          </a:p>
          <a:p>
            <a:r>
              <a:rPr lang="nb-NO" dirty="0"/>
              <a:t>Sende </a:t>
            </a:r>
            <a:r>
              <a:rPr lang="nb-NO" b="1" dirty="0"/>
              <a:t>oppdatert oppfølgingsplan </a:t>
            </a:r>
            <a:r>
              <a:rPr lang="nb-NO" dirty="0"/>
              <a:t>til NAV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67538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39"/>
          <p:cNvSpPr>
            <a:spLocks noGrp="1"/>
          </p:cNvSpPr>
          <p:nvPr>
            <p:ph type="title"/>
          </p:nvPr>
        </p:nvSpPr>
        <p:spPr>
          <a:xfrm>
            <a:off x="457200" y="1366982"/>
            <a:ext cx="8229600" cy="919018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rgbClr val="CC0066"/>
                </a:solidFill>
                <a:ea typeface="ＭＳ Ｐゴシック" pitchFamily="34" charset="-128"/>
              </a:rPr>
              <a:t>Konsekvenser av at arbeidsgiver ikke oppfyller sin  oppfølgingsplikt</a:t>
            </a:r>
            <a:endParaRPr lang="nb-NO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1" indent="0">
              <a:buNone/>
            </a:pPr>
            <a:r>
              <a:rPr lang="nb-NO" sz="2600" dirty="0">
                <a:ea typeface="ＭＳ Ｐゴシック" pitchFamily="34" charset="-128"/>
              </a:rPr>
              <a:t>Gebyr og tvangsmulkt, jf. folketrygdloven § 25-3 </a:t>
            </a:r>
          </a:p>
          <a:p>
            <a:pPr marL="342900" lvl="1" indent="-342900"/>
            <a:r>
              <a:rPr lang="nb-NO" sz="2400" dirty="0"/>
              <a:t>Dersom arbeidsgiver ikke innen </a:t>
            </a:r>
            <a:r>
              <a:rPr lang="nb-NO" sz="2400" u="sng" dirty="0"/>
              <a:t>ni uker </a:t>
            </a:r>
            <a:r>
              <a:rPr lang="nb-NO" sz="2400" dirty="0"/>
              <a:t>har gitt skriftlig melding til NAV om at reglene om oppfølgingsplan er overholdt, herunder sendt inn planen, eller gitt melding om at reglene om dialogmøte er overholdt, skal det gis </a:t>
            </a:r>
            <a:r>
              <a:rPr lang="nb-NO" sz="2400" u="sng" dirty="0"/>
              <a:t>varse</a:t>
            </a:r>
            <a:r>
              <a:rPr lang="nb-NO" sz="2400" dirty="0"/>
              <a:t>l med tre ukers frist for overholdelse av pliktene</a:t>
            </a:r>
          </a:p>
          <a:p>
            <a:pPr marL="342900" lvl="1" indent="-342900"/>
            <a:r>
              <a:rPr lang="nb-NO" sz="2400" dirty="0"/>
              <a:t>Dersom pliktene ikke overholdes innen fristen, kan NAV ilegge gebyr på ca. kr 5 000 for hver unnlatelse</a:t>
            </a:r>
          </a:p>
          <a:p>
            <a:pPr marL="342900" lvl="1" indent="-342900"/>
            <a:r>
              <a:rPr lang="nb-NO" sz="2400" dirty="0"/>
              <a:t>NAV kan også ilegge samme gebyr per unnlatelse dersom arbeidsgiver ikke utleverer oppdatert oppfølgingsplan etter innkalling til dialogmøte 2 eller 3 eller ikke deltar i disse møtene</a:t>
            </a:r>
            <a:endParaRPr lang="nb-NO" sz="2400" dirty="0">
              <a:ea typeface="ＭＳ Ｐゴシック" pitchFamily="34" charset="-128"/>
            </a:endParaRP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1548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CC0066"/>
                </a:solidFill>
                <a:ea typeface="ＭＳ Ｐゴシック" pitchFamily="34" charset="-128"/>
              </a:rPr>
              <a:t>Arbeidsgivers tilretteleggingsplikt</a:t>
            </a:r>
            <a:endParaRPr lang="nb-NO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sz="2900" dirty="0"/>
              <a:t>Arbeidsgiver skal tilrettelegge </a:t>
            </a:r>
            <a:r>
              <a:rPr lang="nb-NO" sz="2900" i="1" dirty="0"/>
              <a:t>”så langt det er mulig”, </a:t>
            </a:r>
            <a:r>
              <a:rPr lang="nb-NO" sz="2900" dirty="0"/>
              <a:t>jf. </a:t>
            </a:r>
            <a:r>
              <a:rPr lang="nb-NO" sz="2900" dirty="0" err="1"/>
              <a:t>aml</a:t>
            </a:r>
            <a:r>
              <a:rPr lang="nb-NO" sz="2900" dirty="0"/>
              <a:t>. § 4-6 (1)</a:t>
            </a:r>
          </a:p>
          <a:p>
            <a:pPr marL="0" indent="0">
              <a:buNone/>
            </a:pPr>
            <a:endParaRPr lang="nb-NO" dirty="0"/>
          </a:p>
          <a:p>
            <a:pPr lvl="1"/>
            <a:r>
              <a:rPr lang="nb-NO" sz="2400" dirty="0"/>
              <a:t>Vurderes konkret i det enkelte tilfelle; </a:t>
            </a:r>
            <a:r>
              <a:rPr lang="nb-NO" dirty="0"/>
              <a:t>størrelse på virksomheten, økonomi, tiltakets omfang, kostnader med mer</a:t>
            </a:r>
          </a:p>
          <a:p>
            <a:pPr lvl="1"/>
            <a:endParaRPr lang="nb-NO" dirty="0"/>
          </a:p>
          <a:p>
            <a:pPr lvl="1"/>
            <a:r>
              <a:rPr lang="nb-NO" sz="2400" dirty="0"/>
              <a:t>Tilrettelegge arbeidet, arbeidstiden, endringer i arbeidsutstyr, arbeidsrettede tiltak eller lignende</a:t>
            </a:r>
          </a:p>
          <a:p>
            <a:pPr marL="457200" lvl="1" indent="0">
              <a:buNone/>
            </a:pPr>
            <a:r>
              <a:rPr lang="nb-NO" dirty="0"/>
              <a:t> </a:t>
            </a:r>
          </a:p>
          <a:p>
            <a:pPr lvl="1"/>
            <a:r>
              <a:rPr lang="nb-NO" sz="2400" dirty="0"/>
              <a:t>Må ikke innskrenke andre ansattes rettigheter</a:t>
            </a:r>
          </a:p>
          <a:p>
            <a:pPr marL="457200" lvl="1" indent="0">
              <a:buNone/>
            </a:pPr>
            <a:endParaRPr lang="nb-NO" sz="2400" dirty="0"/>
          </a:p>
          <a:p>
            <a:pPr lvl="1"/>
            <a:r>
              <a:rPr lang="nb-NO" sz="2400" dirty="0"/>
              <a:t>Ikke plikt til å opprette ny stilling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79844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S_slidemaster">
  <a:themeElements>
    <a:clrScheme name="Custom 1">
      <a:dk1>
        <a:sysClr val="windowText" lastClr="000000"/>
      </a:dk1>
      <a:lt1>
        <a:sysClr val="window" lastClr="FFFFFF"/>
      </a:lt1>
      <a:dk2>
        <a:srgbClr val="001A58"/>
      </a:dk2>
      <a:lt2>
        <a:srgbClr val="A2A3A5"/>
      </a:lt2>
      <a:accent1>
        <a:srgbClr val="E09800"/>
      </a:accent1>
      <a:accent2>
        <a:srgbClr val="008CD3"/>
      </a:accent2>
      <a:accent3>
        <a:srgbClr val="BCCFE8"/>
      </a:accent3>
      <a:accent4>
        <a:srgbClr val="A70026"/>
      </a:accent4>
      <a:accent5>
        <a:srgbClr val="8C9B00"/>
      </a:accent5>
      <a:accent6>
        <a:srgbClr val="FF58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KS_slidemaster">
  <a:themeElements>
    <a:clrScheme name="Custom 1">
      <a:dk1>
        <a:sysClr val="windowText" lastClr="000000"/>
      </a:dk1>
      <a:lt1>
        <a:sysClr val="window" lastClr="FFFFFF"/>
      </a:lt1>
      <a:dk2>
        <a:srgbClr val="001A58"/>
      </a:dk2>
      <a:lt2>
        <a:srgbClr val="A2A3A5"/>
      </a:lt2>
      <a:accent1>
        <a:srgbClr val="E09800"/>
      </a:accent1>
      <a:accent2>
        <a:srgbClr val="008CD3"/>
      </a:accent2>
      <a:accent3>
        <a:srgbClr val="BCCFE8"/>
      </a:accent3>
      <a:accent4>
        <a:srgbClr val="A70026"/>
      </a:accent4>
      <a:accent5>
        <a:srgbClr val="8C9B00"/>
      </a:accent5>
      <a:accent6>
        <a:srgbClr val="FF58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598</Words>
  <Application>Microsoft Office PowerPoint</Application>
  <PresentationFormat>Skjermfremvisning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Lysbildetitler</vt:lpstr>
      </vt:variant>
      <vt:variant>
        <vt:i4>13</vt:i4>
      </vt:variant>
    </vt:vector>
  </HeadingPairs>
  <TitlesOfParts>
    <vt:vector size="17" baseType="lpstr">
      <vt:lpstr>KS_slidemaster</vt:lpstr>
      <vt:lpstr>1_KS_slidemaster</vt:lpstr>
      <vt:lpstr>Office Theme</vt:lpstr>
      <vt:lpstr>Office Theme</vt:lpstr>
      <vt:lpstr>Arbeidsgivers oppfølgings- og  tilretteleggingsplikt ved sykefravær</vt:lpstr>
      <vt:lpstr>Arbeidsgivers oppfølgingsplikt</vt:lpstr>
      <vt:lpstr>Arbeidsgivers oppfølgingsplikt forts.</vt:lpstr>
      <vt:lpstr>Arbeidsgivers oppfølgingsplikt forts.</vt:lpstr>
      <vt:lpstr>Arbeidsgivers oppfølgingsplikt forts.</vt:lpstr>
      <vt:lpstr>Arbeidsgivers oppfølgingsplikt forts.</vt:lpstr>
      <vt:lpstr>Arbeidsgivers oppfølgingsplikt forts.</vt:lpstr>
      <vt:lpstr>Konsekvenser av at arbeidsgiver ikke oppfyller sin  oppfølgingsplikt</vt:lpstr>
      <vt:lpstr>Arbeidsgivers tilretteleggingsplikt</vt:lpstr>
      <vt:lpstr>Arbeidsgivers tilretteleggingsplikt forts.</vt:lpstr>
      <vt:lpstr>Arbeidstakers medvirkningsplikt</vt:lpstr>
      <vt:lpstr>Arbeidstakers medvirkningsplikt forts.</vt:lpstr>
      <vt:lpstr>Når nok er nok…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 Office-bruker</dc:creator>
  <cp:lastModifiedBy>Sissel Haugen Daldosso</cp:lastModifiedBy>
  <cp:revision>45</cp:revision>
  <dcterms:created xsi:type="dcterms:W3CDTF">2012-01-12T22:02:15Z</dcterms:created>
  <dcterms:modified xsi:type="dcterms:W3CDTF">2012-02-23T16:06:41Z</dcterms:modified>
</cp:coreProperties>
</file>