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4" r:id="rId3"/>
    <p:sldId id="275" r:id="rId4"/>
    <p:sldId id="271" r:id="rId5"/>
    <p:sldId id="272" r:id="rId6"/>
    <p:sldId id="273" r:id="rId7"/>
    <p:sldId id="284" r:id="rId8"/>
    <p:sldId id="282" r:id="rId9"/>
    <p:sldId id="277" r:id="rId10"/>
    <p:sldId id="283" r:id="rId11"/>
    <p:sldId id="269" r:id="rId12"/>
    <p:sldId id="280" r:id="rId13"/>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07" autoAdjust="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sorterViewPr>
    <p:cViewPr>
      <p:scale>
        <a:sx n="130" d="100"/>
        <a:sy n="13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5746E-5CFA-42FB-BCEB-F0E43BFB1DE9}" type="datetimeFigureOut">
              <a:rPr lang="nb-NO" smtClean="0"/>
              <a:t>08.11.2012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A34A8-5952-4A08-AF66-46BD6310E92C}" type="slidenum">
              <a:rPr lang="nb-NO" smtClean="0"/>
              <a:t>‹#›</a:t>
            </a:fld>
            <a:endParaRPr lang="nb-NO"/>
          </a:p>
        </p:txBody>
      </p:sp>
    </p:spTree>
    <p:extLst>
      <p:ext uri="{BB962C8B-B14F-4D97-AF65-F5344CB8AC3E}">
        <p14:creationId xmlns:p14="http://schemas.microsoft.com/office/powerpoint/2010/main" val="3726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1EA34A8-5952-4A08-AF66-46BD6310E92C}" type="slidenum">
              <a:rPr lang="nb-NO" smtClean="0"/>
              <a:t>1</a:t>
            </a:fld>
            <a:endParaRPr lang="nb-NO"/>
          </a:p>
        </p:txBody>
      </p:sp>
    </p:spTree>
    <p:extLst>
      <p:ext uri="{BB962C8B-B14F-4D97-AF65-F5344CB8AC3E}">
        <p14:creationId xmlns:p14="http://schemas.microsoft.com/office/powerpoint/2010/main" val="135696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r>
              <a:rPr lang="nb-NO" dirty="0" smtClean="0"/>
              <a:t>Disse dieseltogene må skiftes ut innen 2018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1EA34A8-5952-4A08-AF66-46BD6310E92C}" type="slidenum">
              <a:rPr lang="nb-NO" smtClean="0"/>
              <a:t>11</a:t>
            </a:fld>
            <a:endParaRPr lang="nb-NO"/>
          </a:p>
        </p:txBody>
      </p:sp>
    </p:spTree>
    <p:extLst>
      <p:ext uri="{BB962C8B-B14F-4D97-AF65-F5344CB8AC3E}">
        <p14:creationId xmlns:p14="http://schemas.microsoft.com/office/powerpoint/2010/main" val="314934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dirty="0" smtClean="0"/>
          </a:p>
          <a:p>
            <a:endParaRPr lang="nb-NO" dirty="0" smtClean="0"/>
          </a:p>
          <a:p>
            <a:r>
              <a:rPr lang="nb-NO" dirty="0" smtClean="0"/>
              <a:t>    </a:t>
            </a:r>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a:p>
            <a:endParaRPr lang="nb-NO" dirty="0" smtClean="0"/>
          </a:p>
        </p:txBody>
      </p:sp>
      <p:sp>
        <p:nvSpPr>
          <p:cNvPr id="163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17A6029-1D25-4D10-835C-802DEB6D8871}" type="slidenum">
              <a:rPr lang="nb-NO" sz="1200" smtClean="0"/>
              <a:pPr/>
              <a:t>12</a:t>
            </a:fld>
            <a:endParaRPr lang="nb-NO"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1EA34A8-5952-4A08-AF66-46BD6310E92C}" type="slidenum">
              <a:rPr lang="nb-NO" smtClean="0"/>
              <a:t>2</a:t>
            </a:fld>
            <a:endParaRPr lang="nb-NO"/>
          </a:p>
        </p:txBody>
      </p:sp>
    </p:spTree>
    <p:extLst>
      <p:ext uri="{BB962C8B-B14F-4D97-AF65-F5344CB8AC3E}">
        <p14:creationId xmlns:p14="http://schemas.microsoft.com/office/powerpoint/2010/main" val="18202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1EA34A8-5952-4A08-AF66-46BD6310E92C}" type="slidenum">
              <a:rPr lang="nb-NO" smtClean="0"/>
              <a:t>3</a:t>
            </a:fld>
            <a:endParaRPr lang="nb-NO"/>
          </a:p>
        </p:txBody>
      </p:sp>
    </p:spTree>
    <p:extLst>
      <p:ext uri="{BB962C8B-B14F-4D97-AF65-F5344CB8AC3E}">
        <p14:creationId xmlns:p14="http://schemas.microsoft.com/office/powerpoint/2010/main" val="3016374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1EA34A8-5952-4A08-AF66-46BD6310E92C}" type="slidenum">
              <a:rPr lang="nb-NO" smtClean="0"/>
              <a:t>4</a:t>
            </a:fld>
            <a:endParaRPr lang="nb-NO"/>
          </a:p>
        </p:txBody>
      </p:sp>
    </p:spTree>
    <p:extLst>
      <p:ext uri="{BB962C8B-B14F-4D97-AF65-F5344CB8AC3E}">
        <p14:creationId xmlns:p14="http://schemas.microsoft.com/office/powerpoint/2010/main" val="322764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1EA34A8-5952-4A08-AF66-46BD6310E92C}" type="slidenum">
              <a:rPr lang="nb-NO" smtClean="0"/>
              <a:t>5</a:t>
            </a:fld>
            <a:endParaRPr lang="nb-NO"/>
          </a:p>
        </p:txBody>
      </p:sp>
    </p:spTree>
    <p:extLst>
      <p:ext uri="{BB962C8B-B14F-4D97-AF65-F5344CB8AC3E}">
        <p14:creationId xmlns:p14="http://schemas.microsoft.com/office/powerpoint/2010/main" val="265713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1EA34A8-5952-4A08-AF66-46BD6310E92C}" type="slidenum">
              <a:rPr lang="nb-NO" smtClean="0"/>
              <a:t>6</a:t>
            </a:fld>
            <a:endParaRPr lang="nb-NO"/>
          </a:p>
        </p:txBody>
      </p:sp>
    </p:spTree>
    <p:extLst>
      <p:ext uri="{BB962C8B-B14F-4D97-AF65-F5344CB8AC3E}">
        <p14:creationId xmlns:p14="http://schemas.microsoft.com/office/powerpoint/2010/main" val="92712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ssholder for lysbilde 1"/>
          <p:cNvSpPr>
            <a:spLocks noGrp="1" noRot="1" noChangeAspect="1" noTextEdit="1"/>
          </p:cNvSpPr>
          <p:nvPr>
            <p:ph type="sldImg"/>
          </p:nvPr>
        </p:nvSpPr>
        <p:spPr>
          <a:ln/>
        </p:spPr>
      </p:sp>
      <p:sp>
        <p:nvSpPr>
          <p:cNvPr id="1024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smtClean="0">
              <a:latin typeface="Calibri" pitchFamily="34" charset="0"/>
              <a:ea typeface="ヒラギノ角ゴ Pro W3" charset="-128"/>
            </a:endParaRPr>
          </a:p>
        </p:txBody>
      </p:sp>
      <p:sp>
        <p:nvSpPr>
          <p:cNvPr id="1024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fld id="{26A6AD10-5EE4-4A4D-A34E-FEE10FF52A86}" type="slidenum">
              <a:rPr lang="nb-NO" sz="1200" smtClean="0">
                <a:ea typeface="MS PGothic" pitchFamily="34" charset="-128"/>
              </a:rPr>
              <a:pPr eaLnBrk="1" hangingPunct="1"/>
              <a:t>7</a:t>
            </a:fld>
            <a:endParaRPr lang="nb-NO" sz="1200"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1EA34A8-5952-4A08-AF66-46BD6310E92C}" type="slidenum">
              <a:rPr lang="nb-NO" smtClean="0"/>
              <a:t>8</a:t>
            </a:fld>
            <a:endParaRPr lang="nb-NO"/>
          </a:p>
        </p:txBody>
      </p:sp>
    </p:spTree>
    <p:extLst>
      <p:ext uri="{BB962C8B-B14F-4D97-AF65-F5344CB8AC3E}">
        <p14:creationId xmlns:p14="http://schemas.microsoft.com/office/powerpoint/2010/main" val="217491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ssholder for lysbilde 1"/>
          <p:cNvSpPr>
            <a:spLocks noGrp="1" noRot="1" noChangeAspect="1" noTextEdit="1"/>
          </p:cNvSpPr>
          <p:nvPr>
            <p:ph type="sldImg"/>
          </p:nvPr>
        </p:nvSpPr>
        <p:spPr>
          <a:ln/>
        </p:spPr>
      </p:sp>
      <p:sp>
        <p:nvSpPr>
          <p:cNvPr id="38915" name="Plassholder for nota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b-NO" dirty="0" smtClean="0"/>
              <a:t>En grønn jernbanelinje der man kan kjøre samme tog fra Stockholm via Trondheim og Oslo tilbake til Stockholm kan bli en realitet ved elektrifisering. Perspektivet med Scandinavian Express Loop vil kunne revolusjonere et skandinavisk transportsystem i et større intercity perspektiv, som inkluderer Oslo, Gøteborg. Stockholm. Sundsvall, </a:t>
            </a:r>
            <a:r>
              <a:rPr lang="nb-NO" dirty="0" err="1" smtClean="0"/>
              <a:t>Østersund</a:t>
            </a:r>
            <a:r>
              <a:rPr lang="nb-NO" dirty="0" smtClean="0"/>
              <a:t> og Trondheim. </a:t>
            </a:r>
          </a:p>
          <a:p>
            <a:endParaRPr lang="nb-NO" dirty="0" smtClean="0"/>
          </a:p>
          <a:p>
            <a:pPr>
              <a:spcBef>
                <a:spcPct val="0"/>
              </a:spcBef>
            </a:pPr>
            <a:endParaRPr lang="nb-NO" dirty="0" smtClean="0"/>
          </a:p>
        </p:txBody>
      </p:sp>
      <p:sp>
        <p:nvSpPr>
          <p:cNvPr id="38916" name="Plassholder for lysbilde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7A7C21-7E61-476B-B06C-0BB9C298CB86}" type="slidenum">
              <a:rPr lang="nb-NO" smtClean="0"/>
              <a:pPr eaLnBrk="1" hangingPunct="1"/>
              <a:t>9</a:t>
            </a:fld>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extLst>
      <p:ext uri="{BB962C8B-B14F-4D97-AF65-F5344CB8AC3E}">
        <p14:creationId xmlns:p14="http://schemas.microsoft.com/office/powerpoint/2010/main" val="80353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86315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60228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60228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06222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28367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extLst>
      <p:ext uri="{BB962C8B-B14F-4D97-AF65-F5344CB8AC3E}">
        <p14:creationId xmlns:p14="http://schemas.microsoft.com/office/powerpoint/2010/main" val="89581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17142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80520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59421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61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420290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97236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pic>
        <p:nvPicPr>
          <p:cNvPr id="1031" name="Picture 7" descr="STFK FARGE LIGGEN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 y="6453188"/>
            <a:ext cx="2447925" cy="304800"/>
          </a:xfrm>
          <a:prstGeom prst="rect">
            <a:avLst/>
          </a:prstGeom>
          <a:noFill/>
          <a:extLst>
            <a:ext uri="{909E8E84-426E-40DD-AFC4-6F175D3DCCD1}">
              <a14:hiddenFill xmlns:a14="http://schemas.microsoft.com/office/drawing/2010/main">
                <a:solidFill>
                  <a:srgbClr val="FFFFFF"/>
                </a:solidFill>
              </a14:hiddenFill>
            </a:ext>
          </a:extLst>
        </p:spPr>
      </p:pic>
      <p:sp>
        <p:nvSpPr>
          <p:cNvPr id="1032" name="Line 8"/>
          <p:cNvSpPr>
            <a:spLocks noChangeShapeType="1"/>
          </p:cNvSpPr>
          <p:nvPr/>
        </p:nvSpPr>
        <p:spPr bwMode="auto">
          <a:xfrm>
            <a:off x="0" y="6308725"/>
            <a:ext cx="9144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a:p>
        </p:txBody>
      </p:sp>
      <p:pic>
        <p:nvPicPr>
          <p:cNvPr id="1033" name="Picture 9" descr="Kreative Trøndelag_Hovedlogo_Uredige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89988" y="0"/>
            <a:ext cx="354012" cy="10525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upload.wikimedia.org/wikipedia/commons/0/0e/Mittnabo.JP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alpha val="20000"/>
              </a:schemeClr>
            </a:gs>
            <a:gs pos="74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755576" y="1484784"/>
            <a:ext cx="7992888" cy="1800200"/>
          </a:xfrm>
        </p:spPr>
        <p:txBody>
          <a:bodyPr/>
          <a:lstStyle/>
          <a:p>
            <a:pPr algn="l"/>
            <a:r>
              <a:rPr lang="nb-NO" sz="2400" dirty="0" smtClean="0"/>
              <a:t/>
            </a:r>
            <a:br>
              <a:rPr lang="nb-NO" sz="2400" dirty="0" smtClean="0"/>
            </a:br>
            <a:r>
              <a:rPr lang="nb-NO" sz="2400" dirty="0" smtClean="0"/>
              <a:t/>
            </a:r>
            <a:br>
              <a:rPr lang="nb-NO" sz="2400" dirty="0" smtClean="0"/>
            </a:br>
            <a:r>
              <a:rPr lang="nb-NO" sz="3200" dirty="0" smtClean="0"/>
              <a:t>NECL II («North East Cargo Link»)</a:t>
            </a:r>
            <a:r>
              <a:rPr lang="nb-NO" sz="2400" dirty="0" smtClean="0"/>
              <a:t/>
            </a:r>
            <a:br>
              <a:rPr lang="nb-NO" sz="2400" dirty="0" smtClean="0"/>
            </a:br>
            <a:r>
              <a:rPr lang="nb-NO" sz="2400" dirty="0"/>
              <a:t/>
            </a:r>
            <a:br>
              <a:rPr lang="nb-NO" sz="2400" dirty="0"/>
            </a:br>
            <a:r>
              <a:rPr lang="nb-NO" sz="2400" dirty="0" smtClean="0"/>
              <a:t/>
            </a:r>
            <a:br>
              <a:rPr lang="nb-NO" sz="2400" dirty="0" smtClean="0"/>
            </a:br>
            <a:endParaRPr lang="nb-NO" sz="1800" dirty="0"/>
          </a:p>
        </p:txBody>
      </p:sp>
      <p:sp>
        <p:nvSpPr>
          <p:cNvPr id="3" name="Undertittel 2"/>
          <p:cNvSpPr>
            <a:spLocks noGrp="1"/>
          </p:cNvSpPr>
          <p:nvPr>
            <p:ph type="subTitle" idx="1"/>
          </p:nvPr>
        </p:nvSpPr>
        <p:spPr>
          <a:xfrm>
            <a:off x="1331640" y="3573016"/>
            <a:ext cx="6400800" cy="1054968"/>
          </a:xfrm>
        </p:spPr>
        <p:txBody>
          <a:bodyPr/>
          <a:lstStyle/>
          <a:p>
            <a:pPr algn="l"/>
            <a:r>
              <a:rPr lang="nb-NO" sz="1800" dirty="0"/>
              <a:t>Fylkesordfører Arne Braut, </a:t>
            </a:r>
            <a:r>
              <a:rPr lang="nb-NO" sz="1800" dirty="0" smtClean="0"/>
              <a:t>Sør-Trøndelag,</a:t>
            </a:r>
            <a:endParaRPr lang="nb-NO" sz="1800" dirty="0"/>
          </a:p>
          <a:p>
            <a:pPr algn="l"/>
            <a:r>
              <a:rPr lang="nb-NO" sz="1800" dirty="0" smtClean="0"/>
              <a:t>Europapolitisk forum,</a:t>
            </a:r>
          </a:p>
          <a:p>
            <a:pPr algn="l"/>
            <a:r>
              <a:rPr lang="nb-NO" sz="1800" dirty="0" smtClean="0"/>
              <a:t>Oslo, 8</a:t>
            </a:r>
            <a:r>
              <a:rPr lang="nb-NO" sz="1800" dirty="0"/>
              <a:t>.</a:t>
            </a:r>
            <a:r>
              <a:rPr lang="nb-NO" sz="1800" dirty="0" smtClean="0"/>
              <a:t> november, 2012.</a:t>
            </a:r>
            <a:endParaRPr lang="nb-NO" sz="1800" dirty="0"/>
          </a:p>
        </p:txBody>
      </p:sp>
    </p:spTree>
    <p:extLst>
      <p:ext uri="{BB962C8B-B14F-4D97-AF65-F5344CB8AC3E}">
        <p14:creationId xmlns:p14="http://schemas.microsoft.com/office/powerpoint/2010/main" val="341800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p:txBody>
          <a:bodyPr/>
          <a:lstStyle/>
          <a:p>
            <a:pPr algn="l" eaLnBrk="1" hangingPunct="1"/>
            <a:r>
              <a:rPr lang="nb-NO" dirty="0" smtClean="0">
                <a:latin typeface="Times New Roman" pitchFamily="18" charset="0"/>
              </a:rPr>
              <a:t>ELBANEN – </a:t>
            </a:r>
            <a:r>
              <a:rPr lang="nb-NO" sz="3600" dirty="0" smtClean="0">
                <a:latin typeface="Times New Roman" pitchFamily="18" charset="0"/>
              </a:rPr>
              <a:t>I</a:t>
            </a:r>
            <a:r>
              <a:rPr lang="nb-NO" sz="3600" dirty="0" smtClean="0">
                <a:latin typeface="Times New Roman" pitchFamily="18" charset="0"/>
              </a:rPr>
              <a:t>nterreg IIIA</a:t>
            </a:r>
            <a:endParaRPr lang="nb-NO" sz="3600" dirty="0" smtClean="0">
              <a:latin typeface="Times New Roman" pitchFamily="18" charset="0"/>
            </a:endParaRPr>
          </a:p>
        </p:txBody>
      </p:sp>
      <p:sp>
        <p:nvSpPr>
          <p:cNvPr id="10243" name="Rectangle 3"/>
          <p:cNvSpPr>
            <a:spLocks noGrp="1"/>
          </p:cNvSpPr>
          <p:nvPr>
            <p:ph type="body" idx="4294967295"/>
          </p:nvPr>
        </p:nvSpPr>
        <p:spPr/>
        <p:txBody>
          <a:bodyPr/>
          <a:lstStyle/>
          <a:p>
            <a:pPr eaLnBrk="1" hangingPunct="1"/>
            <a:endParaRPr lang="nb-NO" dirty="0" smtClean="0"/>
          </a:p>
        </p:txBody>
      </p:sp>
      <p:pic>
        <p:nvPicPr>
          <p:cNvPr id="10244" name="Picture 4" descr="Fil:Mittnab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583781"/>
            <a:ext cx="3061035" cy="416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850" t="21000" r="27578" b="7375"/>
          <a:stretch/>
        </p:blipFill>
        <p:spPr bwMode="auto">
          <a:xfrm>
            <a:off x="3528579" y="1412775"/>
            <a:ext cx="5147877" cy="5328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00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alpha val="20000"/>
              </a:schemeClr>
            </a:gs>
            <a:gs pos="74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715638"/>
            <a:ext cx="3922340" cy="554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6632"/>
            <a:ext cx="4608512" cy="614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536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p:cNvSpPr>
          <p:nvPr/>
        </p:nvSpPr>
        <p:spPr bwMode="auto">
          <a:xfrm>
            <a:off x="531813" y="2208213"/>
            <a:ext cx="8078787" cy="4268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nb-NO"/>
          </a:p>
        </p:txBody>
      </p:sp>
      <p:sp>
        <p:nvSpPr>
          <p:cNvPr id="7171" name="Rectangle 7"/>
          <p:cNvSpPr>
            <a:spLocks noGrp="1"/>
          </p:cNvSpPr>
          <p:nvPr>
            <p:ph type="title" idx="4294967295"/>
          </p:nvPr>
        </p:nvSpPr>
        <p:spPr/>
        <p:txBody>
          <a:bodyPr lIns="62506" tIns="35717" rIns="62506" bIns="35717"/>
          <a:lstStyle/>
          <a:p>
            <a:pPr algn="l" defTabSz="641350"/>
            <a:r>
              <a:rPr lang="nb-NO" sz="3200" dirty="0" smtClean="0">
                <a:cs typeface="Arial" charset="0"/>
                <a:sym typeface="Arial" charset="0"/>
              </a:rPr>
              <a:t>Finland +Sverige + Norge + EU = Sant – </a:t>
            </a:r>
            <a:r>
              <a:rPr lang="nb-NO" sz="3200" dirty="0" smtClean="0">
                <a:cs typeface="Arial" charset="0"/>
                <a:sym typeface="Arial" charset="0"/>
              </a:rPr>
              <a:t>regionalt</a:t>
            </a:r>
            <a:endParaRPr lang="nb-NO" sz="3200" dirty="0" smtClean="0"/>
          </a:p>
        </p:txBody>
      </p:sp>
      <p:pic>
        <p:nvPicPr>
          <p:cNvPr id="7172" name="Picture 8" descr="image.pdf"/>
          <p:cNvPicPr>
            <a:picLocks noChangeAspect="1"/>
          </p:cNvPicPr>
          <p:nvPr/>
        </p:nvPicPr>
        <p:blipFill>
          <a:blip r:embed="rId3">
            <a:extLst>
              <a:ext uri="{28A0092B-C50C-407E-A947-70E740481C1C}">
                <a14:useLocalDpi xmlns:a14="http://schemas.microsoft.com/office/drawing/2010/main" val="0"/>
              </a:ext>
            </a:extLst>
          </a:blip>
          <a:srcRect t="14539"/>
          <a:stretch>
            <a:fillRect/>
          </a:stretch>
        </p:blipFill>
        <p:spPr bwMode="auto">
          <a:xfrm>
            <a:off x="682625" y="2347913"/>
            <a:ext cx="3744913"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Bild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9688" y="-53975"/>
            <a:ext cx="2508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04048" y="2347913"/>
            <a:ext cx="3456384" cy="3214689"/>
          </a:xfrm>
          <a:prstGeom prst="rect">
            <a:avLst/>
          </a:prstGeom>
          <a:noFill/>
          <a:ln w="9525">
            <a:solidFill>
              <a:srgbClr val="B2B2B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7927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alpha val="20000"/>
              </a:schemeClr>
            </a:gs>
            <a:gs pos="74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Internasjonalt samarbeid som verktøy i transportpolitikken</a:t>
            </a:r>
            <a:endParaRPr lang="nb-NO" sz="3200" dirty="0"/>
          </a:p>
        </p:txBody>
      </p:sp>
      <p:sp>
        <p:nvSpPr>
          <p:cNvPr id="3" name="Plassholder for innhold 2"/>
          <p:cNvSpPr>
            <a:spLocks noGrp="1"/>
          </p:cNvSpPr>
          <p:nvPr>
            <p:ph idx="1"/>
          </p:nvPr>
        </p:nvSpPr>
        <p:spPr>
          <a:xfrm>
            <a:off x="395536" y="1484784"/>
            <a:ext cx="8229600" cy="4680520"/>
          </a:xfrm>
        </p:spPr>
        <p:txBody>
          <a:bodyPr/>
          <a:lstStyle/>
          <a:p>
            <a:pPr marL="0" indent="0">
              <a:buNone/>
            </a:pPr>
            <a:r>
              <a:rPr lang="nb-NO" sz="2400" b="1" dirty="0" smtClean="0"/>
              <a:t>Mål: </a:t>
            </a:r>
          </a:p>
          <a:p>
            <a:pPr marL="0" indent="0">
              <a:buNone/>
            </a:pPr>
            <a:r>
              <a:rPr lang="nb-NO" sz="2400" dirty="0" smtClean="0"/>
              <a:t>Elektrifisering av Meråkerbanen (Stjørdal – Storlien) </a:t>
            </a:r>
          </a:p>
          <a:p>
            <a:pPr marL="0" indent="0">
              <a:buNone/>
            </a:pPr>
            <a:endParaRPr lang="nb-NO" sz="1800" dirty="0" smtClean="0"/>
          </a:p>
          <a:p>
            <a:pPr marL="0" indent="0">
              <a:buNone/>
            </a:pPr>
            <a:r>
              <a:rPr lang="nb-NO" sz="2400" b="1" dirty="0" smtClean="0"/>
              <a:t>Internasjonale nettverk og prosjekter:</a:t>
            </a:r>
          </a:p>
          <a:p>
            <a:pPr lvl="1"/>
            <a:r>
              <a:rPr lang="nb-NO" sz="1800" dirty="0"/>
              <a:t>NECLA («North </a:t>
            </a:r>
            <a:r>
              <a:rPr lang="nb-NO" sz="1800" dirty="0" smtClean="0"/>
              <a:t>East </a:t>
            </a:r>
            <a:r>
              <a:rPr lang="nb-NO" sz="1800" dirty="0"/>
              <a:t>Cargo Link Alliance») – Midtnordisk </a:t>
            </a:r>
            <a:r>
              <a:rPr lang="nb-NO" sz="1800" dirty="0" smtClean="0"/>
              <a:t>transportnettverk</a:t>
            </a:r>
            <a:endParaRPr lang="nb-NO" sz="1800" dirty="0"/>
          </a:p>
          <a:p>
            <a:pPr lvl="1"/>
            <a:r>
              <a:rPr lang="nb-NO" sz="1800" dirty="0" smtClean="0"/>
              <a:t>NECL II («North East Cargo Link») – Interreg-B Østersjøen prosjekt</a:t>
            </a:r>
          </a:p>
          <a:p>
            <a:pPr lvl="1"/>
            <a:r>
              <a:rPr lang="nb-NO" sz="1800" dirty="0" smtClean="0"/>
              <a:t>Midt-Norden komiteen – Pol./adm. nettverk – støttet av nordisk ministerråd. </a:t>
            </a:r>
            <a:r>
              <a:rPr lang="nb-NO" sz="1800" dirty="0"/>
              <a:t>B</a:t>
            </a:r>
            <a:r>
              <a:rPr lang="nb-NO" sz="1800" dirty="0" smtClean="0"/>
              <a:t>rev til regjeringene i Sverige og Norge</a:t>
            </a:r>
          </a:p>
          <a:p>
            <a:pPr lvl="1"/>
            <a:r>
              <a:rPr lang="nb-NO" sz="1800" dirty="0" smtClean="0"/>
              <a:t>Toppledermøte Trøndelag–Jämtland – Västernorrland. Opprop til </a:t>
            </a:r>
            <a:r>
              <a:rPr lang="nb-NO" sz="1800" dirty="0" err="1" smtClean="0"/>
              <a:t>Samf.minister</a:t>
            </a:r>
            <a:r>
              <a:rPr lang="nb-NO" sz="1800" dirty="0" smtClean="0"/>
              <a:t> Marit Arnstad</a:t>
            </a:r>
          </a:p>
          <a:p>
            <a:pPr lvl="1"/>
            <a:r>
              <a:rPr lang="nb-NO" sz="1800" dirty="0" smtClean="0"/>
              <a:t>Interreg A Norge-Sverige (Nordens </a:t>
            </a:r>
            <a:r>
              <a:rPr lang="nb-NO" sz="1800" dirty="0"/>
              <a:t>g</a:t>
            </a:r>
            <a:r>
              <a:rPr lang="nb-NO" sz="1800" dirty="0" smtClean="0"/>
              <a:t>rønne belte):</a:t>
            </a:r>
          </a:p>
          <a:p>
            <a:pPr lvl="2"/>
            <a:r>
              <a:rPr lang="nb-NO" sz="1400" dirty="0" smtClean="0"/>
              <a:t>Nabotoget Trondheim-</a:t>
            </a:r>
            <a:r>
              <a:rPr lang="nb-NO" sz="1400" dirty="0" err="1" smtClean="0"/>
              <a:t>Østersund</a:t>
            </a:r>
            <a:endParaRPr lang="nb-NO" sz="1400" dirty="0" smtClean="0"/>
          </a:p>
          <a:p>
            <a:pPr lvl="2"/>
            <a:r>
              <a:rPr lang="nb-NO" sz="1400" dirty="0" smtClean="0"/>
              <a:t>Green </a:t>
            </a:r>
            <a:r>
              <a:rPr lang="nb-NO" sz="1400" dirty="0" err="1" smtClean="0"/>
              <a:t>Highway</a:t>
            </a:r>
            <a:endParaRPr lang="nb-NO" sz="1400" dirty="0" smtClean="0"/>
          </a:p>
          <a:p>
            <a:pPr lvl="2"/>
            <a:r>
              <a:rPr lang="nb-NO" sz="1400" dirty="0" smtClean="0"/>
              <a:t>Foreningen </a:t>
            </a:r>
            <a:r>
              <a:rPr lang="nb-NO" sz="1400" dirty="0" err="1" smtClean="0"/>
              <a:t>Elbanen</a:t>
            </a:r>
            <a:r>
              <a:rPr lang="nb-NO" sz="1400" dirty="0" smtClean="0"/>
              <a:t> (Trøndersk/</a:t>
            </a:r>
            <a:r>
              <a:rPr lang="nb-NO" sz="1400" dirty="0" err="1" smtClean="0"/>
              <a:t>jämtsk</a:t>
            </a:r>
            <a:r>
              <a:rPr lang="nb-NO" sz="1400" dirty="0" smtClean="0"/>
              <a:t>. Formål å sikre Meråkerbanen plass i NTP).</a:t>
            </a:r>
          </a:p>
          <a:p>
            <a:pPr lvl="1"/>
            <a:endParaRPr lang="nb-NO" sz="1800" dirty="0"/>
          </a:p>
        </p:txBody>
      </p:sp>
    </p:spTree>
    <p:extLst>
      <p:ext uri="{BB962C8B-B14F-4D97-AF65-F5344CB8AC3E}">
        <p14:creationId xmlns:p14="http://schemas.microsoft.com/office/powerpoint/2010/main" val="1863362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4" y="-3423"/>
            <a:ext cx="9725025" cy="728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07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15500" cy="73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64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96450" cy="727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2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alpha val="20000"/>
              </a:schemeClr>
            </a:gs>
            <a:gs pos="74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50" y="4077072"/>
            <a:ext cx="8143875" cy="20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455873" y="1628800"/>
            <a:ext cx="8143875" cy="2308324"/>
          </a:xfrm>
          <a:prstGeom prst="rect">
            <a:avLst/>
          </a:prstGeom>
        </p:spPr>
        <p:txBody>
          <a:bodyPr wrap="square">
            <a:spAutoFit/>
          </a:bodyPr>
          <a:lstStyle/>
          <a:p>
            <a:pPr marL="285750" indent="-285750">
              <a:buFont typeface="Arial" pitchFamily="34" charset="0"/>
              <a:buChar char="•"/>
            </a:pPr>
            <a:r>
              <a:rPr lang="nb-NO" dirty="0"/>
              <a:t>Prosjekt i Interreg </a:t>
            </a:r>
            <a:r>
              <a:rPr lang="nb-NO" dirty="0" smtClean="0"/>
              <a:t>II A</a:t>
            </a:r>
            <a:r>
              <a:rPr lang="nb-NO" dirty="0"/>
              <a:t>, Nordens Grønne </a:t>
            </a:r>
            <a:r>
              <a:rPr lang="nb-NO" dirty="0" smtClean="0"/>
              <a:t>Belte - Støtteperiode 2002-2006.</a:t>
            </a:r>
          </a:p>
          <a:p>
            <a:endParaRPr lang="nb-NO" dirty="0" smtClean="0"/>
          </a:p>
          <a:p>
            <a:pPr marL="285750" indent="-285750">
              <a:buFont typeface="Arial" pitchFamily="34" charset="0"/>
              <a:buChar char="•"/>
            </a:pPr>
            <a:r>
              <a:rPr lang="nb-NO" dirty="0" smtClean="0"/>
              <a:t>Formål</a:t>
            </a:r>
            <a:r>
              <a:rPr lang="nb-NO" dirty="0"/>
              <a:t>: </a:t>
            </a:r>
            <a:r>
              <a:rPr lang="nb-NO" dirty="0" smtClean="0"/>
              <a:t>Større </a:t>
            </a:r>
            <a:r>
              <a:rPr lang="nb-NO" dirty="0"/>
              <a:t>togtrafikk mellom </a:t>
            </a:r>
            <a:r>
              <a:rPr lang="nb-NO" dirty="0" err="1"/>
              <a:t>Østersund</a:t>
            </a:r>
            <a:r>
              <a:rPr lang="nb-NO" dirty="0"/>
              <a:t> og Trondheim, to turer hver dag i begge </a:t>
            </a:r>
            <a:r>
              <a:rPr lang="nb-NO" dirty="0" smtClean="0"/>
              <a:t>retninger</a:t>
            </a:r>
            <a:r>
              <a:rPr lang="nb-NO" dirty="0" smtClean="0"/>
              <a:t>.</a:t>
            </a:r>
          </a:p>
          <a:p>
            <a:pPr marL="285750" indent="-285750">
              <a:buFont typeface="Arial" pitchFamily="34" charset="0"/>
              <a:buChar char="•"/>
            </a:pPr>
            <a:endParaRPr lang="nb-NO" dirty="0" smtClean="0"/>
          </a:p>
          <a:p>
            <a:pPr marL="285750" indent="-285750">
              <a:buFont typeface="Arial" pitchFamily="34" charset="0"/>
              <a:buChar char="•"/>
            </a:pPr>
            <a:r>
              <a:rPr lang="nb-NO" dirty="0" smtClean="0"/>
              <a:t> I dag en del av det ordinære togtilbudet – men kun </a:t>
            </a:r>
            <a:r>
              <a:rPr lang="nb-NO" dirty="0" err="1" smtClean="0"/>
              <a:t>diseltog</a:t>
            </a:r>
            <a:r>
              <a:rPr lang="nb-NO" dirty="0" smtClean="0"/>
              <a:t> </a:t>
            </a:r>
            <a:endParaRPr lang="nb-NO" dirty="0" smtClean="0"/>
          </a:p>
          <a:p>
            <a:pPr marL="285750" indent="-285750">
              <a:buFont typeface="Arial" pitchFamily="34" charset="0"/>
              <a:buChar char="•"/>
            </a:pPr>
            <a:endParaRPr lang="nb-NO" dirty="0"/>
          </a:p>
          <a:p>
            <a:r>
              <a:rPr lang="nb-NO" dirty="0" smtClean="0"/>
              <a:t>						Suksess!!</a:t>
            </a:r>
            <a:endParaRPr lang="nb-NO" dirty="0"/>
          </a:p>
        </p:txBody>
      </p:sp>
      <p:sp>
        <p:nvSpPr>
          <p:cNvPr id="3" name="Rektangel 2"/>
          <p:cNvSpPr/>
          <p:nvPr/>
        </p:nvSpPr>
        <p:spPr>
          <a:xfrm>
            <a:off x="844655" y="657562"/>
            <a:ext cx="7366312" cy="646331"/>
          </a:xfrm>
          <a:prstGeom prst="rect">
            <a:avLst/>
          </a:prstGeom>
        </p:spPr>
        <p:txBody>
          <a:bodyPr wrap="none">
            <a:spAutoFit/>
          </a:bodyPr>
          <a:lstStyle/>
          <a:p>
            <a:r>
              <a:rPr lang="nb-NO" sz="3600" b="1" i="1" dirty="0" err="1"/>
              <a:t>N</a:t>
            </a:r>
            <a:r>
              <a:rPr lang="nb-NO" sz="3600" b="1" i="1" dirty="0" err="1" smtClean="0"/>
              <a:t>abotåget</a:t>
            </a:r>
            <a:r>
              <a:rPr lang="nb-NO" sz="3600" b="1" i="1" dirty="0"/>
              <a:t>,</a:t>
            </a:r>
            <a:r>
              <a:rPr lang="nb-NO" sz="3600" dirty="0"/>
              <a:t> Trondheim - </a:t>
            </a:r>
            <a:r>
              <a:rPr lang="nb-NO" sz="3600" dirty="0" err="1"/>
              <a:t>Østersund</a:t>
            </a:r>
            <a:endParaRPr lang="nb-NO" sz="3600" dirty="0"/>
          </a:p>
        </p:txBody>
      </p:sp>
    </p:spTree>
    <p:extLst>
      <p:ext uri="{BB962C8B-B14F-4D97-AF65-F5344CB8AC3E}">
        <p14:creationId xmlns:p14="http://schemas.microsoft.com/office/powerpoint/2010/main" val="4177866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1440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kstSylinder 1"/>
          <p:cNvSpPr txBox="1">
            <a:spLocks noChangeArrowheads="1"/>
          </p:cNvSpPr>
          <p:nvPr/>
        </p:nvSpPr>
        <p:spPr bwMode="auto">
          <a:xfrm>
            <a:off x="323850" y="86447"/>
            <a:ext cx="6696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nb-NO" sz="1800" dirty="0">
                <a:solidFill>
                  <a:srgbClr val="006828"/>
                </a:solidFill>
              </a:rPr>
              <a:t>Green </a:t>
            </a:r>
            <a:r>
              <a:rPr lang="nb-NO" sz="1800" dirty="0" err="1">
                <a:solidFill>
                  <a:srgbClr val="006828"/>
                </a:solidFill>
              </a:rPr>
              <a:t>Highway</a:t>
            </a:r>
            <a:r>
              <a:rPr lang="nb-NO" sz="1800" dirty="0">
                <a:solidFill>
                  <a:srgbClr val="006828"/>
                </a:solidFill>
              </a:rPr>
              <a:t/>
            </a:r>
            <a:br>
              <a:rPr lang="nb-NO" sz="1800" dirty="0">
                <a:solidFill>
                  <a:srgbClr val="006828"/>
                </a:solidFill>
              </a:rPr>
            </a:br>
            <a:r>
              <a:rPr lang="nb-NO" sz="1800" dirty="0">
                <a:solidFill>
                  <a:srgbClr val="006828"/>
                </a:solidFill>
                <a:latin typeface="Comic Sans MS" pitchFamily="66" charset="0"/>
              </a:rPr>
              <a:t>- et </a:t>
            </a:r>
            <a:r>
              <a:rPr lang="nb-NO" sz="1800" dirty="0" smtClean="0">
                <a:solidFill>
                  <a:srgbClr val="006828"/>
                </a:solidFill>
                <a:latin typeface="Comic Sans MS" pitchFamily="66" charset="0"/>
              </a:rPr>
              <a:t>Interreg </a:t>
            </a:r>
            <a:r>
              <a:rPr lang="nb-NO" sz="1800" dirty="0" smtClean="0">
                <a:solidFill>
                  <a:srgbClr val="006828"/>
                </a:solidFill>
                <a:latin typeface="Comic Sans MS" pitchFamily="66" charset="0"/>
              </a:rPr>
              <a:t>III A </a:t>
            </a:r>
            <a:r>
              <a:rPr lang="nb-NO" sz="1800" dirty="0" smtClean="0">
                <a:solidFill>
                  <a:srgbClr val="006828"/>
                </a:solidFill>
                <a:latin typeface="Comic Sans MS" pitchFamily="66" charset="0"/>
              </a:rPr>
              <a:t>prosjekt </a:t>
            </a:r>
            <a:r>
              <a:rPr lang="nb-NO" sz="1800" dirty="0">
                <a:solidFill>
                  <a:srgbClr val="006828"/>
                </a:solidFill>
                <a:latin typeface="Comic Sans MS" pitchFamily="66" charset="0"/>
              </a:rPr>
              <a:t>med mål om økt konkurransekraft og attraktivitet ut i fra miljømål– og krav</a:t>
            </a:r>
            <a:endParaRPr lang="nb-NO" sz="1800" dirty="0"/>
          </a:p>
        </p:txBody>
      </p:sp>
      <p:sp>
        <p:nvSpPr>
          <p:cNvPr id="4100" name="TekstSylinder 2"/>
          <p:cNvSpPr txBox="1">
            <a:spLocks noChangeArrowheads="1"/>
          </p:cNvSpPr>
          <p:nvPr/>
        </p:nvSpPr>
        <p:spPr bwMode="auto">
          <a:xfrm>
            <a:off x="323850" y="3573016"/>
            <a:ext cx="5976938" cy="305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nSpc>
                <a:spcPct val="130000"/>
              </a:lnSpc>
              <a:buFont typeface="Arial" pitchFamily="34" charset="0"/>
              <a:buChar char="•"/>
            </a:pPr>
            <a:r>
              <a:rPr lang="nb-NO" sz="1600" dirty="0"/>
              <a:t> Green </a:t>
            </a:r>
            <a:r>
              <a:rPr lang="nb-NO" sz="1600" dirty="0" err="1"/>
              <a:t>Highway</a:t>
            </a:r>
            <a:r>
              <a:rPr lang="nb-NO" sz="1600" dirty="0"/>
              <a:t> - Tre byer, to land – 450km vei. </a:t>
            </a:r>
          </a:p>
          <a:p>
            <a:pPr>
              <a:lnSpc>
                <a:spcPct val="130000"/>
              </a:lnSpc>
              <a:buFont typeface="Arial" pitchFamily="34" charset="0"/>
              <a:buChar char="•"/>
            </a:pPr>
            <a:r>
              <a:rPr lang="nb-NO" sz="1600" dirty="0" smtClean="0"/>
              <a:t> </a:t>
            </a:r>
            <a:r>
              <a:rPr lang="nb-NO" sz="1600" dirty="0"/>
              <a:t>Prosjekt fra 2011 til 2014</a:t>
            </a:r>
          </a:p>
          <a:p>
            <a:pPr>
              <a:lnSpc>
                <a:spcPct val="130000"/>
              </a:lnSpc>
              <a:buFont typeface="Arial" pitchFamily="34" charset="0"/>
              <a:buChar char="•"/>
            </a:pPr>
            <a:r>
              <a:rPr lang="nb-NO" sz="1600" dirty="0"/>
              <a:t>  27 </a:t>
            </a:r>
            <a:r>
              <a:rPr lang="nb-NO" sz="1600" dirty="0" err="1"/>
              <a:t>mill</a:t>
            </a:r>
            <a:r>
              <a:rPr lang="nb-NO" sz="1600" dirty="0"/>
              <a:t>, </a:t>
            </a:r>
          </a:p>
          <a:p>
            <a:pPr>
              <a:lnSpc>
                <a:spcPct val="130000"/>
              </a:lnSpc>
              <a:buFont typeface="Arial" pitchFamily="34" charset="0"/>
              <a:buChar char="•"/>
            </a:pPr>
            <a:r>
              <a:rPr lang="nb-NO" sz="1600" dirty="0"/>
              <a:t>  22 partnere  </a:t>
            </a:r>
          </a:p>
          <a:p>
            <a:pPr>
              <a:lnSpc>
                <a:spcPct val="130000"/>
              </a:lnSpc>
              <a:buFont typeface="Arial" pitchFamily="34" charset="0"/>
              <a:buChar char="•"/>
            </a:pPr>
            <a:r>
              <a:rPr lang="nb-NO" sz="1600" dirty="0"/>
              <a:t>  Skapt spinn-</a:t>
            </a:r>
            <a:r>
              <a:rPr lang="nb-NO" sz="1600" dirty="0" err="1"/>
              <a:t>off</a:t>
            </a:r>
            <a:r>
              <a:rPr lang="nb-NO" sz="1600" dirty="0"/>
              <a:t> prosjekter til verdi 6 mill.</a:t>
            </a:r>
          </a:p>
          <a:p>
            <a:pPr>
              <a:lnSpc>
                <a:spcPct val="130000"/>
              </a:lnSpc>
              <a:buFont typeface="Arial" pitchFamily="34" charset="0"/>
              <a:buChar char="•"/>
            </a:pPr>
            <a:r>
              <a:rPr lang="nb-NO" sz="1600" dirty="0"/>
              <a:t>  200 </a:t>
            </a:r>
            <a:r>
              <a:rPr lang="nb-NO" sz="1600" dirty="0" err="1" smtClean="0"/>
              <a:t>mediaoppslag</a:t>
            </a:r>
            <a:endParaRPr lang="nb-NO" sz="1600" dirty="0" smtClean="0"/>
          </a:p>
          <a:p>
            <a:pPr>
              <a:lnSpc>
                <a:spcPct val="130000"/>
              </a:lnSpc>
              <a:buFont typeface="Arial" pitchFamily="34" charset="0"/>
              <a:buChar char="•"/>
            </a:pPr>
            <a:r>
              <a:rPr lang="nb-NO" sz="1600" dirty="0"/>
              <a:t> </a:t>
            </a:r>
            <a:r>
              <a:rPr lang="nb-NO" sz="1600" dirty="0"/>
              <a:t>L</a:t>
            </a:r>
            <a:r>
              <a:rPr lang="nb-NO" sz="1600" dirty="0" smtClean="0"/>
              <a:t>adestasjoner </a:t>
            </a:r>
            <a:r>
              <a:rPr lang="nb-NO" sz="1600" dirty="0" smtClean="0"/>
              <a:t>Sundsvall – Trondheim</a:t>
            </a:r>
          </a:p>
          <a:p>
            <a:pPr>
              <a:lnSpc>
                <a:spcPct val="130000"/>
              </a:lnSpc>
              <a:buFont typeface="Arial" pitchFamily="34" charset="0"/>
              <a:buChar char="•"/>
            </a:pPr>
            <a:r>
              <a:rPr lang="nb-NO" sz="1600" dirty="0" smtClean="0"/>
              <a:t> Nominert </a:t>
            </a:r>
            <a:r>
              <a:rPr lang="nb-NO" sz="1600" dirty="0" smtClean="0"/>
              <a:t>til årets lokale </a:t>
            </a:r>
            <a:r>
              <a:rPr lang="nb-NO" sz="1600" dirty="0" smtClean="0"/>
              <a:t>klimatiltak </a:t>
            </a:r>
            <a:r>
              <a:rPr lang="nb-NO" sz="1600" dirty="0" smtClean="0"/>
              <a:t>2012</a:t>
            </a:r>
            <a:endParaRPr lang="nb-NO" sz="1600" dirty="0"/>
          </a:p>
          <a:p>
            <a:pPr>
              <a:lnSpc>
                <a:spcPct val="130000"/>
              </a:lnSpc>
            </a:pPr>
            <a:endParaRPr lang="nb-NO" sz="2000" dirty="0"/>
          </a:p>
        </p:txBody>
      </p:sp>
    </p:spTree>
    <p:extLst>
      <p:ext uri="{BB962C8B-B14F-4D97-AF65-F5344CB8AC3E}">
        <p14:creationId xmlns:p14="http://schemas.microsoft.com/office/powerpoint/2010/main" val="83594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600" dirty="0" smtClean="0"/>
              <a:t>Framover? - EU </a:t>
            </a:r>
            <a:r>
              <a:rPr lang="nb-NO" sz="3600" dirty="0" err="1"/>
              <a:t>c</a:t>
            </a:r>
            <a:r>
              <a:rPr lang="nb-NO" sz="3600" dirty="0" err="1" smtClean="0"/>
              <a:t>ore</a:t>
            </a:r>
            <a:r>
              <a:rPr lang="nb-NO" sz="3600" dirty="0" smtClean="0"/>
              <a:t> </a:t>
            </a:r>
            <a:r>
              <a:rPr lang="nb-NO" sz="3600" dirty="0" err="1" smtClean="0"/>
              <a:t>network</a:t>
            </a:r>
            <a:r>
              <a:rPr lang="nb-NO" sz="3600" dirty="0" smtClean="0"/>
              <a:t> TEN-T</a:t>
            </a:r>
            <a:endParaRPr lang="nb-NO" sz="3600" dirty="0"/>
          </a:p>
        </p:txBody>
      </p:sp>
      <p:sp>
        <p:nvSpPr>
          <p:cNvPr id="3" name="Plassholder for innhold 2"/>
          <p:cNvSpPr>
            <a:spLocks noGrp="1"/>
          </p:cNvSpPr>
          <p:nvPr>
            <p:ph sz="half" idx="1"/>
          </p:nvPr>
        </p:nvSpPr>
        <p:spPr/>
        <p:txBody>
          <a:bodyPr/>
          <a:lstStyle/>
          <a:p>
            <a:r>
              <a:rPr lang="nb-NO" sz="1800" dirty="0" smtClean="0"/>
              <a:t>Midt-Norden korridoren (veg og bane) er </a:t>
            </a:r>
            <a:r>
              <a:rPr lang="nb-NO" sz="1800" dirty="0"/>
              <a:t>inne på de </a:t>
            </a:r>
            <a:r>
              <a:rPr lang="nb-NO" sz="1800" dirty="0" smtClean="0"/>
              <a:t>langsiktige planene </a:t>
            </a:r>
            <a:r>
              <a:rPr lang="nb-NO" sz="1800" dirty="0"/>
              <a:t>i </a:t>
            </a:r>
            <a:r>
              <a:rPr lang="nb-NO" sz="1800" dirty="0" smtClean="0"/>
              <a:t>TEN-T</a:t>
            </a:r>
            <a:endParaRPr lang="nb-NO" dirty="0"/>
          </a:p>
          <a:p>
            <a:endParaRPr lang="nb-NO" sz="1800" dirty="0" smtClean="0"/>
          </a:p>
          <a:p>
            <a:r>
              <a:rPr lang="nb-NO" sz="1800" dirty="0" smtClean="0"/>
              <a:t>«Sverige kan prioritere Midt-Norden korridoren fram i TEN-T-køen»</a:t>
            </a:r>
          </a:p>
          <a:p>
            <a:pPr marL="0" indent="0">
              <a:buNone/>
            </a:pPr>
            <a:r>
              <a:rPr lang="nb-NO" sz="1800" dirty="0"/>
              <a:t>  </a:t>
            </a:r>
            <a:r>
              <a:rPr lang="nb-NO" sz="1800" dirty="0" smtClean="0"/>
              <a:t>    </a:t>
            </a:r>
            <a:endParaRPr lang="nb-NO" sz="1800" dirty="0"/>
          </a:p>
          <a:p>
            <a:r>
              <a:rPr lang="nb-NO" sz="1800" dirty="0" smtClean="0"/>
              <a:t>«Dette forutsetter at Norge øker </a:t>
            </a:r>
            <a:r>
              <a:rPr lang="nb-NO" sz="1800" dirty="0"/>
              <a:t>standarden fra Storlien til </a:t>
            </a:r>
            <a:r>
              <a:rPr lang="nb-NO" sz="1800" dirty="0" smtClean="0"/>
              <a:t>Stjørdal/Trondheim»</a:t>
            </a:r>
            <a:endParaRPr lang="nb-NO" sz="1800"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9353" y="1600200"/>
            <a:ext cx="3976293"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53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13" y="1400175"/>
            <a:ext cx="3041650"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1744663"/>
            <a:ext cx="2919412"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3470275" y="771525"/>
            <a:ext cx="336391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5000"/>
              </a:lnSpc>
            </a:pPr>
            <a:r>
              <a:rPr lang="en-US" sz="3600" i="1" u="sng">
                <a:solidFill>
                  <a:srgbClr val="000000"/>
                </a:solidFill>
              </a:rPr>
              <a:t>The Missing Link?</a:t>
            </a:r>
          </a:p>
        </p:txBody>
      </p:sp>
    </p:spTree>
    <p:extLst>
      <p:ext uri="{BB962C8B-B14F-4D97-AF65-F5344CB8AC3E}">
        <p14:creationId xmlns:p14="http://schemas.microsoft.com/office/powerpoint/2010/main" val="3893641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FK PP MAL 2011">
  <a:themeElements>
    <a:clrScheme name="Mal_Kar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l_Kar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l_Kar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l_Kar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l_Kar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l_Kar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l_Kar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l_Kar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l_Kar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l_Kar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l_Kar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l_Kar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l_Kar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l_Kar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STFK PP MAL 2011</Template>
  <TotalTime>998</TotalTime>
  <Words>355</Words>
  <Application>Microsoft Office PowerPoint</Application>
  <PresentationFormat>Skjermfremvisning (4:3)</PresentationFormat>
  <Paragraphs>67</Paragraphs>
  <Slides>12</Slides>
  <Notes>12</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STFK PP MAL 2011</vt:lpstr>
      <vt:lpstr>  NECL II («North East Cargo Link»)   </vt:lpstr>
      <vt:lpstr>Internasjonalt samarbeid som verktøy i transportpolitikken</vt:lpstr>
      <vt:lpstr>PowerPoint-presentasjon</vt:lpstr>
      <vt:lpstr>PowerPoint-presentasjon</vt:lpstr>
      <vt:lpstr>PowerPoint-presentasjon</vt:lpstr>
      <vt:lpstr>PowerPoint-presentasjon</vt:lpstr>
      <vt:lpstr>PowerPoint-presentasjon</vt:lpstr>
      <vt:lpstr>Framover? - EU core network TEN-T</vt:lpstr>
      <vt:lpstr>PowerPoint-presentasjon</vt:lpstr>
      <vt:lpstr>ELBANEN – Interreg IIIA</vt:lpstr>
      <vt:lpstr>PowerPoint-presentasjon</vt:lpstr>
      <vt:lpstr>Finland +Sverige + Norge + EU = Sant – regionalt</vt:lpstr>
    </vt:vector>
  </TitlesOfParts>
  <Company>Sør-Trøndelag fylkeskommune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Internasjonalisering:  Hvilken rolle kan regionene spille overfor de nye vekstmarkedene internasjonalt/ BRICS-landene ?</dc:title>
  <dc:creator>Chin-Yu Lee</dc:creator>
  <cp:lastModifiedBy>Terje Thuseth</cp:lastModifiedBy>
  <cp:revision>50</cp:revision>
  <dcterms:created xsi:type="dcterms:W3CDTF">2012-08-16T07:58:28Z</dcterms:created>
  <dcterms:modified xsi:type="dcterms:W3CDTF">2012-11-08T10:48:21Z</dcterms:modified>
</cp:coreProperties>
</file>