
<file path=[Content_Types].xml><?xml version="1.0" encoding="utf-8"?>
<Types xmlns="http://schemas.openxmlformats.org/package/2006/content-types">
  <Override PartName="/customXml/itemProps3.xml" ContentType="application/vnd.openxmlformats-officedocument.customXml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diagrams/colors1.xml" ContentType="application/vnd.openxmlformats-officedocument.drawingml.diagramColors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diagrams/layout1.xml" ContentType="application/vnd.openxmlformats-officedocument.drawingml.diagramLayout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Default Extension="png" ContentType="image/png"/>
  <Override PartName="/ppt/slideLayouts/slideLayout7.xml" ContentType="application/vnd.openxmlformats-officedocument.presentationml.slideLayout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  <p:sldMasterId id="2147483878" r:id="rId5"/>
  </p:sldMasterIdLst>
  <p:notesMasterIdLst>
    <p:notesMasterId r:id="rId18"/>
  </p:notesMasterIdLst>
  <p:handoutMasterIdLst>
    <p:handoutMasterId r:id="rId19"/>
  </p:handoutMasterIdLst>
  <p:sldIdLst>
    <p:sldId id="269" r:id="rId6"/>
    <p:sldId id="342" r:id="rId7"/>
    <p:sldId id="377" r:id="rId8"/>
    <p:sldId id="384" r:id="rId9"/>
    <p:sldId id="380" r:id="rId10"/>
    <p:sldId id="343" r:id="rId11"/>
    <p:sldId id="375" r:id="rId12"/>
    <p:sldId id="376" r:id="rId13"/>
    <p:sldId id="385" r:id="rId14"/>
    <p:sldId id="383" r:id="rId15"/>
    <p:sldId id="382" r:id="rId16"/>
    <p:sldId id="337" r:id="rId17"/>
  </p:sldIdLst>
  <p:sldSz cx="9144000" cy="6858000" type="screen4x3"/>
  <p:notesSz cx="6858000" cy="9144000"/>
  <p:defaultTextStyle>
    <a:defPPr>
      <a:defRPr lang="nb-NO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outline"/>
  <p:clrMru>
    <a:srgbClr val="008BCA"/>
    <a:srgbClr val="D77425"/>
    <a:srgbClr val="8FDCFF"/>
    <a:srgbClr val="0066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1944" y="-6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342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tableStyles" Target="tableStyles.xml"/><Relationship Id="rId10" Type="http://schemas.openxmlformats.org/officeDocument/2006/relationships/slide" Target="slides/slide5.xml"/><Relationship Id="rId19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5FBBD5D-2208-804E-A7CD-0E81E12C5CCE}" type="doc">
      <dgm:prSet loTypeId="urn:microsoft.com/office/officeart/2005/8/layout/chevron1" loCatId="" qsTypeId="urn:microsoft.com/office/officeart/2005/8/quickstyle/simple4" qsCatId="simple" csTypeId="urn:microsoft.com/office/officeart/2005/8/colors/accent1_2" csCatId="accent1" phldr="1"/>
      <dgm:spPr/>
    </dgm:pt>
    <dgm:pt modelId="{277A33BE-EA5D-9643-AD67-706B462AD9E4}">
      <dgm:prSet phldrT="[Text]"/>
      <dgm:spPr/>
      <dgm:t>
        <a:bodyPr/>
        <a:lstStyle/>
        <a:p>
          <a:r>
            <a:rPr lang="en-US" dirty="0" smtClean="0">
              <a:solidFill>
                <a:schemeClr val="tx1"/>
              </a:solidFill>
              <a:latin typeface="Calibri"/>
              <a:ea typeface="ＭＳ Ｐゴシック" charset="0"/>
              <a:cs typeface="Calibri"/>
              <a:sym typeface="Calibri Bold" charset="0"/>
            </a:rPr>
            <a:t>Licenses &amp; contracts</a:t>
          </a:r>
          <a:endParaRPr lang="en-US" dirty="0">
            <a:solidFill>
              <a:schemeClr val="tx1"/>
            </a:solidFill>
          </a:endParaRPr>
        </a:p>
      </dgm:t>
    </dgm:pt>
    <dgm:pt modelId="{5D53FAB7-CA0E-E246-8528-290105147F60}" type="parTrans" cxnId="{8971E3A7-2977-944C-82C9-3B2FD4FFEC47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A7907266-8A2E-E04A-86A9-41512A5BA037}" type="sibTrans" cxnId="{8971E3A7-2977-944C-82C9-3B2FD4FFEC47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93615B99-A2B2-D04B-A9AC-20386B0BD023}">
      <dgm:prSet phldrT="[Text]"/>
      <dgm:spPr/>
      <dgm:t>
        <a:bodyPr/>
        <a:lstStyle/>
        <a:p>
          <a:r>
            <a:rPr lang="en-US" dirty="0" smtClean="0">
              <a:solidFill>
                <a:schemeClr val="tx1"/>
              </a:solidFill>
              <a:latin typeface="Calibri"/>
              <a:ea typeface="ＭＳ Ｐゴシック" charset="0"/>
              <a:cs typeface="Calibri"/>
              <a:sym typeface="Calibri Bold" charset="0"/>
            </a:rPr>
            <a:t>Monitoring production</a:t>
          </a:r>
          <a:endParaRPr lang="en-US" dirty="0">
            <a:solidFill>
              <a:schemeClr val="tx1"/>
            </a:solidFill>
          </a:endParaRPr>
        </a:p>
      </dgm:t>
    </dgm:pt>
    <dgm:pt modelId="{27C48A46-DB75-8D40-82AD-9E7A70A66D17}" type="parTrans" cxnId="{D0D09808-FE81-EF4A-B9DD-1F2DE096B5AE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E35A3771-B98C-E14A-8CE9-DD4E3B502C29}" type="sibTrans" cxnId="{D0D09808-FE81-EF4A-B9DD-1F2DE096B5AE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CAE0D5AA-3D32-BD45-B19E-3D3D424599B4}">
      <dgm:prSet phldrT="[Text]"/>
      <dgm:spPr/>
      <dgm:t>
        <a:bodyPr/>
        <a:lstStyle/>
        <a:p>
          <a:r>
            <a:rPr lang="en-US" dirty="0" smtClean="0">
              <a:solidFill>
                <a:schemeClr val="tx1"/>
              </a:solidFill>
              <a:latin typeface="Calibri"/>
              <a:ea typeface="ＭＳ Ｐゴシック" charset="0"/>
              <a:cs typeface="Calibri"/>
              <a:sym typeface="Calibri Bold" charset="0"/>
            </a:rPr>
            <a:t>Tax collection</a:t>
          </a:r>
          <a:endParaRPr lang="en-US" dirty="0">
            <a:solidFill>
              <a:schemeClr val="tx1"/>
            </a:solidFill>
          </a:endParaRPr>
        </a:p>
      </dgm:t>
    </dgm:pt>
    <dgm:pt modelId="{45A39C06-AEBD-6343-9499-85BC2ABF2D20}" type="parTrans" cxnId="{4ED34CEA-D3CF-294E-A3C1-B86A457942BA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5A4E7DA6-02FE-5A44-BED2-C4ECDB880E9D}" type="sibTrans" cxnId="{4ED34CEA-D3CF-294E-A3C1-B86A457942BA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F0134424-A311-154E-80B4-2CC8AB7BB20E}">
      <dgm:prSet phldrT="[Text]"/>
      <dgm:spPr/>
      <dgm:t>
        <a:bodyPr/>
        <a:lstStyle/>
        <a:p>
          <a:r>
            <a:rPr lang="en-US" dirty="0" smtClean="0">
              <a:solidFill>
                <a:schemeClr val="tx1"/>
              </a:solidFill>
            </a:rPr>
            <a:t>Revenue distribution</a:t>
          </a:r>
          <a:endParaRPr lang="en-US" dirty="0">
            <a:solidFill>
              <a:schemeClr val="tx1"/>
            </a:solidFill>
          </a:endParaRPr>
        </a:p>
      </dgm:t>
    </dgm:pt>
    <dgm:pt modelId="{C5F9BE6C-C7A8-3048-A766-A9795697D6E3}" type="parTrans" cxnId="{F2C3B102-D438-844A-B1AA-A75910579D83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774E992A-ADCA-6E4A-BE73-797FC90980A8}" type="sibTrans" cxnId="{F2C3B102-D438-844A-B1AA-A75910579D83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FA549C61-2244-5E4E-894E-4DC1B4976983}">
      <dgm:prSet phldrT="[Text]"/>
      <dgm:spPr/>
      <dgm:t>
        <a:bodyPr/>
        <a:lstStyle/>
        <a:p>
          <a:r>
            <a:rPr lang="en-US" dirty="0" smtClean="0">
              <a:solidFill>
                <a:schemeClr val="tx1"/>
              </a:solidFill>
            </a:rPr>
            <a:t>Expenditure management</a:t>
          </a:r>
          <a:endParaRPr lang="en-US" dirty="0">
            <a:solidFill>
              <a:schemeClr val="tx1"/>
            </a:solidFill>
          </a:endParaRPr>
        </a:p>
      </dgm:t>
    </dgm:pt>
    <dgm:pt modelId="{BC0F60D3-66D8-C644-9441-09FF6B6A2BC5}" type="parTrans" cxnId="{18DEE99E-16EA-254F-B15C-E6B51441FAFC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251D5B03-8CC8-234B-B79B-6A6D5DABB407}" type="sibTrans" cxnId="{18DEE99E-16EA-254F-B15C-E6B51441FAFC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1B7AC08A-30C9-D848-BC1F-AB18CADACBD5}" type="pres">
      <dgm:prSet presAssocID="{65FBBD5D-2208-804E-A7CD-0E81E12C5CCE}" presName="Name0" presStyleCnt="0">
        <dgm:presLayoutVars>
          <dgm:dir/>
          <dgm:animLvl val="lvl"/>
          <dgm:resizeHandles val="exact"/>
        </dgm:presLayoutVars>
      </dgm:prSet>
      <dgm:spPr/>
    </dgm:pt>
    <dgm:pt modelId="{31CC5DB2-8A0A-E24C-877B-64477F2E72CF}" type="pres">
      <dgm:prSet presAssocID="{277A33BE-EA5D-9643-AD67-706B462AD9E4}" presName="parTxOnly" presStyleLbl="node1" presStyleIdx="0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F0AE95E-C6D5-F147-89B3-B56364176241}" type="pres">
      <dgm:prSet presAssocID="{A7907266-8A2E-E04A-86A9-41512A5BA037}" presName="parTxOnlySpace" presStyleCnt="0"/>
      <dgm:spPr/>
    </dgm:pt>
    <dgm:pt modelId="{A3C6B29E-AA47-4648-898D-7971BE7FC0C9}" type="pres">
      <dgm:prSet presAssocID="{93615B99-A2B2-D04B-A9AC-20386B0BD023}" presName="parTxOnly" presStyleLbl="node1" presStyleIdx="1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1A0354C-E866-A442-AA43-D770BCE63B14}" type="pres">
      <dgm:prSet presAssocID="{E35A3771-B98C-E14A-8CE9-DD4E3B502C29}" presName="parTxOnlySpace" presStyleCnt="0"/>
      <dgm:spPr/>
    </dgm:pt>
    <dgm:pt modelId="{798D3FC0-48F0-6F48-8E64-2D9CAAB3906B}" type="pres">
      <dgm:prSet presAssocID="{CAE0D5AA-3D32-BD45-B19E-3D3D424599B4}" presName="parTxOnly" presStyleLbl="node1" presStyleIdx="2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8F0877B-B90D-424C-96BE-5CDB3272ED39}" type="pres">
      <dgm:prSet presAssocID="{5A4E7DA6-02FE-5A44-BED2-C4ECDB880E9D}" presName="parTxOnlySpace" presStyleCnt="0"/>
      <dgm:spPr/>
    </dgm:pt>
    <dgm:pt modelId="{ECD368AE-061F-5F47-9053-3D47CD026108}" type="pres">
      <dgm:prSet presAssocID="{F0134424-A311-154E-80B4-2CC8AB7BB20E}" presName="parTxOnly" presStyleLbl="node1" presStyleIdx="3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6CB3515-DC3D-C849-9C65-D55302DABD2E}" type="pres">
      <dgm:prSet presAssocID="{774E992A-ADCA-6E4A-BE73-797FC90980A8}" presName="parTxOnlySpace" presStyleCnt="0"/>
      <dgm:spPr/>
    </dgm:pt>
    <dgm:pt modelId="{1300153E-2413-384F-B087-8C4771028BBB}" type="pres">
      <dgm:prSet presAssocID="{FA549C61-2244-5E4E-894E-4DC1B4976983}" presName="parTxOnly" presStyleLbl="node1" presStyleIdx="4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AE4F0677-B431-274D-B950-179BEFC12B37}" type="presOf" srcId="{F0134424-A311-154E-80B4-2CC8AB7BB20E}" destId="{ECD368AE-061F-5F47-9053-3D47CD026108}" srcOrd="0" destOrd="0" presId="urn:microsoft.com/office/officeart/2005/8/layout/chevron1"/>
    <dgm:cxn modelId="{4ED34CEA-D3CF-294E-A3C1-B86A457942BA}" srcId="{65FBBD5D-2208-804E-A7CD-0E81E12C5CCE}" destId="{CAE0D5AA-3D32-BD45-B19E-3D3D424599B4}" srcOrd="2" destOrd="0" parTransId="{45A39C06-AEBD-6343-9499-85BC2ABF2D20}" sibTransId="{5A4E7DA6-02FE-5A44-BED2-C4ECDB880E9D}"/>
    <dgm:cxn modelId="{0BF99596-E44A-3544-9C2F-F6FBE8309669}" type="presOf" srcId="{65FBBD5D-2208-804E-A7CD-0E81E12C5CCE}" destId="{1B7AC08A-30C9-D848-BC1F-AB18CADACBD5}" srcOrd="0" destOrd="0" presId="urn:microsoft.com/office/officeart/2005/8/layout/chevron1"/>
    <dgm:cxn modelId="{18DEE99E-16EA-254F-B15C-E6B51441FAFC}" srcId="{65FBBD5D-2208-804E-A7CD-0E81E12C5CCE}" destId="{FA549C61-2244-5E4E-894E-4DC1B4976983}" srcOrd="4" destOrd="0" parTransId="{BC0F60D3-66D8-C644-9441-09FF6B6A2BC5}" sibTransId="{251D5B03-8CC8-234B-B79B-6A6D5DABB407}"/>
    <dgm:cxn modelId="{F2C3B102-D438-844A-B1AA-A75910579D83}" srcId="{65FBBD5D-2208-804E-A7CD-0E81E12C5CCE}" destId="{F0134424-A311-154E-80B4-2CC8AB7BB20E}" srcOrd="3" destOrd="0" parTransId="{C5F9BE6C-C7A8-3048-A766-A9795697D6E3}" sibTransId="{774E992A-ADCA-6E4A-BE73-797FC90980A8}"/>
    <dgm:cxn modelId="{BE01963F-B7FB-D54B-9946-8DA7AB037EEC}" type="presOf" srcId="{93615B99-A2B2-D04B-A9AC-20386B0BD023}" destId="{A3C6B29E-AA47-4648-898D-7971BE7FC0C9}" srcOrd="0" destOrd="0" presId="urn:microsoft.com/office/officeart/2005/8/layout/chevron1"/>
    <dgm:cxn modelId="{776527F0-4FDD-DD40-AFF9-2DC3E3A2014D}" type="presOf" srcId="{277A33BE-EA5D-9643-AD67-706B462AD9E4}" destId="{31CC5DB2-8A0A-E24C-877B-64477F2E72CF}" srcOrd="0" destOrd="0" presId="urn:microsoft.com/office/officeart/2005/8/layout/chevron1"/>
    <dgm:cxn modelId="{D0D09808-FE81-EF4A-B9DD-1F2DE096B5AE}" srcId="{65FBBD5D-2208-804E-A7CD-0E81E12C5CCE}" destId="{93615B99-A2B2-D04B-A9AC-20386B0BD023}" srcOrd="1" destOrd="0" parTransId="{27C48A46-DB75-8D40-82AD-9E7A70A66D17}" sibTransId="{E35A3771-B98C-E14A-8CE9-DD4E3B502C29}"/>
    <dgm:cxn modelId="{F566A459-0299-B746-8D0B-CDFCFA305DFE}" type="presOf" srcId="{CAE0D5AA-3D32-BD45-B19E-3D3D424599B4}" destId="{798D3FC0-48F0-6F48-8E64-2D9CAAB3906B}" srcOrd="0" destOrd="0" presId="urn:microsoft.com/office/officeart/2005/8/layout/chevron1"/>
    <dgm:cxn modelId="{A4CDDA83-E775-DE4A-B9C8-2E493BC21E94}" type="presOf" srcId="{FA549C61-2244-5E4E-894E-4DC1B4976983}" destId="{1300153E-2413-384F-B087-8C4771028BBB}" srcOrd="0" destOrd="0" presId="urn:microsoft.com/office/officeart/2005/8/layout/chevron1"/>
    <dgm:cxn modelId="{8971E3A7-2977-944C-82C9-3B2FD4FFEC47}" srcId="{65FBBD5D-2208-804E-A7CD-0E81E12C5CCE}" destId="{277A33BE-EA5D-9643-AD67-706B462AD9E4}" srcOrd="0" destOrd="0" parTransId="{5D53FAB7-CA0E-E246-8528-290105147F60}" sibTransId="{A7907266-8A2E-E04A-86A9-41512A5BA037}"/>
    <dgm:cxn modelId="{E590AF55-3184-714A-A3C2-E6A37072E94E}" type="presParOf" srcId="{1B7AC08A-30C9-D848-BC1F-AB18CADACBD5}" destId="{31CC5DB2-8A0A-E24C-877B-64477F2E72CF}" srcOrd="0" destOrd="0" presId="urn:microsoft.com/office/officeart/2005/8/layout/chevron1"/>
    <dgm:cxn modelId="{9F298063-DF74-0142-A216-BFC8225404FA}" type="presParOf" srcId="{1B7AC08A-30C9-D848-BC1F-AB18CADACBD5}" destId="{AF0AE95E-C6D5-F147-89B3-B56364176241}" srcOrd="1" destOrd="0" presId="urn:microsoft.com/office/officeart/2005/8/layout/chevron1"/>
    <dgm:cxn modelId="{D88B9CF7-390B-FC4B-9EDC-FD43513277B7}" type="presParOf" srcId="{1B7AC08A-30C9-D848-BC1F-AB18CADACBD5}" destId="{A3C6B29E-AA47-4648-898D-7971BE7FC0C9}" srcOrd="2" destOrd="0" presId="urn:microsoft.com/office/officeart/2005/8/layout/chevron1"/>
    <dgm:cxn modelId="{D1334E96-B3F6-C14C-8157-E507046D52B2}" type="presParOf" srcId="{1B7AC08A-30C9-D848-BC1F-AB18CADACBD5}" destId="{C1A0354C-E866-A442-AA43-D770BCE63B14}" srcOrd="3" destOrd="0" presId="urn:microsoft.com/office/officeart/2005/8/layout/chevron1"/>
    <dgm:cxn modelId="{47B9FA84-760B-6C49-B8C6-299D1D1C93D5}" type="presParOf" srcId="{1B7AC08A-30C9-D848-BC1F-AB18CADACBD5}" destId="{798D3FC0-48F0-6F48-8E64-2D9CAAB3906B}" srcOrd="4" destOrd="0" presId="urn:microsoft.com/office/officeart/2005/8/layout/chevron1"/>
    <dgm:cxn modelId="{8858E5C7-F772-A44D-BF0C-5DCD83B12AB2}" type="presParOf" srcId="{1B7AC08A-30C9-D848-BC1F-AB18CADACBD5}" destId="{C8F0877B-B90D-424C-96BE-5CDB3272ED39}" srcOrd="5" destOrd="0" presId="urn:microsoft.com/office/officeart/2005/8/layout/chevron1"/>
    <dgm:cxn modelId="{A543AD20-5937-E945-B4B4-57A23B6DFE0E}" type="presParOf" srcId="{1B7AC08A-30C9-D848-BC1F-AB18CADACBD5}" destId="{ECD368AE-061F-5F47-9053-3D47CD026108}" srcOrd="6" destOrd="0" presId="urn:microsoft.com/office/officeart/2005/8/layout/chevron1"/>
    <dgm:cxn modelId="{E9C3D0D3-F360-714C-BD34-8EF300435D62}" type="presParOf" srcId="{1B7AC08A-30C9-D848-BC1F-AB18CADACBD5}" destId="{E6CB3515-DC3D-C849-9C65-D55302DABD2E}" srcOrd="7" destOrd="0" presId="urn:microsoft.com/office/officeart/2005/8/layout/chevron1"/>
    <dgm:cxn modelId="{C52C4B51-7F4D-B244-926B-82C95FC87AD3}" type="presParOf" srcId="{1B7AC08A-30C9-D848-BC1F-AB18CADACBD5}" destId="{1300153E-2413-384F-B087-8C4771028BBB}" srcOrd="8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xmlns="" relId="rId12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31CC5DB2-8A0A-E24C-877B-64477F2E72CF}">
      <dsp:nvSpPr>
        <dsp:cNvPr id="0" name=""/>
        <dsp:cNvSpPr/>
      </dsp:nvSpPr>
      <dsp:spPr>
        <a:xfrm>
          <a:off x="1652" y="168966"/>
          <a:ext cx="1470749" cy="588299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4006" tIns="14669" rIns="14669" bIns="14669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smtClean="0">
              <a:solidFill>
                <a:schemeClr val="tx1"/>
              </a:solidFill>
              <a:latin typeface="Calibri"/>
              <a:ea typeface="ＭＳ Ｐゴシック" charset="0"/>
              <a:cs typeface="Calibri"/>
              <a:sym typeface="Calibri Bold" charset="0"/>
            </a:rPr>
            <a:t>Licenses &amp; contracts</a:t>
          </a:r>
          <a:endParaRPr lang="en-US" sz="1100" kern="1200" dirty="0">
            <a:solidFill>
              <a:schemeClr val="tx1"/>
            </a:solidFill>
          </a:endParaRPr>
        </a:p>
      </dsp:txBody>
      <dsp:txXfrm>
        <a:off x="1652" y="168966"/>
        <a:ext cx="1470749" cy="588299"/>
      </dsp:txXfrm>
    </dsp:sp>
    <dsp:sp modelId="{A3C6B29E-AA47-4648-898D-7971BE7FC0C9}">
      <dsp:nvSpPr>
        <dsp:cNvPr id="0" name=""/>
        <dsp:cNvSpPr/>
      </dsp:nvSpPr>
      <dsp:spPr>
        <a:xfrm>
          <a:off x="1325326" y="168966"/>
          <a:ext cx="1470749" cy="588299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4006" tIns="14669" rIns="14669" bIns="14669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smtClean="0">
              <a:solidFill>
                <a:schemeClr val="tx1"/>
              </a:solidFill>
              <a:latin typeface="Calibri"/>
              <a:ea typeface="ＭＳ Ｐゴシック" charset="0"/>
              <a:cs typeface="Calibri"/>
              <a:sym typeface="Calibri Bold" charset="0"/>
            </a:rPr>
            <a:t>Monitoring production</a:t>
          </a:r>
          <a:endParaRPr lang="en-US" sz="1100" kern="1200" dirty="0">
            <a:solidFill>
              <a:schemeClr val="tx1"/>
            </a:solidFill>
          </a:endParaRPr>
        </a:p>
      </dsp:txBody>
      <dsp:txXfrm>
        <a:off x="1325326" y="168966"/>
        <a:ext cx="1470749" cy="588299"/>
      </dsp:txXfrm>
    </dsp:sp>
    <dsp:sp modelId="{798D3FC0-48F0-6F48-8E64-2D9CAAB3906B}">
      <dsp:nvSpPr>
        <dsp:cNvPr id="0" name=""/>
        <dsp:cNvSpPr/>
      </dsp:nvSpPr>
      <dsp:spPr>
        <a:xfrm>
          <a:off x="2649001" y="168966"/>
          <a:ext cx="1470749" cy="588299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4006" tIns="14669" rIns="14669" bIns="14669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smtClean="0">
              <a:solidFill>
                <a:schemeClr val="tx1"/>
              </a:solidFill>
              <a:latin typeface="Calibri"/>
              <a:ea typeface="ＭＳ Ｐゴシック" charset="0"/>
              <a:cs typeface="Calibri"/>
              <a:sym typeface="Calibri Bold" charset="0"/>
            </a:rPr>
            <a:t>Tax collection</a:t>
          </a:r>
          <a:endParaRPr lang="en-US" sz="1100" kern="1200" dirty="0">
            <a:solidFill>
              <a:schemeClr val="tx1"/>
            </a:solidFill>
          </a:endParaRPr>
        </a:p>
      </dsp:txBody>
      <dsp:txXfrm>
        <a:off x="2649001" y="168966"/>
        <a:ext cx="1470749" cy="588299"/>
      </dsp:txXfrm>
    </dsp:sp>
    <dsp:sp modelId="{ECD368AE-061F-5F47-9053-3D47CD026108}">
      <dsp:nvSpPr>
        <dsp:cNvPr id="0" name=""/>
        <dsp:cNvSpPr/>
      </dsp:nvSpPr>
      <dsp:spPr>
        <a:xfrm>
          <a:off x="3972675" y="168966"/>
          <a:ext cx="1470749" cy="588299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4006" tIns="14669" rIns="14669" bIns="14669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smtClean="0">
              <a:solidFill>
                <a:schemeClr val="tx1"/>
              </a:solidFill>
            </a:rPr>
            <a:t>Revenue distribution</a:t>
          </a:r>
          <a:endParaRPr lang="en-US" sz="1100" kern="1200" dirty="0">
            <a:solidFill>
              <a:schemeClr val="tx1"/>
            </a:solidFill>
          </a:endParaRPr>
        </a:p>
      </dsp:txBody>
      <dsp:txXfrm>
        <a:off x="3972675" y="168966"/>
        <a:ext cx="1470749" cy="588299"/>
      </dsp:txXfrm>
    </dsp:sp>
    <dsp:sp modelId="{1300153E-2413-384F-B087-8C4771028BBB}">
      <dsp:nvSpPr>
        <dsp:cNvPr id="0" name=""/>
        <dsp:cNvSpPr/>
      </dsp:nvSpPr>
      <dsp:spPr>
        <a:xfrm>
          <a:off x="5296350" y="168966"/>
          <a:ext cx="1470749" cy="588299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4006" tIns="14669" rIns="14669" bIns="14669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smtClean="0">
              <a:solidFill>
                <a:schemeClr val="tx1"/>
              </a:solidFill>
            </a:rPr>
            <a:t>Expenditure management</a:t>
          </a:r>
          <a:endParaRPr lang="en-US" sz="1100" kern="1200" dirty="0">
            <a:solidFill>
              <a:schemeClr val="tx1"/>
            </a:solidFill>
          </a:endParaRPr>
        </a:p>
      </dsp:txBody>
      <dsp:txXfrm>
        <a:off x="5296350" y="168966"/>
        <a:ext cx="1470749" cy="58829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charset="0"/>
                <a:ea typeface="ＭＳ Ｐゴシック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cs typeface="Arial" pitchFamily="34" charset="0"/>
              </a:defRPr>
            </a:lvl1pPr>
          </a:lstStyle>
          <a:p>
            <a:fld id="{2A0EA1A4-FC55-4FE5-B2C8-63FB1B2DA0B5}" type="datetimeFigureOut">
              <a:rPr lang="en-US"/>
              <a:pPr/>
              <a:t>2/3/2014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charset="0"/>
                <a:ea typeface="ＭＳ Ｐゴシック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cs typeface="Arial" pitchFamily="34" charset="0"/>
              </a:defRPr>
            </a:lvl1pPr>
          </a:lstStyle>
          <a:p>
            <a:fld id="{FB72554A-98C2-4D46-BF17-21684B985A36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  <a:cs typeface="Arial" pitchFamily="34" charset="0"/>
              </a:defRPr>
            </a:lvl1pPr>
          </a:lstStyle>
          <a:p>
            <a:fld id="{1A3C96B2-BC7E-4E80-8BE8-A0987C2A872C}" type="datetimeFigureOut">
              <a:rPr lang="nb-NO"/>
              <a:pPr/>
              <a:t>03.02.2014</a:t>
            </a:fld>
            <a:endParaRPr lang="nb-NO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nb-NO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nb-NO" noProof="0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  <a:cs typeface="Arial" pitchFamily="34" charset="0"/>
              </a:defRPr>
            </a:lvl1pPr>
          </a:lstStyle>
          <a:p>
            <a:fld id="{6285676B-CBE7-43E5-ACE1-4E64A15F3393}" type="slidenum">
              <a:rPr lang="nb-NO"/>
              <a:pPr/>
              <a:t>‹#›</a:t>
            </a:fld>
            <a:endParaRPr lang="nb-NO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4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>
              <a:ea typeface="ＭＳ Ｐゴシック" pitchFamily="34" charset="-128"/>
            </a:endParaRPr>
          </a:p>
        </p:txBody>
      </p:sp>
      <p:sp>
        <p:nvSpPr>
          <p:cNvPr id="1843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77A6EE0B-801C-4070-92FB-EE4E7395AF72}" type="slidenum">
              <a:rPr lang="nb-NO"/>
              <a:pPr/>
              <a:t>1</a:t>
            </a:fld>
            <a:endParaRPr lang="nb-NO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2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>
              <a:ea typeface="ＭＳ Ｐゴシック" pitchFamily="34" charset="-128"/>
            </a:endParaRPr>
          </a:p>
        </p:txBody>
      </p:sp>
      <p:sp>
        <p:nvSpPr>
          <p:cNvPr id="2048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94C86EDC-0002-4C09-940D-6256EB835871}" type="slidenum">
              <a:rPr lang="nb-NO"/>
              <a:pPr/>
              <a:t>2</a:t>
            </a:fld>
            <a:endParaRPr lang="nb-NO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pPr eaLnBrk="0" hangingPunct="0"/>
            <a:fld id="{92C287C1-C254-4825-B4BD-F07606F07E7E}" type="slidenum">
              <a:rPr lang="en-US">
                <a:latin typeface="Times" charset="0"/>
              </a:rPr>
              <a:pPr eaLnBrk="0" hangingPunct="0"/>
              <a:t>4</a:t>
            </a:fld>
            <a:endParaRPr lang="en-US">
              <a:latin typeface="Times" charset="0"/>
            </a:endParaRPr>
          </a:p>
        </p:txBody>
      </p:sp>
      <p:sp>
        <p:nvSpPr>
          <p:cNvPr id="235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 bwMode="auto"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buFont typeface="Arial" pitchFamily="34" charset="0"/>
              <a:buNone/>
              <a:defRPr/>
            </a:pPr>
            <a:r>
              <a:rPr lang="nb-NO" dirty="0" err="1" smtClean="0">
                <a:solidFill>
                  <a:srgbClr val="000000"/>
                </a:solidFill>
                <a:cs typeface="Calibri" pitchFamily="34" charset="0"/>
              </a:rPr>
              <a:t>Puts</a:t>
            </a:r>
            <a:r>
              <a:rPr lang="nb-NO" dirty="0" smtClean="0">
                <a:solidFill>
                  <a:srgbClr val="000000"/>
                </a:solidFill>
                <a:cs typeface="Calibri" pitchFamily="34" charset="0"/>
              </a:rPr>
              <a:t> </a:t>
            </a:r>
            <a:r>
              <a:rPr lang="nb-NO" dirty="0" err="1" smtClean="0">
                <a:solidFill>
                  <a:srgbClr val="000000"/>
                </a:solidFill>
                <a:cs typeface="Calibri" pitchFamily="34" charset="0"/>
              </a:rPr>
              <a:t>national</a:t>
            </a:r>
            <a:r>
              <a:rPr lang="nb-NO" dirty="0" smtClean="0">
                <a:solidFill>
                  <a:srgbClr val="000000"/>
                </a:solidFill>
                <a:cs typeface="Calibri" pitchFamily="34" charset="0"/>
              </a:rPr>
              <a:t> </a:t>
            </a:r>
            <a:r>
              <a:rPr lang="nb-NO" dirty="0" err="1" smtClean="0">
                <a:solidFill>
                  <a:srgbClr val="000000"/>
                </a:solidFill>
                <a:cs typeface="Calibri" pitchFamily="34" charset="0"/>
              </a:rPr>
              <a:t>objectives</a:t>
            </a:r>
            <a:r>
              <a:rPr lang="nb-NO" dirty="0" smtClean="0">
                <a:solidFill>
                  <a:srgbClr val="000000"/>
                </a:solidFill>
                <a:cs typeface="Calibri" pitchFamily="34" charset="0"/>
              </a:rPr>
              <a:t> and reform agendas front and </a:t>
            </a:r>
            <a:r>
              <a:rPr lang="nb-NO" dirty="0" err="1" smtClean="0">
                <a:solidFill>
                  <a:srgbClr val="000000"/>
                </a:solidFill>
                <a:cs typeface="Calibri" pitchFamily="34" charset="0"/>
              </a:rPr>
              <a:t>centre</a:t>
            </a:r>
            <a:endParaRPr lang="nb-NO" dirty="0" smtClean="0">
              <a:solidFill>
                <a:srgbClr val="000000"/>
              </a:solidFill>
              <a:cs typeface="Calibri" pitchFamily="34" charset="0"/>
            </a:endParaRPr>
          </a:p>
          <a:p>
            <a:pPr>
              <a:buFont typeface="Arial" pitchFamily="34" charset="0"/>
              <a:buNone/>
              <a:defRPr/>
            </a:pPr>
            <a:endParaRPr lang="nb-NO" dirty="0" smtClean="0">
              <a:solidFill>
                <a:srgbClr val="000000"/>
              </a:solidFill>
              <a:cs typeface="Calibri" pitchFamily="34" charset="0"/>
            </a:endParaRPr>
          </a:p>
          <a:p>
            <a:pPr marL="457200" indent="-457200">
              <a:buFont typeface="Arial" pitchFamily="34" charset="0"/>
              <a:buChar char="•"/>
              <a:defRPr/>
            </a:pPr>
            <a:r>
              <a:rPr lang="nb-NO" dirty="0" err="1" smtClean="0">
                <a:solidFill>
                  <a:srgbClr val="000000"/>
                </a:solidFill>
                <a:cs typeface="Calibri" pitchFamily="34" charset="0"/>
              </a:rPr>
              <a:t>Emphasis</a:t>
            </a:r>
            <a:r>
              <a:rPr lang="nb-NO" dirty="0" smtClean="0">
                <a:solidFill>
                  <a:srgbClr val="000000"/>
                </a:solidFill>
                <a:cs typeface="Calibri" pitchFamily="34" charset="0"/>
              </a:rPr>
              <a:t> </a:t>
            </a:r>
            <a:r>
              <a:rPr lang="nb-NO" dirty="0" err="1" smtClean="0">
                <a:solidFill>
                  <a:srgbClr val="000000"/>
                </a:solidFill>
                <a:cs typeface="Calibri" pitchFamily="34" charset="0"/>
              </a:rPr>
              <a:t>on</a:t>
            </a:r>
            <a:r>
              <a:rPr lang="nb-NO" dirty="0" smtClean="0">
                <a:solidFill>
                  <a:srgbClr val="000000"/>
                </a:solidFill>
                <a:cs typeface="Calibri" pitchFamily="34" charset="0"/>
              </a:rPr>
              <a:t> </a:t>
            </a:r>
            <a:r>
              <a:rPr lang="nb-NO" dirty="0" err="1" smtClean="0">
                <a:solidFill>
                  <a:srgbClr val="000000"/>
                </a:solidFill>
                <a:cs typeface="Calibri" pitchFamily="34" charset="0"/>
              </a:rPr>
              <a:t>objectives</a:t>
            </a:r>
            <a:r>
              <a:rPr lang="nb-NO" dirty="0" smtClean="0">
                <a:solidFill>
                  <a:srgbClr val="000000"/>
                </a:solidFill>
                <a:cs typeface="Calibri" pitchFamily="34" charset="0"/>
              </a:rPr>
              <a:t> and </a:t>
            </a:r>
            <a:r>
              <a:rPr lang="nb-NO" dirty="0" err="1" smtClean="0">
                <a:solidFill>
                  <a:srgbClr val="000000"/>
                </a:solidFill>
                <a:cs typeface="Calibri" pitchFamily="34" charset="0"/>
              </a:rPr>
              <a:t>work</a:t>
            </a:r>
            <a:r>
              <a:rPr lang="nb-NO" dirty="0" smtClean="0">
                <a:solidFill>
                  <a:srgbClr val="000000"/>
                </a:solidFill>
                <a:cs typeface="Calibri" pitchFamily="34" charset="0"/>
              </a:rPr>
              <a:t> plans for EITI </a:t>
            </a:r>
            <a:r>
              <a:rPr lang="nb-NO" dirty="0" err="1" smtClean="0">
                <a:solidFill>
                  <a:srgbClr val="000000"/>
                </a:solidFill>
                <a:cs typeface="Calibri" pitchFamily="34" charset="0"/>
              </a:rPr>
              <a:t>implementation</a:t>
            </a:r>
            <a:endParaRPr lang="nb-NO" dirty="0" smtClean="0">
              <a:solidFill>
                <a:srgbClr val="000000"/>
              </a:solidFill>
              <a:cs typeface="Calibri" pitchFamily="34" charset="0"/>
            </a:endParaRPr>
          </a:p>
          <a:p>
            <a:pPr marL="457200" indent="-457200">
              <a:buFont typeface="Arial" pitchFamily="34" charset="0"/>
              <a:buChar char="•"/>
              <a:defRPr/>
            </a:pPr>
            <a:r>
              <a:rPr lang="nb-NO" dirty="0" err="1" smtClean="0">
                <a:solidFill>
                  <a:srgbClr val="000000"/>
                </a:solidFill>
                <a:cs typeface="Calibri" pitchFamily="34" charset="0"/>
              </a:rPr>
              <a:t>Widening</a:t>
            </a:r>
            <a:r>
              <a:rPr lang="nb-NO" dirty="0" smtClean="0">
                <a:solidFill>
                  <a:srgbClr val="000000"/>
                </a:solidFill>
                <a:cs typeface="Calibri" pitchFamily="34" charset="0"/>
              </a:rPr>
              <a:t> EITI </a:t>
            </a:r>
            <a:r>
              <a:rPr lang="nb-NO" dirty="0" err="1" smtClean="0">
                <a:solidFill>
                  <a:srgbClr val="000000"/>
                </a:solidFill>
                <a:cs typeface="Calibri" pitchFamily="34" charset="0"/>
              </a:rPr>
              <a:t>reporting</a:t>
            </a:r>
            <a:r>
              <a:rPr lang="nb-NO" dirty="0" smtClean="0">
                <a:solidFill>
                  <a:srgbClr val="000000"/>
                </a:solidFill>
                <a:cs typeface="Calibri" pitchFamily="34" charset="0"/>
              </a:rPr>
              <a:t>, </a:t>
            </a:r>
            <a:r>
              <a:rPr lang="nb-NO" dirty="0" err="1" smtClean="0">
                <a:solidFill>
                  <a:srgbClr val="000000"/>
                </a:solidFill>
                <a:cs typeface="Calibri" pitchFamily="34" charset="0"/>
              </a:rPr>
              <a:t>including</a:t>
            </a:r>
            <a:r>
              <a:rPr lang="nb-NO" dirty="0" smtClean="0">
                <a:solidFill>
                  <a:srgbClr val="000000"/>
                </a:solidFill>
                <a:cs typeface="Calibri" pitchFamily="34" charset="0"/>
              </a:rPr>
              <a:t> </a:t>
            </a:r>
            <a:r>
              <a:rPr lang="nb-NO" dirty="0" err="1" smtClean="0">
                <a:solidFill>
                  <a:srgbClr val="000000"/>
                </a:solidFill>
                <a:cs typeface="Calibri" pitchFamily="34" charset="0"/>
              </a:rPr>
              <a:t>presenting</a:t>
            </a:r>
            <a:r>
              <a:rPr lang="nb-NO" dirty="0" smtClean="0">
                <a:solidFill>
                  <a:srgbClr val="000000"/>
                </a:solidFill>
                <a:cs typeface="Calibri" pitchFamily="34" charset="0"/>
              </a:rPr>
              <a:t> </a:t>
            </a:r>
            <a:r>
              <a:rPr lang="nb-NO" dirty="0" err="1" smtClean="0">
                <a:solidFill>
                  <a:srgbClr val="000000"/>
                </a:solidFill>
                <a:cs typeface="Calibri" pitchFamily="34" charset="0"/>
              </a:rPr>
              <a:t>the</a:t>
            </a:r>
            <a:r>
              <a:rPr lang="nb-NO" dirty="0" smtClean="0">
                <a:solidFill>
                  <a:srgbClr val="000000"/>
                </a:solidFill>
                <a:cs typeface="Calibri" pitchFamily="34" charset="0"/>
              </a:rPr>
              <a:t> </a:t>
            </a:r>
            <a:r>
              <a:rPr lang="nb-NO" dirty="0" err="1" smtClean="0">
                <a:solidFill>
                  <a:srgbClr val="000000"/>
                </a:solidFill>
                <a:cs typeface="Calibri" pitchFamily="34" charset="0"/>
              </a:rPr>
              <a:t>context</a:t>
            </a:r>
            <a:r>
              <a:rPr lang="nb-NO" dirty="0" smtClean="0">
                <a:solidFill>
                  <a:srgbClr val="000000"/>
                </a:solidFill>
                <a:cs typeface="Calibri" pitchFamily="34" charset="0"/>
              </a:rPr>
              <a:t> </a:t>
            </a:r>
          </a:p>
          <a:p>
            <a:pPr marL="457200" indent="-457200">
              <a:buFont typeface="Arial" pitchFamily="34" charset="0"/>
              <a:buChar char="•"/>
              <a:defRPr/>
            </a:pPr>
            <a:r>
              <a:rPr lang="nb-NO" dirty="0" err="1" smtClean="0">
                <a:solidFill>
                  <a:srgbClr val="000000"/>
                </a:solidFill>
                <a:cs typeface="Calibri" pitchFamily="34" charset="0"/>
              </a:rPr>
              <a:t>Strengthening</a:t>
            </a:r>
            <a:r>
              <a:rPr lang="nb-NO" dirty="0" smtClean="0">
                <a:solidFill>
                  <a:srgbClr val="000000"/>
                </a:solidFill>
                <a:cs typeface="Calibri" pitchFamily="34" charset="0"/>
              </a:rPr>
              <a:t> EITI </a:t>
            </a:r>
            <a:r>
              <a:rPr lang="nb-NO" dirty="0" err="1" smtClean="0">
                <a:solidFill>
                  <a:srgbClr val="000000"/>
                </a:solidFill>
                <a:cs typeface="Calibri" pitchFamily="34" charset="0"/>
              </a:rPr>
              <a:t>reporting</a:t>
            </a:r>
            <a:endParaRPr lang="nb-NO" dirty="0" smtClean="0">
              <a:solidFill>
                <a:srgbClr val="000000"/>
              </a:solidFill>
              <a:cs typeface="Calibri" pitchFamily="34" charset="0"/>
            </a:endParaRPr>
          </a:p>
          <a:p>
            <a:pPr marL="457200" indent="-457200">
              <a:buFont typeface="Arial" pitchFamily="34" charset="0"/>
              <a:buChar char="•"/>
              <a:defRPr/>
            </a:pPr>
            <a:r>
              <a:rPr lang="nb-NO" dirty="0" err="1" smtClean="0">
                <a:solidFill>
                  <a:srgbClr val="000000"/>
                </a:solidFill>
                <a:cs typeface="Calibri" pitchFamily="34" charset="0"/>
              </a:rPr>
              <a:t>Impact</a:t>
            </a:r>
            <a:r>
              <a:rPr lang="nb-NO" dirty="0" smtClean="0">
                <a:solidFill>
                  <a:srgbClr val="000000"/>
                </a:solidFill>
                <a:cs typeface="Calibri" pitchFamily="34" charset="0"/>
              </a:rPr>
              <a:t> and </a:t>
            </a:r>
            <a:r>
              <a:rPr lang="nb-NO" dirty="0" err="1" smtClean="0">
                <a:solidFill>
                  <a:srgbClr val="000000"/>
                </a:solidFill>
                <a:cs typeface="Calibri" pitchFamily="34" charset="0"/>
              </a:rPr>
              <a:t>Validation</a:t>
            </a:r>
            <a:endParaRPr lang="nb-NO" dirty="0" smtClean="0">
              <a:solidFill>
                <a:srgbClr val="000000"/>
              </a:solidFill>
              <a:cs typeface="Calibri" pitchFamily="34" charset="0"/>
            </a:endParaRPr>
          </a:p>
          <a:p>
            <a:pPr marL="457200" indent="-457200">
              <a:buFont typeface="Arial" pitchFamily="34" charset="0"/>
              <a:buChar char="•"/>
              <a:defRPr/>
            </a:pPr>
            <a:r>
              <a:rPr lang="nb-NO" dirty="0" err="1" smtClean="0">
                <a:solidFill>
                  <a:srgbClr val="000000"/>
                </a:solidFill>
                <a:cs typeface="Calibri" pitchFamily="34" charset="0"/>
              </a:rPr>
              <a:t>Restructuring</a:t>
            </a:r>
            <a:r>
              <a:rPr lang="nb-NO" dirty="0" smtClean="0">
                <a:solidFill>
                  <a:srgbClr val="000000"/>
                </a:solidFill>
                <a:cs typeface="Calibri" pitchFamily="34" charset="0"/>
              </a:rPr>
              <a:t> and </a:t>
            </a:r>
            <a:r>
              <a:rPr lang="nb-NO" dirty="0" err="1" smtClean="0">
                <a:solidFill>
                  <a:srgbClr val="000000"/>
                </a:solidFill>
                <a:cs typeface="Calibri" pitchFamily="34" charset="0"/>
              </a:rPr>
              <a:t>clarifying</a:t>
            </a:r>
            <a:r>
              <a:rPr lang="nb-NO" dirty="0" smtClean="0">
                <a:solidFill>
                  <a:srgbClr val="000000"/>
                </a:solidFill>
                <a:cs typeface="Calibri" pitchFamily="34" charset="0"/>
              </a:rPr>
              <a:t> </a:t>
            </a:r>
            <a:r>
              <a:rPr lang="nb-NO" dirty="0" err="1" smtClean="0">
                <a:solidFill>
                  <a:srgbClr val="000000"/>
                </a:solidFill>
                <a:cs typeface="Calibri" pitchFamily="34" charset="0"/>
              </a:rPr>
              <a:t>the</a:t>
            </a:r>
            <a:r>
              <a:rPr lang="nb-NO" dirty="0" smtClean="0">
                <a:solidFill>
                  <a:srgbClr val="000000"/>
                </a:solidFill>
                <a:cs typeface="Calibri" pitchFamily="34" charset="0"/>
              </a:rPr>
              <a:t> </a:t>
            </a:r>
            <a:r>
              <a:rPr lang="nb-NO" dirty="0" err="1" smtClean="0">
                <a:solidFill>
                  <a:srgbClr val="000000"/>
                </a:solidFill>
                <a:cs typeface="Calibri" pitchFamily="34" charset="0"/>
              </a:rPr>
              <a:t>requirements</a:t>
            </a:r>
            <a:endParaRPr lang="nb-NO" dirty="0" smtClean="0">
              <a:solidFill>
                <a:srgbClr val="000000"/>
              </a:solidFill>
              <a:cs typeface="Calibri" pitchFamily="34" charset="0"/>
            </a:endParaRPr>
          </a:p>
          <a:p>
            <a:pPr>
              <a:buFont typeface="Arial" pitchFamily="34" charset="0"/>
              <a:buNone/>
              <a:defRPr/>
            </a:pPr>
            <a:endParaRPr lang="nb-NO" dirty="0">
              <a:solidFill>
                <a:srgbClr val="000000"/>
              </a:solidFill>
              <a:cs typeface="Calibri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0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>
              <a:ea typeface="ＭＳ Ｐゴシック" pitchFamily="34" charset="-128"/>
            </a:endParaRPr>
          </a:p>
        </p:txBody>
      </p:sp>
      <p:sp>
        <p:nvSpPr>
          <p:cNvPr id="27651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EC340784-7B15-4065-BA0D-9546138D2AD0}" type="slidenum">
              <a:rPr lang="nb-NO"/>
              <a:pPr/>
              <a:t>7</a:t>
            </a:fld>
            <a:endParaRPr lang="nb-NO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698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>
              <a:ea typeface="ＭＳ Ｐゴシック" pitchFamily="34" charset="-128"/>
            </a:endParaRPr>
          </a:p>
        </p:txBody>
      </p:sp>
      <p:sp>
        <p:nvSpPr>
          <p:cNvPr id="29699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88C10FA2-2EB0-4F2F-B370-F2AD2C72142E}" type="slidenum">
              <a:rPr lang="nb-NO"/>
              <a:pPr/>
              <a:t>8</a:t>
            </a:fld>
            <a:endParaRPr lang="nb-NO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746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>
              <a:ea typeface="ＭＳ Ｐゴシック" pitchFamily="34" charset="-128"/>
            </a:endParaRPr>
          </a:p>
        </p:txBody>
      </p:sp>
      <p:sp>
        <p:nvSpPr>
          <p:cNvPr id="31747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845F9BCB-0A2A-4A6F-BA50-B218EC6E21F2}" type="slidenum">
              <a:rPr lang="nb-NO"/>
              <a:pPr/>
              <a:t>9</a:t>
            </a:fld>
            <a:endParaRPr lang="nb-NO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pPr eaLnBrk="0" hangingPunct="0"/>
            <a:fld id="{C3EB9165-4D0B-4700-BDB5-2ED1F28C5634}" type="slidenum">
              <a:rPr lang="en-US">
                <a:latin typeface="Times" charset="0"/>
              </a:rPr>
              <a:pPr eaLnBrk="0" hangingPunct="0"/>
              <a:t>10</a:t>
            </a:fld>
            <a:endParaRPr lang="en-US">
              <a:latin typeface="Times" charset="0"/>
            </a:endParaRPr>
          </a:p>
        </p:txBody>
      </p:sp>
      <p:sp>
        <p:nvSpPr>
          <p:cNvPr id="337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nb-NO" smtClean="0">
              <a:latin typeface="Times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pPr eaLnBrk="0" hangingPunct="0"/>
            <a:fld id="{65F98A73-64EA-462D-92FC-8234D04B44C4}" type="slidenum">
              <a:rPr lang="en-US">
                <a:latin typeface="Times" charset="0"/>
              </a:rPr>
              <a:pPr eaLnBrk="0" hangingPunct="0"/>
              <a:t>11</a:t>
            </a:fld>
            <a:endParaRPr lang="en-US">
              <a:latin typeface="Times" charset="0"/>
            </a:endParaRPr>
          </a:p>
        </p:txBody>
      </p:sp>
      <p:sp>
        <p:nvSpPr>
          <p:cNvPr id="358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nb-NO" smtClean="0">
              <a:latin typeface="Times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7890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smtClean="0">
                <a:ea typeface="ＭＳ Ｐゴシック" pitchFamily="34" charset="-128"/>
              </a:rPr>
              <a:t>Do stay in touch!</a:t>
            </a:r>
          </a:p>
        </p:txBody>
      </p:sp>
      <p:sp>
        <p:nvSpPr>
          <p:cNvPr id="37891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C0F4B1E5-C43A-40A2-B68C-6F94BB8DE847}" type="slidenum">
              <a:rPr lang="nb-NO"/>
              <a:pPr/>
              <a:t>12</a:t>
            </a:fld>
            <a:endParaRPr lang="nb-NO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4" descr="Photostrip1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914400"/>
            <a:ext cx="1981200" cy="594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6"/>
          <p:cNvSpPr>
            <a:spLocks noChangeArrowheads="1"/>
          </p:cNvSpPr>
          <p:nvPr userDrawn="1"/>
        </p:nvSpPr>
        <p:spPr bwMode="auto">
          <a:xfrm>
            <a:off x="0" y="0"/>
            <a:ext cx="9144000" cy="9144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GB" sz="3600">
              <a:solidFill>
                <a:srgbClr val="FFFFFF"/>
              </a:solidFill>
              <a:latin typeface="Frutiger LT 57 Cn" pitchFamily="1" charset="0"/>
            </a:endParaRPr>
          </a:p>
        </p:txBody>
      </p:sp>
      <p:pic>
        <p:nvPicPr>
          <p:cNvPr id="6" name="Picture 8" descr="EitiprobluemyriadRGB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228600"/>
            <a:ext cx="2667000" cy="550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45"/>
          <p:cNvSpPr>
            <a:spLocks noChangeArrowheads="1"/>
          </p:cNvSpPr>
          <p:nvPr userDrawn="1"/>
        </p:nvSpPr>
        <p:spPr bwMode="auto">
          <a:xfrm>
            <a:off x="0" y="914400"/>
            <a:ext cx="9144000" cy="228600"/>
          </a:xfrm>
          <a:prstGeom prst="rect">
            <a:avLst/>
          </a:prstGeom>
          <a:solidFill>
            <a:srgbClr val="008BCA">
              <a:alpha val="50195"/>
            </a:srgb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GB" sz="3600">
              <a:solidFill>
                <a:srgbClr val="FFFFFF"/>
              </a:solidFill>
              <a:latin typeface="Frutiger LT 57 Cn" pitchFamily="1" charset="0"/>
            </a:endParaRPr>
          </a:p>
        </p:txBody>
      </p:sp>
      <p:sp>
        <p:nvSpPr>
          <p:cNvPr id="19458" name="Rectangle 2"/>
          <p:cNvSpPr>
            <a:spLocks noGrp="1" noChangeArrowheads="1"/>
          </p:cNvSpPr>
          <p:nvPr>
            <p:ph type="ctrTitle"/>
          </p:nvPr>
        </p:nvSpPr>
        <p:spPr bwMode="auto">
          <a:xfrm>
            <a:off x="2438400" y="2286000"/>
            <a:ext cx="6248400" cy="15240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subTitle" idx="1"/>
          </p:nvPr>
        </p:nvSpPr>
        <p:spPr bwMode="auto">
          <a:xfrm>
            <a:off x="2438400" y="3886200"/>
            <a:ext cx="6248400" cy="17526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Click to edit Master title style</a:t>
            </a:r>
            <a:endParaRPr lang="en-US"/>
          </a:p>
        </p:txBody>
      </p:sp>
      <p:sp>
        <p:nvSpPr>
          <p:cNvPr id="3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0CA0CCF-6859-4A63-B7CF-F7B9AFF4FE7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F3BC313-BE8C-4E34-ADCB-53448CF78B9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 smtClean="0"/>
              <a:t>Click to edit Master text styles</a:t>
            </a:r>
          </a:p>
          <a:p>
            <a:pPr lvl="1"/>
            <a:r>
              <a:rPr lang="nb-NO" smtClean="0"/>
              <a:t>Second level</a:t>
            </a:r>
          </a:p>
          <a:p>
            <a:pPr lvl="2"/>
            <a:r>
              <a:rPr lang="nb-NO" smtClean="0"/>
              <a:t>Third level</a:t>
            </a:r>
          </a:p>
          <a:p>
            <a:pPr lvl="3"/>
            <a:r>
              <a:rPr lang="nb-NO" smtClean="0"/>
              <a:t>Fourth level</a:t>
            </a:r>
          </a:p>
          <a:p>
            <a:pPr lvl="4"/>
            <a:r>
              <a:rPr lang="nb-NO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smtClean="0"/>
              <a:t>Click to edit Master text styles</a:t>
            </a:r>
          </a:p>
        </p:txBody>
      </p:sp>
      <p:sp>
        <p:nvSpPr>
          <p:cNvPr id="5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4543B66-B883-4B97-8683-F22300617F6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>
              <a:sym typeface="Calibri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smtClean="0"/>
              <a:t>Click to edit Master text styles</a:t>
            </a:r>
          </a:p>
        </p:txBody>
      </p:sp>
      <p:sp>
        <p:nvSpPr>
          <p:cNvPr id="5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533F471-7E55-44BB-BF58-0CA8A13A14F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 smtClean="0"/>
              <a:t>Click to edit Master text styles</a:t>
            </a:r>
          </a:p>
          <a:p>
            <a:pPr lvl="1"/>
            <a:r>
              <a:rPr lang="nb-NO" smtClean="0"/>
              <a:t>Second level</a:t>
            </a:r>
          </a:p>
          <a:p>
            <a:pPr lvl="2"/>
            <a:r>
              <a:rPr lang="nb-NO" smtClean="0"/>
              <a:t>Third level</a:t>
            </a:r>
          </a:p>
          <a:p>
            <a:pPr lvl="3"/>
            <a:r>
              <a:rPr lang="nb-NO" smtClean="0"/>
              <a:t>Fourth level</a:t>
            </a:r>
          </a:p>
          <a:p>
            <a:pPr lvl="4"/>
            <a:r>
              <a:rPr lang="nb-NO" smtClean="0"/>
              <a:t>Fifth level</a:t>
            </a:r>
            <a:endParaRPr lang="en-US"/>
          </a:p>
        </p:txBody>
      </p:sp>
      <p:sp>
        <p:nvSpPr>
          <p:cNvPr id="4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BAAE860-1197-4A89-978A-31712EAA4BB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b-NO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b-NO" smtClean="0"/>
              <a:t>Click to edit Master text styles</a:t>
            </a:r>
          </a:p>
          <a:p>
            <a:pPr lvl="1"/>
            <a:r>
              <a:rPr lang="nb-NO" smtClean="0"/>
              <a:t>Second level</a:t>
            </a:r>
          </a:p>
          <a:p>
            <a:pPr lvl="2"/>
            <a:r>
              <a:rPr lang="nb-NO" smtClean="0"/>
              <a:t>Third level</a:t>
            </a:r>
          </a:p>
          <a:p>
            <a:pPr lvl="3"/>
            <a:r>
              <a:rPr lang="nb-NO" smtClean="0"/>
              <a:t>Fourth level</a:t>
            </a:r>
          </a:p>
          <a:p>
            <a:pPr lvl="4"/>
            <a:r>
              <a:rPr lang="nb-NO" smtClean="0"/>
              <a:t>Fifth level</a:t>
            </a:r>
            <a:endParaRPr lang="en-US"/>
          </a:p>
        </p:txBody>
      </p:sp>
      <p:sp>
        <p:nvSpPr>
          <p:cNvPr id="4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6536056-CC98-4821-9C33-02B94ED6074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1285860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C4E9B"/>
                </a:solidFill>
                <a:latin typeface="Myriad Pro SemiCond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57200" y="2643182"/>
            <a:ext cx="8229600" cy="3482981"/>
          </a:xfrm>
          <a:prstGeom prst="rect">
            <a:avLst/>
          </a:prstGeom>
        </p:spPr>
        <p:txBody>
          <a:bodyPr/>
          <a:lstStyle>
            <a:lvl1pPr>
              <a:spcBef>
                <a:spcPts val="600"/>
              </a:spcBef>
              <a:spcAft>
                <a:spcPts val="1200"/>
              </a:spcAft>
              <a:defRPr>
                <a:solidFill>
                  <a:srgbClr val="2E68A3"/>
                </a:solidFill>
                <a:latin typeface="Myriad Pro Light SemiCond" pitchFamily="34" charset="0"/>
              </a:defRPr>
            </a:lvl1pPr>
            <a:lvl2pPr>
              <a:defRPr>
                <a:solidFill>
                  <a:srgbClr val="2E68A3"/>
                </a:solidFill>
                <a:latin typeface="Myriad Pro Light SemiCond" pitchFamily="34" charset="0"/>
              </a:defRPr>
            </a:lvl2pPr>
            <a:lvl3pPr>
              <a:defRPr>
                <a:solidFill>
                  <a:srgbClr val="2E68A3"/>
                </a:solidFill>
                <a:latin typeface="Myriad Pro Light SemiCond" pitchFamily="34" charset="0"/>
              </a:defRPr>
            </a:lvl3pPr>
            <a:lvl4pPr>
              <a:defRPr>
                <a:solidFill>
                  <a:srgbClr val="2E68A3"/>
                </a:solidFill>
                <a:latin typeface="Myriad Pro Light SemiCond" pitchFamily="34" charset="0"/>
              </a:defRPr>
            </a:lvl4pPr>
            <a:lvl5pPr>
              <a:defRPr>
                <a:solidFill>
                  <a:srgbClr val="2E68A3"/>
                </a:solidFill>
                <a:latin typeface="Myriad Pro Light SemiCond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b-NO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nb-NO" smtClean="0"/>
              <a:t>Click to edit Master subtitle style</a:t>
            </a:r>
            <a:endParaRPr lang="en-US"/>
          </a:p>
        </p:txBody>
      </p:sp>
      <p:sp>
        <p:nvSpPr>
          <p:cNvPr id="4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AD452D8-C171-475D-AC98-BEAA453C1A9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 smtClean="0"/>
              <a:t>Click to edit Master text styles</a:t>
            </a:r>
          </a:p>
          <a:p>
            <a:pPr lvl="1"/>
            <a:r>
              <a:rPr lang="nb-NO" smtClean="0"/>
              <a:t>Second level</a:t>
            </a:r>
          </a:p>
          <a:p>
            <a:pPr lvl="2"/>
            <a:r>
              <a:rPr lang="nb-NO" smtClean="0"/>
              <a:t>Third level</a:t>
            </a:r>
          </a:p>
          <a:p>
            <a:pPr lvl="3"/>
            <a:r>
              <a:rPr lang="nb-NO" smtClean="0"/>
              <a:t>Fourth level</a:t>
            </a:r>
          </a:p>
          <a:p>
            <a:pPr lvl="4"/>
            <a:r>
              <a:rPr lang="nb-NO" smtClean="0"/>
              <a:t>Fifth level</a:t>
            </a:r>
            <a:endParaRPr lang="en-US"/>
          </a:p>
        </p:txBody>
      </p:sp>
      <p:sp>
        <p:nvSpPr>
          <p:cNvPr id="4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5190C16-9C31-4A68-B550-05344B0679D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b-NO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nb-NO" smtClean="0"/>
              <a:t>Click to edit Master text styles</a:t>
            </a:r>
          </a:p>
        </p:txBody>
      </p:sp>
      <p:sp>
        <p:nvSpPr>
          <p:cNvPr id="4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AD20D94-3E3E-45C9-BA1B-F6EDF26B77D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98613"/>
            <a:ext cx="4038600" cy="45275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smtClean="0"/>
              <a:t>Click to edit Master text styles</a:t>
            </a:r>
          </a:p>
          <a:p>
            <a:pPr lvl="1"/>
            <a:r>
              <a:rPr lang="nb-NO" smtClean="0"/>
              <a:t>Second level</a:t>
            </a:r>
          </a:p>
          <a:p>
            <a:pPr lvl="2"/>
            <a:r>
              <a:rPr lang="nb-NO" smtClean="0"/>
              <a:t>Third level</a:t>
            </a:r>
          </a:p>
          <a:p>
            <a:pPr lvl="3"/>
            <a:r>
              <a:rPr lang="nb-NO" smtClean="0"/>
              <a:t>Fourth level</a:t>
            </a:r>
          </a:p>
          <a:p>
            <a:pPr lvl="4"/>
            <a:r>
              <a:rPr lang="nb-NO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598613"/>
            <a:ext cx="4038600" cy="45275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smtClean="0"/>
              <a:t>Click to edit Master text styles</a:t>
            </a:r>
          </a:p>
          <a:p>
            <a:pPr lvl="1"/>
            <a:r>
              <a:rPr lang="nb-NO" smtClean="0"/>
              <a:t>Second level</a:t>
            </a:r>
          </a:p>
          <a:p>
            <a:pPr lvl="2"/>
            <a:r>
              <a:rPr lang="nb-NO" smtClean="0"/>
              <a:t>Third level</a:t>
            </a:r>
          </a:p>
          <a:p>
            <a:pPr lvl="3"/>
            <a:r>
              <a:rPr lang="nb-NO" smtClean="0"/>
              <a:t>Fourth level</a:t>
            </a:r>
          </a:p>
          <a:p>
            <a:pPr lvl="4"/>
            <a:r>
              <a:rPr lang="nb-NO" smtClean="0"/>
              <a:t>Fifth level</a:t>
            </a:r>
            <a:endParaRPr lang="en-US"/>
          </a:p>
        </p:txBody>
      </p:sp>
      <p:sp>
        <p:nvSpPr>
          <p:cNvPr id="5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59254B9-1C3A-4AA8-93F3-62E357D754D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b-NO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smtClean="0"/>
              <a:t>Click to edit Master text styles</a:t>
            </a:r>
          </a:p>
          <a:p>
            <a:pPr lvl="1"/>
            <a:r>
              <a:rPr lang="nb-NO" smtClean="0"/>
              <a:t>Second level</a:t>
            </a:r>
          </a:p>
          <a:p>
            <a:pPr lvl="2"/>
            <a:r>
              <a:rPr lang="nb-NO" smtClean="0"/>
              <a:t>Third level</a:t>
            </a:r>
          </a:p>
          <a:p>
            <a:pPr lvl="3"/>
            <a:r>
              <a:rPr lang="nb-NO" smtClean="0"/>
              <a:t>Fourth level</a:t>
            </a:r>
          </a:p>
          <a:p>
            <a:pPr lvl="4"/>
            <a:r>
              <a:rPr lang="nb-NO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smtClean="0"/>
              <a:t>Click to edit Master text styles</a:t>
            </a:r>
          </a:p>
          <a:p>
            <a:pPr lvl="1"/>
            <a:r>
              <a:rPr lang="nb-NO" smtClean="0"/>
              <a:t>Second level</a:t>
            </a:r>
          </a:p>
          <a:p>
            <a:pPr lvl="2"/>
            <a:r>
              <a:rPr lang="nb-NO" smtClean="0"/>
              <a:t>Third level</a:t>
            </a:r>
          </a:p>
          <a:p>
            <a:pPr lvl="3"/>
            <a:r>
              <a:rPr lang="nb-NO" smtClean="0"/>
              <a:t>Fourth level</a:t>
            </a:r>
          </a:p>
          <a:p>
            <a:pPr lvl="4"/>
            <a:r>
              <a:rPr lang="nb-NO" smtClean="0"/>
              <a:t>Fifth level</a:t>
            </a:r>
            <a:endParaRPr lang="en-US"/>
          </a:p>
        </p:txBody>
      </p:sp>
      <p:sp>
        <p:nvSpPr>
          <p:cNvPr id="7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B83D672-7186-460E-9DDC-5477088A88F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.xml"/><Relationship Id="rId3" Type="http://schemas.openxmlformats.org/officeDocument/2006/relationships/slideLayout" Target="../slideLayouts/slideLayout7.xml"/><Relationship Id="rId7" Type="http://schemas.openxmlformats.org/officeDocument/2006/relationships/slideLayout" Target="../slideLayouts/slideLayout11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6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5.xml"/><Relationship Id="rId5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4.xml"/><Relationship Id="rId4" Type="http://schemas.openxmlformats.org/officeDocument/2006/relationships/slideLayout" Target="../slideLayouts/slideLayout8.xml"/><Relationship Id="rId9" Type="http://schemas.openxmlformats.org/officeDocument/2006/relationships/slideLayout" Target="../slideLayouts/slideLayout1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34"/>
          <p:cNvSpPr>
            <a:spLocks noChangeArrowheads="1"/>
          </p:cNvSpPr>
          <p:nvPr userDrawn="1"/>
        </p:nvSpPr>
        <p:spPr bwMode="auto">
          <a:xfrm>
            <a:off x="0" y="0"/>
            <a:ext cx="9144000" cy="9144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GB" sz="3600">
              <a:solidFill>
                <a:srgbClr val="FFFFFF"/>
              </a:solidFill>
              <a:latin typeface="Frutiger LT 57 Cn" pitchFamily="1" charset="0"/>
            </a:endParaRPr>
          </a:p>
        </p:txBody>
      </p:sp>
      <p:sp>
        <p:nvSpPr>
          <p:cNvPr id="1027" name="Rectangle 38"/>
          <p:cNvSpPr>
            <a:spLocks noChangeArrowheads="1"/>
          </p:cNvSpPr>
          <p:nvPr userDrawn="1"/>
        </p:nvSpPr>
        <p:spPr bwMode="auto">
          <a:xfrm>
            <a:off x="1981200" y="152400"/>
            <a:ext cx="990600" cy="6858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GB" sz="3600">
              <a:solidFill>
                <a:srgbClr val="FFFFFF"/>
              </a:solidFill>
              <a:latin typeface="Frutiger LT 57 Cn" pitchFamily="1" charset="0"/>
            </a:endParaRPr>
          </a:p>
        </p:txBody>
      </p:sp>
      <p:pic>
        <p:nvPicPr>
          <p:cNvPr id="1028" name="Picture 44" descr="EITIProblue"/>
          <p:cNvPicPr>
            <a:picLocks noChangeAspect="1" noChangeArrowheads="1"/>
          </p:cNvPicPr>
          <p:nvPr userDrawn="1"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28600" y="215900"/>
            <a:ext cx="2085975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9" name="Rectangle 46"/>
          <p:cNvSpPr>
            <a:spLocks noChangeArrowheads="1"/>
          </p:cNvSpPr>
          <p:nvPr userDrawn="1"/>
        </p:nvSpPr>
        <p:spPr bwMode="auto">
          <a:xfrm>
            <a:off x="1571625" y="71438"/>
            <a:ext cx="1143000" cy="6858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GB" sz="3600">
              <a:solidFill>
                <a:srgbClr val="FFFFFF"/>
              </a:solidFill>
              <a:latin typeface="Frutiger LT 57 Cn" pitchFamily="1" charset="0"/>
            </a:endParaRPr>
          </a:p>
        </p:txBody>
      </p:sp>
      <p:sp>
        <p:nvSpPr>
          <p:cNvPr id="1030" name="Rectangle 45"/>
          <p:cNvSpPr>
            <a:spLocks noChangeArrowheads="1"/>
          </p:cNvSpPr>
          <p:nvPr userDrawn="1"/>
        </p:nvSpPr>
        <p:spPr bwMode="auto">
          <a:xfrm>
            <a:off x="0" y="785813"/>
            <a:ext cx="9144000" cy="128587"/>
          </a:xfrm>
          <a:prstGeom prst="rect">
            <a:avLst/>
          </a:prstGeom>
          <a:solidFill>
            <a:srgbClr val="008BCA">
              <a:alpha val="50195"/>
            </a:srgb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GB" sz="3600">
              <a:solidFill>
                <a:srgbClr val="FFFFFF"/>
              </a:solidFill>
              <a:latin typeface="Frutiger LT 57 Cn" pitchFamily="1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76" r:id="rId1"/>
    <p:sldLayoutId id="2147484062" r:id="rId2"/>
    <p:sldLayoutId id="2147484063" r:id="rId3"/>
    <p:sldLayoutId id="2147484064" r:id="rId4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0C4E9B"/>
          </a:solidFill>
          <a:latin typeface="+mj-lt"/>
          <a:ea typeface="ＭＳ Ｐゴシック" charset="0"/>
          <a:cs typeface="ＭＳ Ｐゴシック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0C4E9B"/>
          </a:solidFill>
          <a:latin typeface="Frutiger LT 57 Cn" pitchFamily="1" charset="0"/>
          <a:ea typeface="ＭＳ Ｐゴシック" charset="0"/>
          <a:cs typeface="ＭＳ Ｐゴシック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0C4E9B"/>
          </a:solidFill>
          <a:latin typeface="Frutiger LT 57 Cn" pitchFamily="1" charset="0"/>
          <a:ea typeface="ＭＳ Ｐゴシック" charset="0"/>
          <a:cs typeface="ＭＳ Ｐゴシック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0C4E9B"/>
          </a:solidFill>
          <a:latin typeface="Frutiger LT 57 Cn" pitchFamily="1" charset="0"/>
          <a:ea typeface="ＭＳ Ｐゴシック" charset="0"/>
          <a:cs typeface="ＭＳ Ｐゴシック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0C4E9B"/>
          </a:solidFill>
          <a:latin typeface="Frutiger LT 57 Cn" pitchFamily="1" charset="0"/>
          <a:ea typeface="ＭＳ Ｐゴシック" charset="0"/>
          <a:cs typeface="ＭＳ Ｐゴシック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rgbClr val="0C4E9B"/>
          </a:solidFill>
          <a:latin typeface="Frutiger LT 57 Cn" pitchFamily="1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rgbClr val="0C4E9B"/>
          </a:solidFill>
          <a:latin typeface="Frutiger LT 57 Cn" pitchFamily="1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rgbClr val="0C4E9B"/>
          </a:solidFill>
          <a:latin typeface="Frutiger LT 57 Cn" pitchFamily="1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rgbClr val="0C4E9B"/>
          </a:solidFill>
          <a:latin typeface="Frutiger LT 57 Cn" pitchFamily="1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defRPr sz="3200">
          <a:solidFill>
            <a:srgbClr val="245482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bg1"/>
          </a:solidFill>
          <a:latin typeface="+mn-lt"/>
          <a:ea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bg1"/>
          </a:solidFill>
          <a:latin typeface="+mn-lt"/>
          <a:ea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bg1"/>
          </a:solidFill>
          <a:latin typeface="+mn-lt"/>
          <a:ea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  <a:ea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38100" tIns="38100" rIns="38100" bIns="381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Calibri" charset="0"/>
              </a:rPr>
              <a:t>Click to edit Master title style</a:t>
            </a:r>
          </a:p>
        </p:txBody>
      </p:sp>
      <p:sp>
        <p:nvSpPr>
          <p:cNvPr id="2050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598613"/>
            <a:ext cx="8229600" cy="4527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38100" tIns="38100" rIns="38100" bIns="381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Calibri" charset="0"/>
              </a:rPr>
              <a:t>Click to edit Master text styles</a:t>
            </a:r>
          </a:p>
          <a:p>
            <a:pPr lvl="1"/>
            <a:r>
              <a:rPr lang="en-US">
                <a:sym typeface="Calibri" charset="0"/>
              </a:rPr>
              <a:t>Second level</a:t>
            </a:r>
          </a:p>
          <a:p>
            <a:pPr lvl="2"/>
            <a:r>
              <a:rPr lang="en-US">
                <a:sym typeface="Calibri" charset="0"/>
              </a:rPr>
              <a:t>Third level</a:t>
            </a:r>
          </a:p>
          <a:p>
            <a:pPr lvl="3"/>
            <a:r>
              <a:rPr lang="en-US">
                <a:sym typeface="Calibri" charset="0"/>
              </a:rPr>
              <a:t>Fourth level</a:t>
            </a:r>
          </a:p>
          <a:p>
            <a:pPr lvl="4"/>
            <a:r>
              <a:rPr lang="en-US">
                <a:sym typeface="Calibri" charset="0"/>
              </a:rPr>
              <a:t>Fifth level</a:t>
            </a:r>
          </a:p>
        </p:txBody>
      </p:sp>
      <p:sp>
        <p:nvSpPr>
          <p:cNvPr id="2051" name="Text Box 3"/>
          <p:cNvSpPr txBox="1">
            <a:spLocks noGrp="1" noChangeArrowheads="1"/>
          </p:cNvSpPr>
          <p:nvPr>
            <p:ph type="sldNum" sz="quarter" idx="4"/>
          </p:nvPr>
        </p:nvSpPr>
        <p:spPr bwMode="auto">
          <a:xfrm>
            <a:off x="8442325" y="6467475"/>
            <a:ext cx="244475" cy="25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78787"/>
                </a:solidFill>
                <a:latin typeface="Calibri" pitchFamily="34" charset="0"/>
                <a:sym typeface="Calibri" pitchFamily="34" charset="0"/>
              </a:defRPr>
            </a:lvl1pPr>
          </a:lstStyle>
          <a:p>
            <a:fld id="{4E60EE7C-CB28-4A1E-9A52-B72771D5D747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65" r:id="rId1"/>
    <p:sldLayoutId id="2147484066" r:id="rId2"/>
    <p:sldLayoutId id="2147484067" r:id="rId3"/>
    <p:sldLayoutId id="2147484068" r:id="rId4"/>
    <p:sldLayoutId id="2147484069" r:id="rId5"/>
    <p:sldLayoutId id="2147484070" r:id="rId6"/>
    <p:sldLayoutId id="2147484071" r:id="rId7"/>
    <p:sldLayoutId id="2147484072" r:id="rId8"/>
    <p:sldLayoutId id="2147484073" r:id="rId9"/>
    <p:sldLayoutId id="2147484074" r:id="rId10"/>
    <p:sldLayoutId id="2147484075" r:id="rId11"/>
  </p:sldLayoutIdLst>
  <p:transition/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  <a:sym typeface="Calibri" pitchFamily="34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ヒラギノ角ゴ ProN W3" charset="0"/>
          <a:cs typeface="ヒラギノ角ゴ ProN W3" charset="0"/>
          <a:sym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ヒラギノ角ゴ ProN W3" charset="0"/>
          <a:cs typeface="ヒラギノ角ゴ ProN W3" charset="0"/>
          <a:sym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ヒラギノ角ゴ ProN W3" charset="0"/>
          <a:cs typeface="ヒラギノ角ゴ ProN W3" charset="0"/>
          <a:sym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ヒラギノ角ゴ ProN W3" charset="0"/>
          <a:cs typeface="ヒラギノ角ゴ ProN W3" charset="0"/>
          <a:sym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ヒラギノ角ゴ ProN W3" charset="0"/>
          <a:cs typeface="ヒラギノ角ゴ ProN W3" charset="0"/>
          <a:sym typeface="Calibri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ヒラギノ角ゴ ProN W3" charset="0"/>
          <a:cs typeface="ヒラギノ角ゴ ProN W3" charset="0"/>
          <a:sym typeface="Calibri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ヒラギノ角ゴ ProN W3" charset="0"/>
          <a:cs typeface="ヒラギノ角ゴ ProN W3" charset="0"/>
          <a:sym typeface="Calibri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ヒラギノ角ゴ ProN W3" charset="0"/>
          <a:cs typeface="ヒラギノ角ゴ ProN W3" charset="0"/>
          <a:sym typeface="Calibri" charset="0"/>
        </a:defRPr>
      </a:lvl9pPr>
    </p:titleStyle>
    <p:bodyStyle>
      <a:lvl1pPr marL="342900" indent="-342900" algn="l" rtl="0" eaLnBrk="0" fontAlgn="base" hangingPunct="0">
        <a:spcBef>
          <a:spcPts val="800"/>
        </a:spcBef>
        <a:spcAft>
          <a:spcPct val="0"/>
        </a:spcAft>
        <a:buClr>
          <a:srgbClr val="000000"/>
        </a:buClr>
        <a:buSzPct val="100000"/>
        <a:buFont typeface="Arial" pitchFamily="34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Calibri" pitchFamily="34" charset="0"/>
        </a:defRPr>
      </a:lvl1pPr>
      <a:lvl2pPr marL="704850" indent="-285750" algn="l" rtl="0" eaLnBrk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Font typeface="Arial" pitchFamily="34" charset="0"/>
        <a:buChar char="–"/>
        <a:defRPr sz="2800">
          <a:solidFill>
            <a:schemeClr val="tx1"/>
          </a:solidFill>
          <a:latin typeface="+mn-lt"/>
          <a:ea typeface="+mn-ea"/>
          <a:cs typeface="+mn-cs"/>
          <a:sym typeface="Calibri" pitchFamily="34" charset="0"/>
        </a:defRPr>
      </a:lvl2pPr>
      <a:lvl3pPr marL="1104900" indent="-228600" algn="l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Arial" pitchFamily="34" charset="0"/>
        <a:buChar char="•"/>
        <a:defRPr sz="2400">
          <a:solidFill>
            <a:schemeClr val="tx1"/>
          </a:solidFill>
          <a:latin typeface="+mn-lt"/>
          <a:ea typeface="+mn-ea"/>
          <a:cs typeface="+mn-cs"/>
          <a:sym typeface="Calibri" pitchFamily="34" charset="0"/>
        </a:defRPr>
      </a:lvl3pPr>
      <a:lvl4pPr marL="1562100" indent="-228600" algn="l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Arial" pitchFamily="34" charset="0"/>
        <a:buChar char="–"/>
        <a:defRPr sz="2000">
          <a:solidFill>
            <a:schemeClr val="tx1"/>
          </a:solidFill>
          <a:latin typeface="+mn-lt"/>
          <a:ea typeface="+mn-ea"/>
          <a:cs typeface="+mn-cs"/>
          <a:sym typeface="Calibri" pitchFamily="34" charset="0"/>
        </a:defRPr>
      </a:lvl4pPr>
      <a:lvl5pPr marL="2019300" indent="-228600" algn="l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Arial" pitchFamily="34" charset="0"/>
        <a:buChar char="»"/>
        <a:defRPr sz="2000">
          <a:solidFill>
            <a:schemeClr val="tx1"/>
          </a:solidFill>
          <a:latin typeface="+mn-lt"/>
          <a:ea typeface="+mn-ea"/>
          <a:cs typeface="+mn-cs"/>
          <a:sym typeface="Calibri" pitchFamily="34" charset="0"/>
        </a:defRPr>
      </a:lvl5pPr>
      <a:lvl6pPr marL="2476500" indent="-228600" algn="l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Arial" charset="0"/>
        <a:buChar char="»"/>
        <a:defRPr sz="2000">
          <a:solidFill>
            <a:schemeClr val="tx1"/>
          </a:solidFill>
          <a:latin typeface="+mn-lt"/>
          <a:ea typeface="+mn-ea"/>
          <a:cs typeface="+mn-cs"/>
          <a:sym typeface="Calibri" charset="0"/>
        </a:defRPr>
      </a:lvl6pPr>
      <a:lvl7pPr marL="2933700" indent="-228600" algn="l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Arial" charset="0"/>
        <a:buChar char="»"/>
        <a:defRPr sz="2000">
          <a:solidFill>
            <a:schemeClr val="tx1"/>
          </a:solidFill>
          <a:latin typeface="+mn-lt"/>
          <a:ea typeface="+mn-ea"/>
          <a:cs typeface="+mn-cs"/>
          <a:sym typeface="Calibri" charset="0"/>
        </a:defRPr>
      </a:lvl7pPr>
      <a:lvl8pPr marL="3390900" indent="-228600" algn="l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Arial" charset="0"/>
        <a:buChar char="»"/>
        <a:defRPr sz="2000">
          <a:solidFill>
            <a:schemeClr val="tx1"/>
          </a:solidFill>
          <a:latin typeface="+mn-lt"/>
          <a:ea typeface="+mn-ea"/>
          <a:cs typeface="+mn-cs"/>
          <a:sym typeface="Calibri" charset="0"/>
        </a:defRPr>
      </a:lvl8pPr>
      <a:lvl9pPr marL="3848100" indent="-228600" algn="l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Arial" charset="0"/>
        <a:buChar char="»"/>
        <a:defRPr sz="2000">
          <a:solidFill>
            <a:schemeClr val="tx1"/>
          </a:solidFill>
          <a:latin typeface="+mn-lt"/>
          <a:ea typeface="+mn-ea"/>
          <a:cs typeface="+mn-cs"/>
          <a:sym typeface="Calibri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1.xml"/><Relationship Id="rId13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12" Type="http://schemas.microsoft.com/office/2007/relationships/diagramDrawing" Target="../diagrams/drawing1.xm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1.png"/><Relationship Id="rId11" Type="http://schemas.openxmlformats.org/officeDocument/2006/relationships/diagramColors" Target="../diagrams/colors1.xml"/><Relationship Id="rId5" Type="http://schemas.openxmlformats.org/officeDocument/2006/relationships/image" Target="../media/image10.png"/><Relationship Id="rId10" Type="http://schemas.openxmlformats.org/officeDocument/2006/relationships/diagramQuickStyle" Target="../diagrams/quickStyle1.xml"/><Relationship Id="rId4" Type="http://schemas.openxmlformats.org/officeDocument/2006/relationships/image" Target="../media/image9.png"/><Relationship Id="rId9" Type="http://schemas.openxmlformats.org/officeDocument/2006/relationships/diagramLayout" Target="../diagrams/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26"/>
          <p:cNvSpPr>
            <a:spLocks noChangeArrowheads="1"/>
          </p:cNvSpPr>
          <p:nvPr/>
        </p:nvSpPr>
        <p:spPr bwMode="auto">
          <a:xfrm>
            <a:off x="0" y="1785938"/>
            <a:ext cx="9144000" cy="442912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3000" b="1">
                <a:latin typeface="Calibri" pitchFamily="34" charset="0"/>
              </a:rPr>
              <a:t>Den nye EITI-standarden</a:t>
            </a:r>
          </a:p>
          <a:p>
            <a:pPr algn="ctr"/>
            <a:r>
              <a:rPr lang="en-US" sz="3000" b="1">
                <a:latin typeface="Calibri" pitchFamily="34" charset="0"/>
              </a:rPr>
              <a:t> og konsekvenser for norsk rapportering</a:t>
            </a:r>
          </a:p>
          <a:p>
            <a:pPr algn="ctr"/>
            <a:endParaRPr lang="en-US" sz="4000">
              <a:latin typeface="Calibri" pitchFamily="34" charset="0"/>
            </a:endParaRPr>
          </a:p>
          <a:p>
            <a:pPr algn="ctr"/>
            <a:r>
              <a:rPr lang="en-US" sz="3000">
                <a:latin typeface="Calibri" pitchFamily="34" charset="0"/>
              </a:rPr>
              <a:t>Anders Kråkenes,</a:t>
            </a:r>
          </a:p>
          <a:p>
            <a:pPr algn="ctr"/>
            <a:r>
              <a:rPr lang="en-US" sz="3000">
                <a:latin typeface="Calibri" pitchFamily="34" charset="0"/>
              </a:rPr>
              <a:t>Communications Manager at</a:t>
            </a:r>
          </a:p>
          <a:p>
            <a:pPr algn="ctr"/>
            <a:r>
              <a:rPr lang="en-US" sz="3000">
                <a:latin typeface="Calibri" pitchFamily="34" charset="0"/>
              </a:rPr>
              <a:t>the EITI International Secretariat</a:t>
            </a:r>
          </a:p>
          <a:p>
            <a:pPr algn="ctr"/>
            <a:endParaRPr lang="en-US" sz="400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3"/>
          <p:cNvSpPr txBox="1">
            <a:spLocks noChangeArrowheads="1"/>
          </p:cNvSpPr>
          <p:nvPr/>
        </p:nvSpPr>
        <p:spPr bwMode="auto">
          <a:xfrm>
            <a:off x="939800" y="4581525"/>
            <a:ext cx="7773988" cy="1160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80000"/>
              </a:lnSpc>
              <a:spcBef>
                <a:spcPct val="20000"/>
              </a:spcBef>
            </a:pPr>
            <a:endParaRPr lang="sv-SE" sz="2600" b="1">
              <a:solidFill>
                <a:srgbClr val="FF0000"/>
              </a:solidFill>
              <a:latin typeface="Calibri" pitchFamily="34" charset="0"/>
              <a:cs typeface="Arial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11188" y="1196975"/>
            <a:ext cx="8102600" cy="440055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nb-NO" sz="3000" dirty="0" err="1">
                <a:solidFill>
                  <a:srgbClr val="000000"/>
                </a:solidFill>
                <a:latin typeface="Calibri" pitchFamily="34" charset="0"/>
                <a:ea typeface="+mn-ea"/>
                <a:cs typeface="Calibri" pitchFamily="34" charset="0"/>
              </a:rPr>
              <a:t>Next</a:t>
            </a:r>
            <a:r>
              <a:rPr lang="nb-NO" sz="3000" dirty="0">
                <a:solidFill>
                  <a:srgbClr val="000000"/>
                </a:solidFill>
                <a:latin typeface="Calibri" pitchFamily="34" charset="0"/>
                <a:ea typeface="+mn-ea"/>
                <a:cs typeface="Calibri" pitchFamily="34" charset="0"/>
              </a:rPr>
              <a:t> </a:t>
            </a:r>
            <a:r>
              <a:rPr lang="nb-NO" sz="3000" dirty="0" err="1">
                <a:solidFill>
                  <a:srgbClr val="000000"/>
                </a:solidFill>
                <a:latin typeface="Calibri" pitchFamily="34" charset="0"/>
                <a:ea typeface="+mn-ea"/>
                <a:cs typeface="Calibri" pitchFamily="34" charset="0"/>
              </a:rPr>
              <a:t>steps</a:t>
            </a:r>
            <a:endParaRPr lang="nb-NO" sz="3000" dirty="0">
              <a:solidFill>
                <a:srgbClr val="000000"/>
              </a:solidFill>
              <a:latin typeface="Calibri" pitchFamily="34" charset="0"/>
              <a:ea typeface="+mn-ea"/>
              <a:cs typeface="Calibri" pitchFamily="34" charset="0"/>
            </a:endParaRPr>
          </a:p>
          <a:p>
            <a:pPr>
              <a:defRPr/>
            </a:pPr>
            <a:endParaRPr lang="nb-NO" sz="3000" dirty="0">
              <a:solidFill>
                <a:srgbClr val="000000"/>
              </a:solidFill>
              <a:latin typeface="Calibri" pitchFamily="34" charset="0"/>
              <a:ea typeface="+mn-ea"/>
              <a:cs typeface="Calibri" pitchFamily="34" charset="0"/>
            </a:endParaRPr>
          </a:p>
          <a:p>
            <a:pPr marL="514350" indent="-514350">
              <a:spcAft>
                <a:spcPts val="600"/>
              </a:spcAft>
              <a:buFontTx/>
              <a:buAutoNum type="arabicPeriod"/>
              <a:defRPr/>
            </a:pPr>
            <a:r>
              <a:rPr lang="en-AU" sz="3000" dirty="0">
                <a:solidFill>
                  <a:srgbClr val="000000"/>
                </a:solidFill>
                <a:latin typeface="Calibri" pitchFamily="34" charset="0"/>
                <a:ea typeface="+mn-ea"/>
                <a:cs typeface="ＭＳ Ｐゴシック" charset="0"/>
              </a:rPr>
              <a:t>Workplan: agreeing objectives, revising the workplan</a:t>
            </a:r>
          </a:p>
          <a:p>
            <a:pPr marL="514350" indent="-514350">
              <a:spcAft>
                <a:spcPts val="600"/>
              </a:spcAft>
              <a:buFontTx/>
              <a:buAutoNum type="arabicPeriod"/>
              <a:defRPr/>
            </a:pPr>
            <a:r>
              <a:rPr lang="en-AU" sz="3000" dirty="0">
                <a:solidFill>
                  <a:srgbClr val="000000"/>
                </a:solidFill>
                <a:latin typeface="Calibri" pitchFamily="34" charset="0"/>
                <a:ea typeface="+mn-ea"/>
                <a:cs typeface="ＭＳ Ｐゴシック" charset="0"/>
              </a:rPr>
              <a:t>EITI Report: scoping, contextual information, </a:t>
            </a:r>
            <a:r>
              <a:rPr lang="en-AU" sz="3000" dirty="0" err="1">
                <a:solidFill>
                  <a:srgbClr val="000000"/>
                </a:solidFill>
                <a:latin typeface="Calibri" pitchFamily="34" charset="0"/>
                <a:ea typeface="+mn-ea"/>
                <a:cs typeface="ＭＳ Ｐゴシック" charset="0"/>
              </a:rPr>
              <a:t>ToRs</a:t>
            </a:r>
            <a:r>
              <a:rPr lang="en-AU" sz="3000" dirty="0">
                <a:solidFill>
                  <a:srgbClr val="000000"/>
                </a:solidFill>
                <a:latin typeface="Calibri" pitchFamily="34" charset="0"/>
                <a:ea typeface="+mn-ea"/>
                <a:cs typeface="ＭＳ Ｐゴシック" charset="0"/>
              </a:rPr>
              <a:t> for independent administrator, communicate findings.</a:t>
            </a:r>
          </a:p>
          <a:p>
            <a:pPr marL="514350" indent="-514350">
              <a:spcAft>
                <a:spcPts val="600"/>
              </a:spcAft>
              <a:buFontTx/>
              <a:buAutoNum type="arabicPeriod"/>
              <a:defRPr/>
            </a:pPr>
            <a:r>
              <a:rPr lang="en-AU" sz="3000" dirty="0">
                <a:solidFill>
                  <a:srgbClr val="000000"/>
                </a:solidFill>
                <a:latin typeface="Calibri" pitchFamily="34" charset="0"/>
                <a:ea typeface="+mn-ea"/>
                <a:cs typeface="ＭＳ Ｐゴシック" charset="0"/>
              </a:rPr>
              <a:t>Annual activity reports: document progress and impact.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3"/>
          <p:cNvSpPr txBox="1">
            <a:spLocks noChangeArrowheads="1"/>
          </p:cNvSpPr>
          <p:nvPr/>
        </p:nvSpPr>
        <p:spPr bwMode="auto">
          <a:xfrm>
            <a:off x="939800" y="4581525"/>
            <a:ext cx="7773988" cy="1160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80000"/>
              </a:lnSpc>
              <a:spcBef>
                <a:spcPct val="20000"/>
              </a:spcBef>
            </a:pPr>
            <a:endParaRPr lang="sv-SE" sz="2600" b="1">
              <a:solidFill>
                <a:srgbClr val="FF0000"/>
              </a:solidFill>
              <a:latin typeface="Calibri" pitchFamily="34" charset="0"/>
              <a:cs typeface="Arial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39750" y="1146175"/>
            <a:ext cx="8174038" cy="4294188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nb-NO" sz="2800" dirty="0">
                <a:solidFill>
                  <a:srgbClr val="000000"/>
                </a:solidFill>
                <a:latin typeface="Calibri" pitchFamily="34" charset="0"/>
                <a:ea typeface="+mn-ea"/>
                <a:cs typeface="Calibri" pitchFamily="34" charset="0"/>
              </a:rPr>
              <a:t>Reminder </a:t>
            </a:r>
            <a:r>
              <a:rPr lang="nb-NO" sz="2800" dirty="0" err="1">
                <a:solidFill>
                  <a:srgbClr val="000000"/>
                </a:solidFill>
                <a:latin typeface="Calibri" pitchFamily="34" charset="0"/>
                <a:ea typeface="+mn-ea"/>
                <a:cs typeface="Calibri" pitchFamily="34" charset="0"/>
              </a:rPr>
              <a:t>on</a:t>
            </a:r>
            <a:r>
              <a:rPr lang="nb-NO" sz="2800" dirty="0">
                <a:solidFill>
                  <a:srgbClr val="000000"/>
                </a:solidFill>
                <a:latin typeface="Calibri" pitchFamily="34" charset="0"/>
                <a:ea typeface="+mn-ea"/>
                <a:cs typeface="Calibri" pitchFamily="34" charset="0"/>
              </a:rPr>
              <a:t> deadlines</a:t>
            </a:r>
          </a:p>
          <a:p>
            <a:pPr>
              <a:defRPr/>
            </a:pPr>
            <a:endParaRPr lang="nb-NO" sz="2800" dirty="0">
              <a:solidFill>
                <a:srgbClr val="000000"/>
              </a:solidFill>
              <a:latin typeface="Calibri" pitchFamily="34" charset="0"/>
              <a:ea typeface="+mn-ea"/>
              <a:cs typeface="Calibri" pitchFamily="34" charset="0"/>
            </a:endParaRPr>
          </a:p>
          <a:p>
            <a:pPr>
              <a:spcAft>
                <a:spcPts val="600"/>
              </a:spcAft>
              <a:defRPr/>
            </a:pPr>
            <a:r>
              <a:rPr lang="en-AU" sz="2400" dirty="0">
                <a:solidFill>
                  <a:srgbClr val="000000"/>
                </a:solidFill>
                <a:latin typeface="Calibri" pitchFamily="34" charset="0"/>
                <a:ea typeface="+mn-ea"/>
                <a:cs typeface="ＭＳ Ｐゴシック" charset="0"/>
              </a:rPr>
              <a:t>Norway is:</a:t>
            </a:r>
          </a:p>
          <a:p>
            <a:pPr marL="441325" indent="-441325"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en-AU" sz="2400" dirty="0">
                <a:solidFill>
                  <a:srgbClr val="000000"/>
                </a:solidFill>
                <a:latin typeface="Calibri" pitchFamily="34" charset="0"/>
                <a:ea typeface="+mn-ea"/>
                <a:cs typeface="ＭＳ Ｐゴシック" charset="0"/>
              </a:rPr>
              <a:t>Expected to update the workplan by 31 Dec 2013.</a:t>
            </a:r>
          </a:p>
          <a:p>
            <a:pPr marL="441325" indent="-441325">
              <a:spcAft>
                <a:spcPts val="600"/>
              </a:spcAft>
              <a:buFont typeface="Arial" charset="0"/>
              <a:buChar char="•"/>
              <a:defRPr/>
            </a:pPr>
            <a:r>
              <a:rPr lang="en-AU" sz="2400" dirty="0">
                <a:solidFill>
                  <a:srgbClr val="000000"/>
                </a:solidFill>
                <a:latin typeface="Calibri" pitchFamily="34" charset="0"/>
                <a:ea typeface="+mn-ea"/>
                <a:cs typeface="ＭＳ Ｐゴシック" charset="0"/>
              </a:rPr>
              <a:t>Required to produce the 2012 EITI Report in accordance with the EITI Rules by 31 Dec 2014, then the 2013 report </a:t>
            </a:r>
            <a:r>
              <a:rPr lang="en-AU" sz="2400" dirty="0">
                <a:solidFill>
                  <a:srgbClr val="000000"/>
                </a:solidFill>
                <a:latin typeface="Calibri" pitchFamily="34" charset="0"/>
                <a:ea typeface="ＭＳ Ｐゴシック" charset="0"/>
                <a:cs typeface="ＭＳ Ｐゴシック" charset="0"/>
              </a:rPr>
              <a:t>in accordance with the EITI Standard </a:t>
            </a:r>
            <a:r>
              <a:rPr lang="en-AU" sz="2400" dirty="0">
                <a:solidFill>
                  <a:srgbClr val="000000"/>
                </a:solidFill>
                <a:latin typeface="Calibri" pitchFamily="34" charset="0"/>
                <a:ea typeface="+mn-ea"/>
                <a:cs typeface="ＭＳ Ｐゴシック" charset="0"/>
              </a:rPr>
              <a:t>by 31 Dec 2015. </a:t>
            </a:r>
          </a:p>
          <a:p>
            <a:pPr marL="441325" indent="-441325">
              <a:spcAft>
                <a:spcPts val="600"/>
              </a:spcAft>
              <a:buFont typeface="Arial" charset="0"/>
              <a:buChar char="•"/>
              <a:defRPr/>
            </a:pPr>
            <a:r>
              <a:rPr lang="en-AU" sz="2400" dirty="0">
                <a:solidFill>
                  <a:srgbClr val="000000"/>
                </a:solidFill>
                <a:latin typeface="Calibri" pitchFamily="34" charset="0"/>
                <a:ea typeface="+mn-ea"/>
                <a:cs typeface="ＭＳ Ｐゴシック" charset="0"/>
              </a:rPr>
              <a:t>Required to publish the 2013 Annual Report by 1 July 2014.</a:t>
            </a:r>
          </a:p>
          <a:p>
            <a:pPr marL="441325" indent="-441325">
              <a:spcAft>
                <a:spcPts val="600"/>
              </a:spcAft>
              <a:buFont typeface="Arial" charset="0"/>
              <a:buChar char="•"/>
              <a:defRPr/>
            </a:pPr>
            <a:r>
              <a:rPr lang="en-AU" sz="2400" dirty="0">
                <a:solidFill>
                  <a:srgbClr val="000000"/>
                </a:solidFill>
                <a:latin typeface="Calibri" pitchFamily="34" charset="0"/>
                <a:ea typeface="+mn-ea"/>
                <a:cs typeface="ＭＳ Ｐゴシック" charset="0"/>
              </a:rPr>
              <a:t>Required to commence Validation by 1 Jan 2016.</a:t>
            </a:r>
          </a:p>
          <a:p>
            <a:pPr marL="914400" lvl="1" indent="-457200">
              <a:buFont typeface="Wingdings" pitchFamily="2" charset="2"/>
              <a:buChar char="ü"/>
              <a:defRPr/>
            </a:pPr>
            <a:endParaRPr lang="nb-NO" sz="2400" dirty="0">
              <a:solidFill>
                <a:srgbClr val="000000"/>
              </a:solidFill>
              <a:latin typeface="Calibri" pitchFamily="34" charset="0"/>
              <a:ea typeface="+mn-ea"/>
              <a:cs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Rectangle 6"/>
          <p:cNvSpPr>
            <a:spLocks noChangeArrowheads="1"/>
          </p:cNvSpPr>
          <p:nvPr/>
        </p:nvSpPr>
        <p:spPr bwMode="auto">
          <a:xfrm>
            <a:off x="-4763" y="0"/>
            <a:ext cx="9148763" cy="1655763"/>
          </a:xfrm>
          <a:prstGeom prst="rect">
            <a:avLst/>
          </a:pr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 sz="3600">
              <a:solidFill>
                <a:schemeClr val="bg1"/>
              </a:solidFill>
              <a:latin typeface="Frutiger LT 57 Cn" pitchFamily="1" charset="0"/>
            </a:endParaRPr>
          </a:p>
        </p:txBody>
      </p:sp>
      <p:pic>
        <p:nvPicPr>
          <p:cNvPr id="36866" name="Picture 7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07950" y="-4763"/>
            <a:ext cx="9248775" cy="70516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itle 25"/>
          <p:cNvSpPr txBox="1">
            <a:spLocks/>
          </p:cNvSpPr>
          <p:nvPr/>
        </p:nvSpPr>
        <p:spPr bwMode="auto">
          <a:xfrm>
            <a:off x="611188" y="3789363"/>
            <a:ext cx="4105275" cy="2519362"/>
          </a:xfrm>
          <a:prstGeom prst="rect">
            <a:avLst/>
          </a:prstGeom>
          <a:solidFill>
            <a:schemeClr val="tx1">
              <a:alpha val="73000"/>
            </a:schemeClr>
          </a:solidFill>
          <a:ln>
            <a:miter lim="800000"/>
            <a:headEnd/>
            <a:tailEnd/>
          </a:ln>
        </p:spPr>
        <p:txBody>
          <a:bodyPr/>
          <a:lstStyle/>
          <a:p>
            <a:pPr eaLnBrk="0" hangingPunct="0">
              <a:defRPr/>
            </a:pPr>
            <a:r>
              <a:rPr lang="en-US" sz="3200" b="1" i="1" kern="0" dirty="0">
                <a:solidFill>
                  <a:schemeClr val="bg1"/>
                </a:solidFill>
                <a:latin typeface="Calibri"/>
                <a:ea typeface="+mj-ea"/>
                <a:cs typeface="Calibri"/>
              </a:rPr>
              <a:t>Thank you!</a:t>
            </a:r>
          </a:p>
          <a:p>
            <a:pPr eaLnBrk="0" hangingPunct="0">
              <a:defRPr/>
            </a:pPr>
            <a:endParaRPr lang="en-US" sz="3200" b="1" i="1" kern="0" dirty="0">
              <a:solidFill>
                <a:schemeClr val="bg1"/>
              </a:solidFill>
              <a:latin typeface="Calibri"/>
              <a:ea typeface="+mj-ea"/>
              <a:cs typeface="Calibri"/>
            </a:endParaRPr>
          </a:p>
          <a:p>
            <a:pPr eaLnBrk="0" hangingPunct="0">
              <a:defRPr/>
            </a:pPr>
            <a:r>
              <a:rPr lang="en-US" sz="3200" b="1" i="1" kern="0" dirty="0" err="1">
                <a:solidFill>
                  <a:schemeClr val="bg1"/>
                </a:solidFill>
                <a:latin typeface="Calibri"/>
                <a:ea typeface="+mj-ea"/>
                <a:cs typeface="Calibri"/>
              </a:rPr>
              <a:t>akrakenes@eiti.org</a:t>
            </a:r>
            <a:endParaRPr lang="en-US" sz="3200" b="1" i="1" kern="0" dirty="0">
              <a:solidFill>
                <a:schemeClr val="bg1"/>
              </a:solidFill>
              <a:latin typeface="Calibri"/>
              <a:ea typeface="+mj-ea"/>
              <a:cs typeface="Calibri"/>
            </a:endParaRPr>
          </a:p>
          <a:p>
            <a:pPr eaLnBrk="0" hangingPunct="0">
              <a:defRPr/>
            </a:pPr>
            <a:endParaRPr lang="en-US" sz="3200" b="1" i="1" kern="0" dirty="0">
              <a:solidFill>
                <a:schemeClr val="bg1"/>
              </a:solidFill>
              <a:latin typeface="Calibri"/>
              <a:ea typeface="+mj-ea"/>
              <a:cs typeface="Calibri"/>
            </a:endParaRPr>
          </a:p>
          <a:p>
            <a:pPr eaLnBrk="0" hangingPunct="0">
              <a:defRPr/>
            </a:pPr>
            <a:r>
              <a:rPr lang="en-US" sz="3200" b="1" i="1" kern="0" dirty="0" err="1">
                <a:solidFill>
                  <a:schemeClr val="bg1"/>
                </a:solidFill>
                <a:latin typeface="Calibri"/>
                <a:ea typeface="+mj-ea"/>
                <a:cs typeface="Calibri"/>
              </a:rPr>
              <a:t>www.eiti.org</a:t>
            </a:r>
            <a:endParaRPr lang="en-US" sz="3200" b="1" i="1" kern="0" dirty="0">
              <a:solidFill>
                <a:schemeClr val="bg1"/>
              </a:solidFill>
              <a:latin typeface="Calibri"/>
              <a:ea typeface="+mj-ea"/>
              <a:cs typeface="Calibri"/>
            </a:endParaRPr>
          </a:p>
          <a:p>
            <a:pPr eaLnBrk="0" hangingPunct="0">
              <a:defRPr/>
            </a:pPr>
            <a:endParaRPr lang="en-US" sz="3200" b="1" i="1" kern="0" dirty="0">
              <a:solidFill>
                <a:schemeClr val="bg1"/>
              </a:solidFill>
              <a:latin typeface="Calibri"/>
              <a:ea typeface="+mj-ea"/>
              <a:cs typeface="Calibri"/>
            </a:endParaRPr>
          </a:p>
          <a:p>
            <a:pPr eaLnBrk="0" hangingPunct="0">
              <a:defRPr/>
            </a:pPr>
            <a:endParaRPr lang="en-US" sz="3200" b="1" i="1" kern="0" dirty="0">
              <a:solidFill>
                <a:schemeClr val="bg1"/>
              </a:solidFill>
              <a:latin typeface="Calibri"/>
              <a:ea typeface="+mj-ea"/>
              <a:cs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26"/>
          <p:cNvSpPr>
            <a:spLocks noChangeArrowheads="1"/>
          </p:cNvSpPr>
          <p:nvPr/>
        </p:nvSpPr>
        <p:spPr bwMode="auto">
          <a:xfrm>
            <a:off x="539750" y="1196975"/>
            <a:ext cx="7993063" cy="5018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defRPr/>
            </a:pPr>
            <a:r>
              <a:rPr lang="en-US" sz="4000" dirty="0">
                <a:latin typeface="Calibri" charset="0"/>
                <a:ea typeface="ＭＳ Ｐゴシック" charset="0"/>
                <a:cs typeface="Calibri" charset="0"/>
              </a:rPr>
              <a:t>Agenda</a:t>
            </a:r>
          </a:p>
          <a:p>
            <a:pPr>
              <a:defRPr/>
            </a:pPr>
            <a:endParaRPr lang="en-US" sz="4000" dirty="0">
              <a:latin typeface="Calibri" charset="0"/>
              <a:ea typeface="ＭＳ Ｐゴシック" charset="0"/>
              <a:cs typeface="Calibri" charset="0"/>
            </a:endParaRPr>
          </a:p>
          <a:p>
            <a:pPr marL="514350" indent="-514350">
              <a:buFont typeface="+mj-lt"/>
              <a:buAutoNum type="arabicPeriod"/>
              <a:defRPr/>
            </a:pPr>
            <a:r>
              <a:rPr lang="en-US" sz="4000" dirty="0" err="1">
                <a:latin typeface="Calibri" charset="0"/>
                <a:ea typeface="ＭＳ Ｐゴシック" charset="0"/>
                <a:cs typeface="Calibri" charset="0"/>
              </a:rPr>
              <a:t>Hva</a:t>
            </a:r>
            <a:r>
              <a:rPr lang="en-US" sz="4000" dirty="0">
                <a:latin typeface="Calibri" charset="0"/>
                <a:ea typeface="ＭＳ Ｐゴシック" charset="0"/>
                <a:cs typeface="Calibri" charset="0"/>
              </a:rPr>
              <a:t> </a:t>
            </a:r>
            <a:r>
              <a:rPr lang="en-US" sz="4000" dirty="0" err="1">
                <a:latin typeface="Calibri" charset="0"/>
                <a:ea typeface="ＭＳ Ｐゴシック" charset="0"/>
                <a:cs typeface="Calibri" charset="0"/>
              </a:rPr>
              <a:t>er</a:t>
            </a:r>
            <a:r>
              <a:rPr lang="en-US" sz="4000" dirty="0">
                <a:latin typeface="Calibri" charset="0"/>
                <a:ea typeface="ＭＳ Ｐゴシック" charset="0"/>
                <a:cs typeface="Calibri" charset="0"/>
              </a:rPr>
              <a:t> </a:t>
            </a:r>
            <a:r>
              <a:rPr lang="en-US" sz="4000" dirty="0" err="1">
                <a:latin typeface="Calibri" charset="0"/>
                <a:ea typeface="ＭＳ Ｐゴシック" charset="0"/>
                <a:cs typeface="Calibri" charset="0"/>
              </a:rPr>
              <a:t>nytt</a:t>
            </a:r>
            <a:r>
              <a:rPr lang="en-US" sz="4000" dirty="0">
                <a:latin typeface="Calibri" charset="0"/>
                <a:ea typeface="ＭＳ Ｐゴシック" charset="0"/>
                <a:cs typeface="Calibri" charset="0"/>
              </a:rPr>
              <a:t> </a:t>
            </a:r>
            <a:r>
              <a:rPr lang="en-US" sz="4000" dirty="0" err="1">
                <a:latin typeface="Calibri" charset="0"/>
                <a:ea typeface="ＭＳ Ｐゴシック" charset="0"/>
                <a:cs typeface="Calibri" charset="0"/>
              </a:rPr>
              <a:t>i</a:t>
            </a:r>
            <a:r>
              <a:rPr lang="en-US" sz="4000" dirty="0">
                <a:latin typeface="Calibri" charset="0"/>
                <a:ea typeface="ＭＳ Ｐゴシック" charset="0"/>
                <a:cs typeface="Calibri" charset="0"/>
              </a:rPr>
              <a:t> 2013 EITI-</a:t>
            </a:r>
            <a:r>
              <a:rPr lang="en-US" sz="4000" dirty="0" err="1">
                <a:latin typeface="Calibri" charset="0"/>
                <a:ea typeface="ＭＳ Ｐゴシック" charset="0"/>
                <a:cs typeface="Calibri" charset="0"/>
              </a:rPr>
              <a:t>standarden</a:t>
            </a:r>
            <a:r>
              <a:rPr lang="en-US" sz="4000" dirty="0">
                <a:latin typeface="Calibri" charset="0"/>
                <a:ea typeface="ＭＳ Ｐゴシック" charset="0"/>
                <a:cs typeface="Calibri" charset="0"/>
              </a:rPr>
              <a:t>?</a:t>
            </a:r>
          </a:p>
          <a:p>
            <a:pPr marL="514350" indent="-514350">
              <a:buFont typeface="+mj-lt"/>
              <a:buAutoNum type="arabicPeriod"/>
              <a:defRPr/>
            </a:pPr>
            <a:endParaRPr lang="en-US" sz="4000" dirty="0">
              <a:latin typeface="Calibri" charset="0"/>
              <a:ea typeface="ＭＳ Ｐゴシック" charset="0"/>
              <a:cs typeface="Calibri" charset="0"/>
            </a:endParaRPr>
          </a:p>
          <a:p>
            <a:pPr marL="514350" indent="-514350">
              <a:buFont typeface="+mj-lt"/>
              <a:buAutoNum type="arabicPeriod"/>
              <a:defRPr/>
            </a:pPr>
            <a:r>
              <a:rPr lang="en-US" sz="4000" dirty="0" err="1">
                <a:latin typeface="Calibri" charset="0"/>
                <a:ea typeface="ＭＳ Ｐゴシック" charset="0"/>
                <a:cs typeface="Calibri" charset="0"/>
              </a:rPr>
              <a:t>Hva</a:t>
            </a:r>
            <a:r>
              <a:rPr lang="en-US" sz="4000" dirty="0">
                <a:latin typeface="Calibri" charset="0"/>
                <a:ea typeface="ＭＳ Ｐゴシック" charset="0"/>
                <a:cs typeface="Calibri" charset="0"/>
              </a:rPr>
              <a:t> </a:t>
            </a:r>
            <a:r>
              <a:rPr lang="en-US" sz="4000" dirty="0" err="1">
                <a:latin typeface="Calibri" charset="0"/>
                <a:ea typeface="ＭＳ Ｐゴシック" charset="0"/>
                <a:cs typeface="Calibri" charset="0"/>
              </a:rPr>
              <a:t>er</a:t>
            </a:r>
            <a:r>
              <a:rPr lang="en-US" sz="4000" dirty="0">
                <a:latin typeface="Calibri" charset="0"/>
                <a:ea typeface="ＭＳ Ｐゴシック" charset="0"/>
                <a:cs typeface="Calibri" charset="0"/>
              </a:rPr>
              <a:t> </a:t>
            </a:r>
            <a:r>
              <a:rPr lang="en-US" sz="4000" dirty="0" err="1">
                <a:latin typeface="Calibri" charset="0"/>
                <a:ea typeface="ＭＳ Ｐゴシック" charset="0"/>
                <a:cs typeface="Calibri" charset="0"/>
              </a:rPr>
              <a:t>konsekvensene</a:t>
            </a:r>
            <a:r>
              <a:rPr lang="en-US" sz="4000" dirty="0">
                <a:latin typeface="Calibri" charset="0"/>
                <a:ea typeface="ＭＳ Ｐゴシック" charset="0"/>
                <a:cs typeface="Calibri" charset="0"/>
              </a:rPr>
              <a:t> for </a:t>
            </a:r>
            <a:r>
              <a:rPr lang="en-US" sz="4000" dirty="0" err="1">
                <a:latin typeface="Calibri" charset="0"/>
                <a:ea typeface="ＭＳ Ｐゴシック" charset="0"/>
                <a:cs typeface="Calibri" charset="0"/>
              </a:rPr>
              <a:t>Norge</a:t>
            </a:r>
            <a:r>
              <a:rPr lang="en-US" sz="4000" dirty="0">
                <a:latin typeface="Calibri" charset="0"/>
                <a:ea typeface="ＭＳ Ｐゴシック" charset="0"/>
                <a:cs typeface="Calibri" charset="0"/>
              </a:rPr>
              <a:t>?</a:t>
            </a:r>
          </a:p>
          <a:p>
            <a:pPr marL="514350" indent="-514350">
              <a:buFont typeface="+mj-lt"/>
              <a:buAutoNum type="arabicPeriod"/>
              <a:defRPr/>
            </a:pPr>
            <a:endParaRPr lang="en-US" sz="4000" dirty="0">
              <a:latin typeface="Calibri" charset="0"/>
              <a:ea typeface="ＭＳ Ｐゴシック" charset="0"/>
              <a:cs typeface="Calibri" charset="0"/>
            </a:endParaRPr>
          </a:p>
          <a:p>
            <a:pPr marL="514350" indent="-514350">
              <a:buFont typeface="+mj-lt"/>
              <a:buAutoNum type="arabicPeriod"/>
              <a:defRPr/>
            </a:pPr>
            <a:r>
              <a:rPr lang="en-US" sz="4000" dirty="0" err="1">
                <a:latin typeface="Calibri" charset="0"/>
                <a:ea typeface="ＭＳ Ｐゴシック" charset="0"/>
                <a:cs typeface="Calibri" charset="0"/>
              </a:rPr>
              <a:t>Kort</a:t>
            </a:r>
            <a:r>
              <a:rPr lang="en-US" sz="4000" dirty="0">
                <a:latin typeface="Calibri" charset="0"/>
                <a:ea typeface="ＭＳ Ｐゴシック" charset="0"/>
                <a:cs typeface="Calibri" charset="0"/>
              </a:rPr>
              <a:t> </a:t>
            </a:r>
            <a:r>
              <a:rPr lang="en-US" sz="4000" dirty="0" err="1">
                <a:latin typeface="Calibri" charset="0"/>
                <a:ea typeface="ＭＳ Ｐゴシック" charset="0"/>
                <a:cs typeface="Calibri" charset="0"/>
              </a:rPr>
              <a:t>orientering</a:t>
            </a:r>
            <a:r>
              <a:rPr lang="en-US" sz="4000" dirty="0">
                <a:latin typeface="Calibri" charset="0"/>
                <a:ea typeface="ＭＳ Ｐゴシック" charset="0"/>
                <a:cs typeface="Calibri" charset="0"/>
              </a:rPr>
              <a:t> </a:t>
            </a:r>
            <a:r>
              <a:rPr lang="en-US" sz="4000" dirty="0" err="1">
                <a:latin typeface="Calibri" charset="0"/>
                <a:ea typeface="ＭＳ Ｐゴシック" charset="0"/>
                <a:cs typeface="Calibri" charset="0"/>
              </a:rPr>
              <a:t>fra</a:t>
            </a:r>
            <a:r>
              <a:rPr lang="en-US" sz="4000" dirty="0">
                <a:latin typeface="Calibri" charset="0"/>
                <a:ea typeface="ＭＳ Ｐゴシック" charset="0"/>
                <a:cs typeface="Calibri" charset="0"/>
              </a:rPr>
              <a:t> EITI </a:t>
            </a:r>
            <a:r>
              <a:rPr lang="en-US" sz="4000" dirty="0" err="1">
                <a:latin typeface="Calibri" charset="0"/>
                <a:ea typeface="ＭＳ Ｐゴシック" charset="0"/>
                <a:cs typeface="Calibri" charset="0"/>
              </a:rPr>
              <a:t>internasjonalt</a:t>
            </a:r>
            <a:r>
              <a:rPr lang="en-US" sz="4000" dirty="0">
                <a:latin typeface="Calibri" charset="0"/>
                <a:ea typeface="ＭＳ Ｐゴシック" charset="0"/>
                <a:cs typeface="Calibri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Title 1"/>
          <p:cNvSpPr>
            <a:spLocks noGrp="1"/>
          </p:cNvSpPr>
          <p:nvPr>
            <p:ph type="title"/>
          </p:nvPr>
        </p:nvSpPr>
        <p:spPr bwMode="auto">
          <a:xfrm>
            <a:off x="684213" y="1268413"/>
            <a:ext cx="5545137" cy="935037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AU" sz="4000" smtClean="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rPr>
              <a:t>Utviklingen av EITI</a:t>
            </a:r>
          </a:p>
        </p:txBody>
      </p:sp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684213" y="2565400"/>
          <a:ext cx="7704137" cy="228600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936017"/>
                <a:gridCol w="6768120"/>
              </a:tblGrid>
              <a:tr h="360040">
                <a:tc>
                  <a:txBody>
                    <a:bodyPr/>
                    <a:lstStyle/>
                    <a:p>
                      <a:pPr algn="l"/>
                      <a:r>
                        <a:rPr lang="en-AU" sz="2400" b="0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2003</a:t>
                      </a:r>
                      <a:endParaRPr lang="en-AU" sz="2400" b="0" dirty="0">
                        <a:solidFill>
                          <a:schemeClr val="tx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1431" marR="9143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AU" sz="2400" b="0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EITI Principles</a:t>
                      </a:r>
                    </a:p>
                  </a:txBody>
                  <a:tcPr marL="91431" marR="9143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60040">
                <a:tc>
                  <a:txBody>
                    <a:bodyPr/>
                    <a:lstStyle/>
                    <a:p>
                      <a:pPr algn="l"/>
                      <a:r>
                        <a:rPr lang="en-AU" sz="2400" b="0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2005</a:t>
                      </a:r>
                      <a:endParaRPr lang="en-AU" sz="2400" b="0" dirty="0">
                        <a:solidFill>
                          <a:schemeClr val="tx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1431" marR="9143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AU" sz="2400" b="0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EITI</a:t>
                      </a:r>
                      <a:r>
                        <a:rPr lang="en-AU" sz="2400" b="0" baseline="0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 Criteria and Sourcebook (non binding guidance)</a:t>
                      </a:r>
                      <a:endParaRPr lang="en-AU" sz="2400" b="0" dirty="0">
                        <a:solidFill>
                          <a:schemeClr val="tx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1431" marR="9143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60040">
                <a:tc>
                  <a:txBody>
                    <a:bodyPr/>
                    <a:lstStyle/>
                    <a:p>
                      <a:pPr algn="l"/>
                      <a:r>
                        <a:rPr lang="en-AU" sz="2400" b="0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2008</a:t>
                      </a:r>
                      <a:endParaRPr lang="en-AU" sz="2400" b="0" dirty="0">
                        <a:solidFill>
                          <a:schemeClr val="tx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1431" marR="9143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AU" sz="2400" b="0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EITI Validation Guide (</a:t>
                      </a:r>
                      <a:r>
                        <a:rPr lang="en-AU" sz="2400" b="0" baseline="0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binding requirements)</a:t>
                      </a:r>
                      <a:endParaRPr lang="en-AU" sz="2400" b="0" dirty="0">
                        <a:solidFill>
                          <a:schemeClr val="tx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1431" marR="9143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60040">
                <a:tc>
                  <a:txBody>
                    <a:bodyPr/>
                    <a:lstStyle/>
                    <a:p>
                      <a:pPr algn="l"/>
                      <a:r>
                        <a:rPr lang="en-AU" sz="2400" b="0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2011</a:t>
                      </a:r>
                      <a:endParaRPr lang="en-AU" sz="2400" b="0" dirty="0">
                        <a:solidFill>
                          <a:schemeClr val="tx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1431" marR="9143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2400" b="0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EITI Rules and Validation Guide</a:t>
                      </a:r>
                    </a:p>
                  </a:txBody>
                  <a:tcPr marL="91431" marR="9143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60040">
                <a:tc>
                  <a:txBody>
                    <a:bodyPr/>
                    <a:lstStyle/>
                    <a:p>
                      <a:pPr algn="l"/>
                      <a:r>
                        <a:rPr lang="en-AU" sz="2400" b="0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2013 </a:t>
                      </a:r>
                      <a:endParaRPr lang="en-AU" sz="2400" b="0" dirty="0">
                        <a:solidFill>
                          <a:schemeClr val="tx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1431" marR="9143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2400" b="0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EITI Standard</a:t>
                      </a:r>
                    </a:p>
                  </a:txBody>
                  <a:tcPr marL="91431" marR="9143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3"/>
          <p:cNvSpPr txBox="1">
            <a:spLocks noChangeArrowheads="1"/>
          </p:cNvSpPr>
          <p:nvPr/>
        </p:nvSpPr>
        <p:spPr bwMode="auto">
          <a:xfrm>
            <a:off x="939800" y="4581525"/>
            <a:ext cx="7773988" cy="1160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80000"/>
              </a:lnSpc>
              <a:spcBef>
                <a:spcPct val="20000"/>
              </a:spcBef>
            </a:pPr>
            <a:endParaRPr lang="sv-SE" sz="2600" b="1">
              <a:solidFill>
                <a:srgbClr val="FF0000"/>
              </a:solidFill>
              <a:latin typeface="Calibri" pitchFamily="34" charset="0"/>
              <a:cs typeface="Arial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84213" y="1268413"/>
            <a:ext cx="8029575" cy="255428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nb-NO" sz="4000">
                <a:solidFill>
                  <a:srgbClr val="000000"/>
                </a:solidFill>
                <a:latin typeface="Calibri" pitchFamily="34" charset="0"/>
              </a:rPr>
              <a:t>EITI-standarden</a:t>
            </a:r>
          </a:p>
          <a:p>
            <a:endParaRPr lang="nb-NO" sz="3000">
              <a:solidFill>
                <a:srgbClr val="000000"/>
              </a:solidFill>
              <a:latin typeface="Calibri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nb-NO" sz="3000">
                <a:solidFill>
                  <a:srgbClr val="000000"/>
                </a:solidFill>
                <a:latin typeface="Calibri" pitchFamily="34" charset="0"/>
              </a:rPr>
              <a:t>Konsultasjoner over 3 år</a:t>
            </a:r>
          </a:p>
          <a:p>
            <a:pPr>
              <a:buFont typeface="Arial" pitchFamily="34" charset="0"/>
              <a:buChar char="•"/>
            </a:pPr>
            <a:r>
              <a:rPr lang="nb-NO" sz="3000">
                <a:solidFill>
                  <a:srgbClr val="000000"/>
                </a:solidFill>
                <a:latin typeface="Calibri" pitchFamily="34" charset="0"/>
              </a:rPr>
              <a:t>Basert på erfaringer og god praksis</a:t>
            </a:r>
          </a:p>
          <a:p>
            <a:pPr>
              <a:buFont typeface="Arial" pitchFamily="34" charset="0"/>
              <a:buChar char="•"/>
            </a:pPr>
            <a:r>
              <a:rPr lang="en-GB" sz="3000">
                <a:solidFill>
                  <a:srgbClr val="000000"/>
                </a:solidFill>
                <a:latin typeface="Calibri" pitchFamily="34" charset="0"/>
              </a:rPr>
              <a:t>Mål: et mer effektivt og relevant EITI</a:t>
            </a:r>
          </a:p>
        </p:txBody>
      </p:sp>
      <p:pic>
        <p:nvPicPr>
          <p:cNvPr id="22531" name="Picture 2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7088" y="4149725"/>
            <a:ext cx="7561262" cy="2378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7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700" y="2349500"/>
            <a:ext cx="3057525" cy="3887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24578" name="Title 1"/>
          <p:cNvSpPr txBox="1">
            <a:spLocks/>
          </p:cNvSpPr>
          <p:nvPr/>
        </p:nvSpPr>
        <p:spPr bwMode="auto">
          <a:xfrm>
            <a:off x="395288" y="1125538"/>
            <a:ext cx="3313112" cy="935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en-AU" sz="3000">
                <a:solidFill>
                  <a:srgbClr val="2A679B"/>
                </a:solidFill>
                <a:latin typeface="Calibri" pitchFamily="34" charset="0"/>
                <a:cs typeface="Arial" pitchFamily="34" charset="0"/>
              </a:rPr>
              <a:t>EITI Rules (2011)</a:t>
            </a:r>
          </a:p>
          <a:p>
            <a:pPr algn="ctr" eaLnBrk="0" hangingPunct="0"/>
            <a:r>
              <a:rPr lang="en-AU" sz="3000">
                <a:solidFill>
                  <a:srgbClr val="2A679B"/>
                </a:solidFill>
                <a:latin typeface="Calibri" pitchFamily="34" charset="0"/>
                <a:cs typeface="Arial" pitchFamily="34" charset="0"/>
              </a:rPr>
              <a:t>21 Requirements</a:t>
            </a:r>
          </a:p>
        </p:txBody>
      </p:sp>
      <p:sp>
        <p:nvSpPr>
          <p:cNvPr id="24579" name="Right Brace 3"/>
          <p:cNvSpPr>
            <a:spLocks/>
          </p:cNvSpPr>
          <p:nvPr/>
        </p:nvSpPr>
        <p:spPr bwMode="auto">
          <a:xfrm>
            <a:off x="3962400" y="2060575"/>
            <a:ext cx="163513" cy="4392613"/>
          </a:xfrm>
          <a:prstGeom prst="rightBrace">
            <a:avLst>
              <a:gd name="adj1" fmla="val 8333"/>
              <a:gd name="adj2" fmla="val 50000"/>
            </a:avLst>
          </a:prstGeom>
          <a:solidFill>
            <a:schemeClr val="bg1"/>
          </a:solidFill>
          <a:ln w="76200">
            <a:solidFill>
              <a:srgbClr val="144B88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en-AU"/>
          </a:p>
        </p:txBody>
      </p:sp>
      <p:pic>
        <p:nvPicPr>
          <p:cNvPr id="24580" name="Picture 1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95775" y="2490788"/>
            <a:ext cx="4762500" cy="288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81" name="Title 1"/>
          <p:cNvSpPr txBox="1">
            <a:spLocks/>
          </p:cNvSpPr>
          <p:nvPr/>
        </p:nvSpPr>
        <p:spPr bwMode="auto">
          <a:xfrm>
            <a:off x="4418013" y="1138238"/>
            <a:ext cx="3898900" cy="935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en-AU" sz="3000">
                <a:solidFill>
                  <a:srgbClr val="2A679B"/>
                </a:solidFill>
                <a:latin typeface="Calibri" pitchFamily="34" charset="0"/>
                <a:cs typeface="Arial" pitchFamily="34" charset="0"/>
              </a:rPr>
              <a:t>EITI Standard (2013)</a:t>
            </a:r>
          </a:p>
          <a:p>
            <a:pPr algn="ctr" eaLnBrk="0" hangingPunct="0"/>
            <a:r>
              <a:rPr lang="en-AU" sz="3000">
                <a:solidFill>
                  <a:srgbClr val="2A679B"/>
                </a:solidFill>
                <a:latin typeface="Calibri" pitchFamily="34" charset="0"/>
                <a:cs typeface="Arial" pitchFamily="34" charset="0"/>
              </a:rPr>
              <a:t>7 Requirements</a:t>
            </a:r>
            <a:endParaRPr lang="en-AU" sz="2400">
              <a:solidFill>
                <a:srgbClr val="2A679B"/>
              </a:solidFill>
              <a:latin typeface="Calibri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3" name="Bilde 3" descr="EITI-report.ai"/>
          <p:cNvPicPr>
            <a:picLocks noChangeAspect="1"/>
          </p:cNvPicPr>
          <p:nvPr/>
        </p:nvPicPr>
        <p:blipFill>
          <a:blip r:embed="rId2" cstate="print"/>
          <a:srcRect l="19620" t="20129" r="49580" b="34271"/>
          <a:stretch>
            <a:fillRect/>
          </a:stretch>
        </p:blipFill>
        <p:spPr bwMode="auto">
          <a:xfrm>
            <a:off x="4173538" y="4505325"/>
            <a:ext cx="782637" cy="1157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4" name="Picture 15"/>
          <p:cNvPicPr>
            <a:picLocks noChangeAspect="1" noChangeArrowheads="1"/>
          </p:cNvPicPr>
          <p:nvPr/>
        </p:nvPicPr>
        <p:blipFill>
          <a:blip r:embed="rId3" cstate="print"/>
          <a:srcRect l="9566" t="5273" r="5634"/>
          <a:stretch>
            <a:fillRect/>
          </a:stretch>
        </p:blipFill>
        <p:spPr bwMode="auto">
          <a:xfrm>
            <a:off x="7043738" y="4632325"/>
            <a:ext cx="1046162" cy="9763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pic>
        <p:nvPicPr>
          <p:cNvPr id="13315" name="Picture 13"/>
          <p:cNvPicPr>
            <a:picLocks noChangeAspect="1" noChangeArrowheads="1"/>
          </p:cNvPicPr>
          <p:nvPr/>
        </p:nvPicPr>
        <p:blipFill>
          <a:blip r:embed="rId4" cstate="print"/>
          <a:srcRect l="4951" t="3825" r="2095"/>
          <a:stretch>
            <a:fillRect/>
          </a:stretch>
        </p:blipFill>
        <p:spPr bwMode="auto">
          <a:xfrm>
            <a:off x="603250" y="4614863"/>
            <a:ext cx="1616075" cy="8731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sp>
        <p:nvSpPr>
          <p:cNvPr id="13316" name="Chevron 41"/>
          <p:cNvSpPr>
            <a:spLocks noChangeArrowheads="1"/>
          </p:cNvSpPr>
          <p:nvPr/>
        </p:nvSpPr>
        <p:spPr bwMode="auto">
          <a:xfrm>
            <a:off x="-439738" y="4478338"/>
            <a:ext cx="3597276" cy="2405062"/>
          </a:xfrm>
          <a:prstGeom prst="chevron">
            <a:avLst>
              <a:gd name="adj" fmla="val 11813"/>
            </a:avLst>
          </a:prstGeom>
          <a:solidFill>
            <a:srgbClr val="FFFF00">
              <a:alpha val="14117"/>
            </a:srgbClr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endParaRPr lang="en-US" sz="4200">
              <a:solidFill>
                <a:srgbClr val="000000"/>
              </a:solidFill>
              <a:latin typeface="Gill Sans" charset="0"/>
              <a:ea typeface="ヒラギノ角ゴ ProN W3" charset="-128"/>
              <a:sym typeface="Gill Sans" charset="0"/>
            </a:endParaRPr>
          </a:p>
        </p:txBody>
      </p:sp>
      <p:sp>
        <p:nvSpPr>
          <p:cNvPr id="13317" name="Chevron 41"/>
          <p:cNvSpPr>
            <a:spLocks noChangeArrowheads="1"/>
          </p:cNvSpPr>
          <p:nvPr/>
        </p:nvSpPr>
        <p:spPr bwMode="auto">
          <a:xfrm>
            <a:off x="2946400" y="4478338"/>
            <a:ext cx="3225800" cy="2405062"/>
          </a:xfrm>
          <a:prstGeom prst="chevron">
            <a:avLst>
              <a:gd name="adj" fmla="val 11810"/>
            </a:avLst>
          </a:prstGeom>
          <a:solidFill>
            <a:srgbClr val="1075BD">
              <a:alpha val="7059"/>
            </a:srgbClr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endParaRPr lang="en-US" sz="4200">
              <a:solidFill>
                <a:srgbClr val="000000"/>
              </a:solidFill>
              <a:latin typeface="Gill Sans" charset="0"/>
              <a:ea typeface="ヒラギノ角ゴ ProN W3" charset="-128"/>
              <a:sym typeface="Gill Sans" charset="0"/>
            </a:endParaRPr>
          </a:p>
        </p:txBody>
      </p:sp>
      <p:sp>
        <p:nvSpPr>
          <p:cNvPr id="13318" name="Chevron 41"/>
          <p:cNvSpPr>
            <a:spLocks noChangeArrowheads="1"/>
          </p:cNvSpPr>
          <p:nvPr/>
        </p:nvSpPr>
        <p:spPr bwMode="auto">
          <a:xfrm>
            <a:off x="5943600" y="4478338"/>
            <a:ext cx="3784600" cy="2405062"/>
          </a:xfrm>
          <a:prstGeom prst="chevron">
            <a:avLst>
              <a:gd name="adj" fmla="val 11817"/>
            </a:avLst>
          </a:prstGeom>
          <a:solidFill>
            <a:srgbClr val="7BA544">
              <a:alpha val="12157"/>
            </a:srgbClr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endParaRPr lang="en-US" sz="4200">
              <a:solidFill>
                <a:srgbClr val="000000"/>
              </a:solidFill>
              <a:latin typeface="Gill Sans" charset="0"/>
              <a:ea typeface="ヒラギノ角ゴ ProN W3" charset="-128"/>
              <a:sym typeface="Gill Sans" charset="0"/>
            </a:endParaRPr>
          </a:p>
        </p:txBody>
      </p:sp>
      <p:sp>
        <p:nvSpPr>
          <p:cNvPr id="13336" name="Line 1"/>
          <p:cNvSpPr>
            <a:spLocks noChangeShapeType="1"/>
          </p:cNvSpPr>
          <p:nvPr/>
        </p:nvSpPr>
        <p:spPr bwMode="auto">
          <a:xfrm rot="10800000">
            <a:off x="2074332" y="2404543"/>
            <a:ext cx="1992840" cy="1990723"/>
          </a:xfrm>
          <a:prstGeom prst="line">
            <a:avLst/>
          </a:prstGeom>
          <a:noFill/>
          <a:ln w="38100">
            <a:gradFill flip="none" rotWithShape="1">
              <a:gsLst>
                <a:gs pos="0">
                  <a:srgbClr val="1075BD">
                    <a:alpha val="50195"/>
                  </a:srgbClr>
                </a:gs>
                <a:gs pos="100000">
                  <a:srgbClr val="FFFFFF">
                    <a:alpha val="50195"/>
                  </a:srgbClr>
                </a:gs>
              </a:gsLst>
              <a:lin ang="0" scaled="1"/>
              <a:tileRect/>
            </a:gradFill>
            <a:miter lim="800000"/>
            <a:headEnd type="stealth" w="med" len="med"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pPr algn="ctr">
              <a:defRPr/>
            </a:pPr>
            <a:endParaRPr lang="en-US" sz="4200">
              <a:solidFill>
                <a:srgbClr val="000000"/>
              </a:solidFill>
              <a:latin typeface="Calibri"/>
              <a:ea typeface="ヒラギノ角ゴ ProN W3" charset="0"/>
              <a:cs typeface="Calibri"/>
              <a:sym typeface="Gill Sans" charset="0"/>
            </a:endParaRPr>
          </a:p>
        </p:txBody>
      </p:sp>
      <p:pic>
        <p:nvPicPr>
          <p:cNvPr id="13322" name="Picture 14"/>
          <p:cNvPicPr>
            <a:picLocks noChangeAspect="1" noChangeArrowheads="1"/>
          </p:cNvPicPr>
          <p:nvPr/>
        </p:nvPicPr>
        <p:blipFill>
          <a:blip r:embed="rId5" cstate="print"/>
          <a:srcRect l="15315" t="15044"/>
          <a:stretch>
            <a:fillRect/>
          </a:stretch>
        </p:blipFill>
        <p:spPr bwMode="auto">
          <a:xfrm>
            <a:off x="3635375" y="2306638"/>
            <a:ext cx="792163" cy="5238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pic>
        <p:nvPicPr>
          <p:cNvPr id="25611" name="Picture 15"/>
          <p:cNvPicPr>
            <a:picLocks noChangeAspect="1" noChangeArrowheads="1"/>
          </p:cNvPicPr>
          <p:nvPr/>
        </p:nvPicPr>
        <p:blipFill>
          <a:blip r:embed="rId3" cstate="print"/>
          <a:srcRect l="9566" t="5273" r="5634"/>
          <a:stretch>
            <a:fillRect/>
          </a:stretch>
        </p:blipFill>
        <p:spPr bwMode="auto">
          <a:xfrm>
            <a:off x="8024813" y="1514475"/>
            <a:ext cx="765175" cy="71278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pic>
        <p:nvPicPr>
          <p:cNvPr id="13324" name="Picture 1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716463" y="2235200"/>
            <a:ext cx="863600" cy="5683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pic>
        <p:nvPicPr>
          <p:cNvPr id="25613" name="Picture 17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95288" y="1401763"/>
            <a:ext cx="655637" cy="8334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sp>
        <p:nvSpPr>
          <p:cNvPr id="25614" name="Rectangle 18"/>
          <p:cNvSpPr>
            <a:spLocks/>
          </p:cNvSpPr>
          <p:nvPr/>
        </p:nvSpPr>
        <p:spPr bwMode="auto">
          <a:xfrm>
            <a:off x="2713038" y="377825"/>
            <a:ext cx="3717925" cy="6159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/>
            <a:r>
              <a:rPr lang="en-US" sz="4000">
                <a:solidFill>
                  <a:srgbClr val="000000"/>
                </a:solidFill>
                <a:latin typeface="Calibri" pitchFamily="34" charset="0"/>
                <a:sym typeface="Calibri Bold" pitchFamily="2" charset="0"/>
              </a:rPr>
              <a:t>What is the EITI?</a:t>
            </a:r>
          </a:p>
        </p:txBody>
      </p:sp>
      <p:sp>
        <p:nvSpPr>
          <p:cNvPr id="25615" name="Rectangle 19"/>
          <p:cNvSpPr>
            <a:spLocks/>
          </p:cNvSpPr>
          <p:nvPr/>
        </p:nvSpPr>
        <p:spPr bwMode="auto">
          <a:xfrm>
            <a:off x="401638" y="1087438"/>
            <a:ext cx="8340725" cy="3556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ctr"/>
            <a:r>
              <a:rPr lang="en-US">
                <a:solidFill>
                  <a:srgbClr val="000000"/>
                </a:solidFill>
                <a:latin typeface="Calibri" pitchFamily="34" charset="0"/>
                <a:sym typeface="Calibri" pitchFamily="34" charset="0"/>
              </a:rPr>
              <a:t>Ensuring more transparency and accountability in the </a:t>
            </a:r>
            <a:r>
              <a:rPr lang="en-US" b="1">
                <a:solidFill>
                  <a:srgbClr val="000000"/>
                </a:solidFill>
                <a:latin typeface="Calibri" pitchFamily="34" charset="0"/>
                <a:sym typeface="Calibri Bold" pitchFamily="2" charset="0"/>
              </a:rPr>
              <a:t>natural resource value chain.</a:t>
            </a:r>
          </a:p>
        </p:txBody>
      </p:sp>
      <p:sp>
        <p:nvSpPr>
          <p:cNvPr id="13330" name="Rectangle 23"/>
          <p:cNvSpPr>
            <a:spLocks/>
          </p:cNvSpPr>
          <p:nvPr/>
        </p:nvSpPr>
        <p:spPr bwMode="auto">
          <a:xfrm>
            <a:off x="6418263" y="5691188"/>
            <a:ext cx="2474912" cy="12954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r>
              <a:rPr lang="en-US" sz="1400">
                <a:solidFill>
                  <a:srgbClr val="000000"/>
                </a:solidFill>
                <a:latin typeface="Calibri" pitchFamily="34" charset="0"/>
                <a:sym typeface="Calibri" pitchFamily="34" charset="0"/>
              </a:rPr>
              <a:t>The findings are communicated to create </a:t>
            </a:r>
            <a:r>
              <a:rPr lang="en-US" sz="1400" b="1">
                <a:solidFill>
                  <a:srgbClr val="000000"/>
                </a:solidFill>
                <a:latin typeface="Calibri" pitchFamily="34" charset="0"/>
                <a:sym typeface="Calibri" pitchFamily="34" charset="0"/>
              </a:rPr>
              <a:t>public awareness and debate</a:t>
            </a:r>
            <a:r>
              <a:rPr lang="en-US" sz="1400">
                <a:solidFill>
                  <a:srgbClr val="000000"/>
                </a:solidFill>
                <a:latin typeface="Calibri" pitchFamily="34" charset="0"/>
                <a:sym typeface="Calibri" pitchFamily="34" charset="0"/>
              </a:rPr>
              <a:t> about how the country should manage and use their resources better.</a:t>
            </a:r>
          </a:p>
        </p:txBody>
      </p:sp>
      <p:sp>
        <p:nvSpPr>
          <p:cNvPr id="13331" name="Rectangle 24"/>
          <p:cNvSpPr>
            <a:spLocks/>
          </p:cNvSpPr>
          <p:nvPr/>
        </p:nvSpPr>
        <p:spPr bwMode="auto">
          <a:xfrm>
            <a:off x="2517775" y="2527300"/>
            <a:ext cx="1079500" cy="352425"/>
          </a:xfrm>
          <a:prstGeom prst="rect">
            <a:avLst/>
          </a:prstGeom>
          <a:noFill/>
          <a:ln w="3175">
            <a:noFill/>
            <a:round/>
            <a:headEnd/>
            <a:tailEnd/>
          </a:ln>
        </p:spPr>
        <p:txBody>
          <a:bodyPr lIns="0" tIns="0" rIns="0" bIns="0"/>
          <a:lstStyle/>
          <a:p>
            <a:r>
              <a:rPr lang="en-US" sz="1100">
                <a:solidFill>
                  <a:srgbClr val="1075BD"/>
                </a:solidFill>
                <a:latin typeface="Calibri" pitchFamily="34" charset="0"/>
                <a:sym typeface="Calibri Bold" pitchFamily="2" charset="0"/>
              </a:rPr>
              <a:t>Production data</a:t>
            </a:r>
            <a:endParaRPr lang="en-US" sz="1100">
              <a:solidFill>
                <a:srgbClr val="1075BD"/>
              </a:solidFill>
              <a:latin typeface="Calibri" pitchFamily="34" charset="0"/>
              <a:sym typeface="Calibri" pitchFamily="34" charset="0"/>
            </a:endParaRPr>
          </a:p>
        </p:txBody>
      </p:sp>
      <p:sp>
        <p:nvSpPr>
          <p:cNvPr id="13332" name="Rectangle 31"/>
          <p:cNvSpPr>
            <a:spLocks/>
          </p:cNvSpPr>
          <p:nvPr/>
        </p:nvSpPr>
        <p:spPr bwMode="auto">
          <a:xfrm>
            <a:off x="5707063" y="2409825"/>
            <a:ext cx="1008062" cy="463550"/>
          </a:xfrm>
          <a:prstGeom prst="rect">
            <a:avLst/>
          </a:prstGeom>
          <a:noFill/>
          <a:ln w="3175">
            <a:noFill/>
            <a:round/>
            <a:headEnd/>
            <a:tailEnd/>
          </a:ln>
        </p:spPr>
        <p:txBody>
          <a:bodyPr lIns="0" tIns="0" rIns="0" bIns="0"/>
          <a:lstStyle/>
          <a:p>
            <a:r>
              <a:rPr lang="en-US" sz="1100">
                <a:solidFill>
                  <a:srgbClr val="1075BD"/>
                </a:solidFill>
                <a:latin typeface="Calibri" pitchFamily="34" charset="0"/>
                <a:sym typeface="Calibri Bold" pitchFamily="2" charset="0"/>
              </a:rPr>
              <a:t>Transfers to local government</a:t>
            </a:r>
            <a:endParaRPr lang="en-US" sz="1100">
              <a:solidFill>
                <a:srgbClr val="1075BD"/>
              </a:solidFill>
              <a:latin typeface="Calibri" pitchFamily="34" charset="0"/>
              <a:sym typeface="Calibri" pitchFamily="34" charset="0"/>
            </a:endParaRPr>
          </a:p>
        </p:txBody>
      </p:sp>
      <p:sp>
        <p:nvSpPr>
          <p:cNvPr id="13333" name="Rectangle 33"/>
          <p:cNvSpPr>
            <a:spLocks/>
          </p:cNvSpPr>
          <p:nvPr/>
        </p:nvSpPr>
        <p:spPr bwMode="auto">
          <a:xfrm>
            <a:off x="3590925" y="3349625"/>
            <a:ext cx="676275" cy="431800"/>
          </a:xfrm>
          <a:prstGeom prst="rect">
            <a:avLst/>
          </a:prstGeom>
          <a:noFill/>
          <a:ln w="12700">
            <a:solidFill>
              <a:srgbClr val="FFFFFF"/>
            </a:solidFill>
            <a:prstDash val="dot"/>
            <a:miter lim="800000"/>
            <a:headEnd/>
            <a:tailEnd/>
          </a:ln>
        </p:spPr>
        <p:txBody>
          <a:bodyPr lIns="0" tIns="0" rIns="0" bIns="0"/>
          <a:lstStyle/>
          <a:p>
            <a:r>
              <a:rPr lang="en-US" sz="1100">
                <a:solidFill>
                  <a:srgbClr val="808080"/>
                </a:solidFill>
                <a:latin typeface="Calibri" pitchFamily="34" charset="0"/>
                <a:sym typeface="Calibri" pitchFamily="34" charset="0"/>
              </a:rPr>
              <a:t>Transit </a:t>
            </a:r>
          </a:p>
          <a:p>
            <a:r>
              <a:rPr lang="en-US" sz="1100">
                <a:solidFill>
                  <a:srgbClr val="808080"/>
                </a:solidFill>
                <a:latin typeface="Calibri" pitchFamily="34" charset="0"/>
                <a:sym typeface="Calibri" pitchFamily="34" charset="0"/>
              </a:rPr>
              <a:t>payments</a:t>
            </a:r>
          </a:p>
          <a:p>
            <a:r>
              <a:rPr lang="en-US" sz="900">
                <a:solidFill>
                  <a:srgbClr val="808080"/>
                </a:solidFill>
                <a:latin typeface="Calibri" pitchFamily="34" charset="0"/>
                <a:sym typeface="Calibri" pitchFamily="34" charset="0"/>
              </a:rPr>
              <a:t>(encouraged)</a:t>
            </a:r>
          </a:p>
        </p:txBody>
      </p:sp>
      <p:sp>
        <p:nvSpPr>
          <p:cNvPr id="13334" name="Rectangle 34"/>
          <p:cNvSpPr>
            <a:spLocks/>
          </p:cNvSpPr>
          <p:nvPr/>
        </p:nvSpPr>
        <p:spPr bwMode="auto">
          <a:xfrm>
            <a:off x="4986338" y="3332163"/>
            <a:ext cx="685800" cy="536575"/>
          </a:xfrm>
          <a:prstGeom prst="rect">
            <a:avLst/>
          </a:prstGeom>
          <a:noFill/>
          <a:ln w="12700">
            <a:solidFill>
              <a:srgbClr val="FFFFFF"/>
            </a:solidFill>
            <a:prstDash val="dot"/>
            <a:miter lim="800000"/>
            <a:headEnd/>
            <a:tailEnd/>
          </a:ln>
        </p:spPr>
        <p:txBody>
          <a:bodyPr lIns="0" tIns="0" rIns="0" bIns="0"/>
          <a:lstStyle/>
          <a:p>
            <a:r>
              <a:rPr lang="en-US" sz="1100">
                <a:solidFill>
                  <a:srgbClr val="1075BD"/>
                </a:solidFill>
                <a:latin typeface="Calibri" pitchFamily="34" charset="0"/>
                <a:sym typeface="Calibri" pitchFamily="34" charset="0"/>
              </a:rPr>
              <a:t>State</a:t>
            </a:r>
          </a:p>
          <a:p>
            <a:r>
              <a:rPr lang="en-US" sz="1100">
                <a:solidFill>
                  <a:srgbClr val="1075BD"/>
                </a:solidFill>
                <a:latin typeface="Calibri" pitchFamily="34" charset="0"/>
                <a:sym typeface="Calibri" pitchFamily="34" charset="0"/>
              </a:rPr>
              <a:t>Owned Enterprises</a:t>
            </a:r>
          </a:p>
        </p:txBody>
      </p:sp>
      <p:sp>
        <p:nvSpPr>
          <p:cNvPr id="3" name="Line 1"/>
          <p:cNvSpPr>
            <a:spLocks noChangeShapeType="1"/>
          </p:cNvSpPr>
          <p:nvPr/>
        </p:nvSpPr>
        <p:spPr bwMode="auto">
          <a:xfrm rot="10800000">
            <a:off x="4030132" y="3022609"/>
            <a:ext cx="397405" cy="1299633"/>
          </a:xfrm>
          <a:prstGeom prst="line">
            <a:avLst/>
          </a:prstGeom>
          <a:noFill/>
          <a:ln w="38100">
            <a:gradFill flip="none" rotWithShape="1">
              <a:gsLst>
                <a:gs pos="0">
                  <a:srgbClr val="C97100">
                    <a:alpha val="50195"/>
                  </a:srgbClr>
                </a:gs>
                <a:gs pos="100000">
                  <a:srgbClr val="FFFFFF">
                    <a:alpha val="50195"/>
                  </a:srgbClr>
                </a:gs>
              </a:gsLst>
              <a:lin ang="0" scaled="1"/>
              <a:tileRect/>
            </a:gradFill>
            <a:miter lim="800000"/>
            <a:headEnd type="stealth" w="med" len="med"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pPr algn="ctr">
              <a:defRPr/>
            </a:pPr>
            <a:endParaRPr lang="en-US" sz="4200">
              <a:solidFill>
                <a:srgbClr val="000000"/>
              </a:solidFill>
              <a:latin typeface="Calibri"/>
              <a:ea typeface="ヒラギノ角ゴ ProN W3" charset="0"/>
              <a:cs typeface="Calibri"/>
              <a:sym typeface="Gill Sans" charset="0"/>
            </a:endParaRPr>
          </a:p>
        </p:txBody>
      </p:sp>
      <p:sp>
        <p:nvSpPr>
          <p:cNvPr id="4" name="Line 36"/>
          <p:cNvSpPr>
            <a:spLocks noChangeShapeType="1"/>
          </p:cNvSpPr>
          <p:nvPr/>
        </p:nvSpPr>
        <p:spPr bwMode="auto">
          <a:xfrm rot="10800000" flipH="1">
            <a:off x="4716463" y="3141143"/>
            <a:ext cx="329670" cy="1181100"/>
          </a:xfrm>
          <a:prstGeom prst="line">
            <a:avLst/>
          </a:prstGeom>
          <a:noFill/>
          <a:ln w="38100">
            <a:gradFill flip="none" rotWithShape="1">
              <a:gsLst>
                <a:gs pos="0">
                  <a:srgbClr val="008000">
                    <a:alpha val="50195"/>
                  </a:srgbClr>
                </a:gs>
                <a:gs pos="100000">
                  <a:srgbClr val="FFFFFF">
                    <a:alpha val="50195"/>
                  </a:srgbClr>
                </a:gs>
              </a:gsLst>
              <a:lin ang="0" scaled="1"/>
              <a:tileRect/>
            </a:gradFill>
            <a:miter lim="800000"/>
            <a:headEnd type="stealth" w="med" len="med"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pPr algn="ctr">
              <a:defRPr/>
            </a:pPr>
            <a:endParaRPr lang="en-US" sz="4200">
              <a:solidFill>
                <a:srgbClr val="000000"/>
              </a:solidFill>
              <a:latin typeface="Calibri"/>
              <a:ea typeface="ヒラギノ角ゴ ProN W3" charset="0"/>
              <a:cs typeface="Calibri"/>
              <a:sym typeface="Gill Sans" charset="0"/>
            </a:endParaRPr>
          </a:p>
        </p:txBody>
      </p:sp>
      <p:sp>
        <p:nvSpPr>
          <p:cNvPr id="52" name="Rectangle 32"/>
          <p:cNvSpPr>
            <a:spLocks/>
          </p:cNvSpPr>
          <p:nvPr/>
        </p:nvSpPr>
        <p:spPr bwMode="auto">
          <a:xfrm>
            <a:off x="4859338" y="2811463"/>
            <a:ext cx="762000" cy="431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/>
          <a:lstStyle/>
          <a:p>
            <a:pPr defTabSz="444500">
              <a:lnSpc>
                <a:spcPct val="90000"/>
              </a:lnSpc>
              <a:spcAft>
                <a:spcPct val="35000"/>
              </a:spcAft>
              <a:defRPr/>
            </a:pPr>
            <a:r>
              <a:rPr lang="en-US" sz="1100" b="1" dirty="0">
                <a:solidFill>
                  <a:srgbClr val="7BA544"/>
                </a:solidFill>
                <a:ea typeface="ＭＳ Ｐゴシック" charset="0"/>
                <a:cs typeface="Calibri"/>
                <a:sym typeface="Calibri" charset="0"/>
              </a:rPr>
              <a:t>Government publish receipts</a:t>
            </a:r>
          </a:p>
        </p:txBody>
      </p:sp>
      <p:sp>
        <p:nvSpPr>
          <p:cNvPr id="98" name="Rectangle 32"/>
          <p:cNvSpPr>
            <a:spLocks/>
          </p:cNvSpPr>
          <p:nvPr/>
        </p:nvSpPr>
        <p:spPr bwMode="auto">
          <a:xfrm>
            <a:off x="3635375" y="2811463"/>
            <a:ext cx="719138" cy="431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/>
          <a:lstStyle/>
          <a:p>
            <a:pPr defTabSz="444500">
              <a:lnSpc>
                <a:spcPct val="90000"/>
              </a:lnSpc>
              <a:spcAft>
                <a:spcPct val="35000"/>
              </a:spcAft>
              <a:defRPr/>
            </a:pPr>
            <a:r>
              <a:rPr lang="en-US" sz="1100" b="1" dirty="0">
                <a:solidFill>
                  <a:srgbClr val="D8B339"/>
                </a:solidFill>
                <a:ea typeface="ＭＳ Ｐゴシック" charset="0"/>
                <a:cs typeface="Calibri"/>
                <a:sym typeface="Calibri" charset="0"/>
              </a:rPr>
              <a:t>Companies publish payments</a:t>
            </a:r>
            <a:endParaRPr lang="nb-NO" sz="1100" b="1" dirty="0">
              <a:solidFill>
                <a:srgbClr val="D8B339"/>
              </a:solidFill>
              <a:cs typeface="Calibri"/>
              <a:sym typeface="Gill Sans" charset="0"/>
            </a:endParaRPr>
          </a:p>
        </p:txBody>
      </p:sp>
      <p:graphicFrame>
        <p:nvGraphicFramePr>
          <p:cNvPr id="2" name="Diagram 1"/>
          <p:cNvGraphicFramePr/>
          <p:nvPr/>
        </p:nvGraphicFramePr>
        <p:xfrm>
          <a:off x="1187624" y="1370287"/>
          <a:ext cx="6768752" cy="9262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13344" name="Rectangle 27"/>
          <p:cNvSpPr>
            <a:spLocks/>
          </p:cNvSpPr>
          <p:nvPr/>
        </p:nvSpPr>
        <p:spPr bwMode="auto">
          <a:xfrm>
            <a:off x="1293813" y="2316163"/>
            <a:ext cx="1368425" cy="503237"/>
          </a:xfrm>
          <a:prstGeom prst="rect">
            <a:avLst/>
          </a:prstGeom>
          <a:noFill/>
          <a:ln w="25400">
            <a:noFill/>
            <a:round/>
            <a:headEnd/>
            <a:tailEnd/>
          </a:ln>
        </p:spPr>
        <p:txBody>
          <a:bodyPr/>
          <a:lstStyle/>
          <a:p>
            <a:r>
              <a:rPr lang="en-US" sz="1100">
                <a:solidFill>
                  <a:srgbClr val="1075BD"/>
                </a:solidFill>
                <a:latin typeface="Calibri" pitchFamily="34" charset="0"/>
                <a:ea typeface="ヒラギノ角ゴ ProN W3" charset="-128"/>
                <a:sym typeface="Calibri Bold" pitchFamily="2" charset="0"/>
              </a:rPr>
              <a:t>Licensing information</a:t>
            </a:r>
          </a:p>
        </p:txBody>
      </p:sp>
      <p:sp>
        <p:nvSpPr>
          <p:cNvPr id="25631" name="Right Brace 7"/>
          <p:cNvSpPr>
            <a:spLocks/>
          </p:cNvSpPr>
          <p:nvPr/>
        </p:nvSpPr>
        <p:spPr bwMode="auto">
          <a:xfrm rot="2246661">
            <a:off x="-1273175" y="3095625"/>
            <a:ext cx="790575" cy="1158875"/>
          </a:xfrm>
          <a:prstGeom prst="rightBrace">
            <a:avLst>
              <a:gd name="adj1" fmla="val 36647"/>
              <a:gd name="adj2" fmla="val 50000"/>
            </a:avLst>
          </a:prstGeom>
          <a:noFill/>
          <a:ln w="254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algn="ctr"/>
            <a:endParaRPr lang="en-US" sz="4200">
              <a:solidFill>
                <a:srgbClr val="000000"/>
              </a:solidFill>
              <a:latin typeface="Calibri" pitchFamily="34" charset="0"/>
              <a:ea typeface="ヒラギノ角ゴ ProN W3" charset="-128"/>
              <a:sym typeface="Gill Sans" charset="0"/>
            </a:endParaRPr>
          </a:p>
        </p:txBody>
      </p:sp>
      <p:sp>
        <p:nvSpPr>
          <p:cNvPr id="12" name="Cloud 11"/>
          <p:cNvSpPr/>
          <p:nvPr/>
        </p:nvSpPr>
        <p:spPr bwMode="auto">
          <a:xfrm>
            <a:off x="9828213" y="2667000"/>
            <a:ext cx="3744912" cy="1944688"/>
          </a:xfrm>
          <a:prstGeom prst="cloud">
            <a:avLst/>
          </a:prstGeom>
          <a:solidFill>
            <a:srgbClr val="CC9031">
              <a:alpha val="40000"/>
            </a:srgbClr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pPr>
              <a:defRPr/>
            </a:pPr>
            <a:endParaRPr lang="en-US" sz="1100">
              <a:solidFill>
                <a:srgbClr val="FF0000"/>
              </a:solidFill>
              <a:latin typeface="Calibri"/>
              <a:ea typeface="ヒラギノ角ゴ ProN W3" charset="0"/>
              <a:cs typeface="Calibri"/>
              <a:sym typeface="Gill Sans" charset="0"/>
            </a:endParaRPr>
          </a:p>
        </p:txBody>
      </p:sp>
      <p:sp>
        <p:nvSpPr>
          <p:cNvPr id="13347" name="Rectangle 27"/>
          <p:cNvSpPr>
            <a:spLocks/>
          </p:cNvSpPr>
          <p:nvPr/>
        </p:nvSpPr>
        <p:spPr bwMode="auto">
          <a:xfrm>
            <a:off x="1797050" y="2695575"/>
            <a:ext cx="979488" cy="403225"/>
          </a:xfrm>
          <a:prstGeom prst="rect">
            <a:avLst/>
          </a:prstGeom>
          <a:noFill/>
          <a:ln w="25400">
            <a:noFill/>
            <a:round/>
            <a:headEnd/>
            <a:tailEnd/>
          </a:ln>
        </p:spPr>
        <p:txBody>
          <a:bodyPr/>
          <a:lstStyle/>
          <a:p>
            <a:r>
              <a:rPr lang="en-US" sz="1100">
                <a:solidFill>
                  <a:srgbClr val="1075BD"/>
                </a:solidFill>
                <a:latin typeface="Calibri" pitchFamily="34" charset="0"/>
                <a:ea typeface="ヒラギノ角ゴ ProN W3" charset="-128"/>
                <a:sym typeface="Calibri Bold" pitchFamily="2" charset="0"/>
              </a:rPr>
              <a:t>State </a:t>
            </a:r>
          </a:p>
          <a:p>
            <a:r>
              <a:rPr lang="en-US" sz="1100">
                <a:solidFill>
                  <a:srgbClr val="1075BD"/>
                </a:solidFill>
                <a:latin typeface="Calibri" pitchFamily="34" charset="0"/>
                <a:ea typeface="ヒラギノ角ゴ ProN W3" charset="-128"/>
                <a:sym typeface="Calibri Bold" pitchFamily="2" charset="0"/>
              </a:rPr>
              <a:t>ownership</a:t>
            </a:r>
            <a:endParaRPr lang="en-US" sz="1100">
              <a:solidFill>
                <a:srgbClr val="1075BD"/>
              </a:solidFill>
              <a:latin typeface="Calibri" pitchFamily="34" charset="0"/>
              <a:ea typeface="ヒラギノ角ゴ ProN W3" charset="-128"/>
              <a:sym typeface="Calibri" pitchFamily="34" charset="0"/>
            </a:endParaRPr>
          </a:p>
        </p:txBody>
      </p:sp>
      <p:sp>
        <p:nvSpPr>
          <p:cNvPr id="13348" name="Rectangle 27"/>
          <p:cNvSpPr>
            <a:spLocks/>
          </p:cNvSpPr>
          <p:nvPr/>
        </p:nvSpPr>
        <p:spPr bwMode="auto">
          <a:xfrm>
            <a:off x="2154238" y="3124200"/>
            <a:ext cx="1190625" cy="627063"/>
          </a:xfrm>
          <a:prstGeom prst="rect">
            <a:avLst/>
          </a:prstGeom>
          <a:noFill/>
          <a:ln w="25400">
            <a:noFill/>
            <a:round/>
            <a:headEnd/>
            <a:tailEnd/>
          </a:ln>
        </p:spPr>
        <p:txBody>
          <a:bodyPr/>
          <a:lstStyle/>
          <a:p>
            <a:r>
              <a:rPr lang="en-US" sz="1100">
                <a:solidFill>
                  <a:srgbClr val="808080"/>
                </a:solidFill>
                <a:latin typeface="Calibri" pitchFamily="34" charset="0"/>
                <a:ea typeface="ヒラギノ角ゴ ProN W3" charset="-128"/>
                <a:sym typeface="Calibri" pitchFamily="34" charset="0"/>
              </a:rPr>
              <a:t>Contract </a:t>
            </a:r>
          </a:p>
          <a:p>
            <a:r>
              <a:rPr lang="en-US" sz="1100">
                <a:solidFill>
                  <a:srgbClr val="808080"/>
                </a:solidFill>
                <a:latin typeface="Calibri" pitchFamily="34" charset="0"/>
                <a:ea typeface="ヒラギノ角ゴ ProN W3" charset="-128"/>
                <a:sym typeface="Calibri" pitchFamily="34" charset="0"/>
              </a:rPr>
              <a:t>transparency</a:t>
            </a:r>
          </a:p>
          <a:p>
            <a:r>
              <a:rPr lang="en-US" sz="900">
                <a:solidFill>
                  <a:srgbClr val="808080"/>
                </a:solidFill>
                <a:latin typeface="Calibri" pitchFamily="34" charset="0"/>
                <a:ea typeface="ヒラギノ角ゴ ProN W3" charset="-128"/>
                <a:sym typeface="Calibri" pitchFamily="34" charset="0"/>
              </a:rPr>
              <a:t>(encouraged)</a:t>
            </a:r>
          </a:p>
        </p:txBody>
      </p:sp>
      <p:sp>
        <p:nvSpPr>
          <p:cNvPr id="13349" name="Rectangle 27"/>
          <p:cNvSpPr>
            <a:spLocks/>
          </p:cNvSpPr>
          <p:nvPr/>
        </p:nvSpPr>
        <p:spPr bwMode="auto">
          <a:xfrm>
            <a:off x="2698750" y="3679825"/>
            <a:ext cx="933450" cy="630238"/>
          </a:xfrm>
          <a:prstGeom prst="rect">
            <a:avLst/>
          </a:prstGeom>
          <a:noFill/>
          <a:ln w="25400">
            <a:noFill/>
            <a:round/>
            <a:headEnd/>
            <a:tailEnd/>
          </a:ln>
        </p:spPr>
        <p:txBody>
          <a:bodyPr/>
          <a:lstStyle/>
          <a:p>
            <a:r>
              <a:rPr lang="en-US" sz="1100">
                <a:solidFill>
                  <a:srgbClr val="808080"/>
                </a:solidFill>
                <a:latin typeface="Calibri" pitchFamily="34" charset="0"/>
                <a:ea typeface="ヒラギノ角ゴ ProN W3" charset="-128"/>
                <a:sym typeface="Calibri" pitchFamily="34" charset="0"/>
              </a:rPr>
              <a:t>Beneficial</a:t>
            </a:r>
          </a:p>
          <a:p>
            <a:r>
              <a:rPr lang="en-US" sz="1100">
                <a:solidFill>
                  <a:srgbClr val="808080"/>
                </a:solidFill>
                <a:latin typeface="Calibri" pitchFamily="34" charset="0"/>
                <a:ea typeface="ヒラギノ角ゴ ProN W3" charset="-128"/>
                <a:sym typeface="Calibri" pitchFamily="34" charset="0"/>
              </a:rPr>
              <a:t>ownership</a:t>
            </a:r>
          </a:p>
          <a:p>
            <a:r>
              <a:rPr lang="en-US" sz="900">
                <a:solidFill>
                  <a:srgbClr val="808080"/>
                </a:solidFill>
                <a:latin typeface="Calibri" pitchFamily="34" charset="0"/>
                <a:ea typeface="ヒラギノ角ゴ ProN W3" charset="-128"/>
                <a:sym typeface="Calibri" pitchFamily="34" charset="0"/>
              </a:rPr>
              <a:t>(encouraged)</a:t>
            </a:r>
            <a:endParaRPr lang="en-US" sz="1100">
              <a:solidFill>
                <a:srgbClr val="808080"/>
              </a:solidFill>
              <a:latin typeface="Calibri" pitchFamily="34" charset="0"/>
              <a:ea typeface="ヒラギノ角ゴ ProN W3" charset="-128"/>
              <a:sym typeface="Calibri Bold" pitchFamily="2" charset="0"/>
            </a:endParaRPr>
          </a:p>
        </p:txBody>
      </p:sp>
      <p:sp>
        <p:nvSpPr>
          <p:cNvPr id="32" name="Line 1"/>
          <p:cNvSpPr>
            <a:spLocks noChangeShapeType="1"/>
          </p:cNvSpPr>
          <p:nvPr/>
        </p:nvSpPr>
        <p:spPr bwMode="auto">
          <a:xfrm rot="10800000" flipH="1">
            <a:off x="5066238" y="2489208"/>
            <a:ext cx="1757896" cy="1914523"/>
          </a:xfrm>
          <a:prstGeom prst="line">
            <a:avLst/>
          </a:prstGeom>
          <a:noFill/>
          <a:ln w="38100">
            <a:gradFill flip="none" rotWithShape="1">
              <a:gsLst>
                <a:gs pos="0">
                  <a:srgbClr val="1075BD">
                    <a:alpha val="50195"/>
                  </a:srgbClr>
                </a:gs>
                <a:gs pos="100000">
                  <a:srgbClr val="FFFFFF">
                    <a:alpha val="50195"/>
                  </a:srgbClr>
                </a:gs>
              </a:gsLst>
              <a:lin ang="0" scaled="1"/>
              <a:tileRect/>
            </a:gradFill>
            <a:miter lim="800000"/>
            <a:headEnd type="stealth" w="med" len="med"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pPr algn="ctr">
              <a:defRPr/>
            </a:pPr>
            <a:endParaRPr lang="en-US" sz="4200">
              <a:solidFill>
                <a:srgbClr val="000000"/>
              </a:solidFill>
              <a:latin typeface="Calibri"/>
              <a:ea typeface="ヒラギノ角ゴ ProN W3" charset="0"/>
              <a:cs typeface="Calibri"/>
              <a:sym typeface="Gill Sans" charset="0"/>
            </a:endParaRPr>
          </a:p>
        </p:txBody>
      </p:sp>
      <p:sp>
        <p:nvSpPr>
          <p:cNvPr id="13353" name="Rectangle 30"/>
          <p:cNvSpPr>
            <a:spLocks/>
          </p:cNvSpPr>
          <p:nvPr/>
        </p:nvSpPr>
        <p:spPr bwMode="auto">
          <a:xfrm>
            <a:off x="6799263" y="2420938"/>
            <a:ext cx="1074737" cy="515937"/>
          </a:xfrm>
          <a:prstGeom prst="rect">
            <a:avLst/>
          </a:prstGeom>
          <a:noFill/>
          <a:ln w="3175">
            <a:noFill/>
            <a:round/>
            <a:headEnd/>
            <a:tailEnd/>
          </a:ln>
        </p:spPr>
        <p:txBody>
          <a:bodyPr lIns="0" tIns="0" rIns="0" bIns="0"/>
          <a:lstStyle/>
          <a:p>
            <a:r>
              <a:rPr lang="en-US" sz="1100">
                <a:solidFill>
                  <a:srgbClr val="1075BD"/>
                </a:solidFill>
                <a:latin typeface="Calibri" pitchFamily="34" charset="0"/>
                <a:sym typeface="Calibri Bold" pitchFamily="2" charset="0"/>
              </a:rPr>
              <a:t>Company social and infrastructure investments</a:t>
            </a:r>
            <a:endParaRPr lang="en-US" sz="1100">
              <a:solidFill>
                <a:srgbClr val="1075BD"/>
              </a:solidFill>
              <a:latin typeface="Calibri" pitchFamily="34" charset="0"/>
              <a:sym typeface="Calibri" pitchFamily="34" charset="0"/>
            </a:endParaRPr>
          </a:p>
        </p:txBody>
      </p:sp>
      <p:pic>
        <p:nvPicPr>
          <p:cNvPr id="25640" name="Picture 6"/>
          <p:cNvPicPr>
            <a:picLocks noChangeAspect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388938" y="347663"/>
            <a:ext cx="1135062" cy="233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9977" name="Rectangle 21"/>
          <p:cNvSpPr>
            <a:spLocks/>
          </p:cNvSpPr>
          <p:nvPr/>
        </p:nvSpPr>
        <p:spPr bwMode="auto">
          <a:xfrm>
            <a:off x="384175" y="5691188"/>
            <a:ext cx="2603500" cy="106838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r>
              <a:rPr lang="en-US" sz="1400">
                <a:solidFill>
                  <a:srgbClr val="000000"/>
                </a:solidFill>
                <a:latin typeface="Calibri" pitchFamily="34" charset="0"/>
                <a:sym typeface="Calibri" pitchFamily="34" charset="0"/>
              </a:rPr>
              <a:t>A national </a:t>
            </a:r>
            <a:r>
              <a:rPr lang="en-US" sz="1400" b="1">
                <a:solidFill>
                  <a:srgbClr val="000000"/>
                </a:solidFill>
                <a:latin typeface="Calibri" pitchFamily="34" charset="0"/>
                <a:sym typeface="Calibri Bold" pitchFamily="2" charset="0"/>
              </a:rPr>
              <a:t>Multi-Stakeholder Group </a:t>
            </a:r>
            <a:r>
              <a:rPr lang="en-US" sz="1400">
                <a:solidFill>
                  <a:srgbClr val="000000"/>
                </a:solidFill>
                <a:latin typeface="Calibri" pitchFamily="34" charset="0"/>
                <a:sym typeface="Calibri" pitchFamily="34" charset="0"/>
              </a:rPr>
              <a:t>(government, industry &amp; civil society) decides how their EITI process should work and oversees it.</a:t>
            </a:r>
          </a:p>
        </p:txBody>
      </p:sp>
      <p:sp>
        <p:nvSpPr>
          <p:cNvPr id="39978" name="Rectangle 22"/>
          <p:cNvSpPr>
            <a:spLocks/>
          </p:cNvSpPr>
          <p:nvPr/>
        </p:nvSpPr>
        <p:spPr bwMode="auto">
          <a:xfrm>
            <a:off x="3370263" y="5692775"/>
            <a:ext cx="2530475" cy="10763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r>
              <a:rPr lang="en-US" sz="1400">
                <a:solidFill>
                  <a:srgbClr val="000000"/>
                </a:solidFill>
                <a:latin typeface="Calibri" pitchFamily="34" charset="0"/>
                <a:sym typeface="Calibri" pitchFamily="34" charset="0"/>
              </a:rPr>
              <a:t>This group publishes an </a:t>
            </a:r>
            <a:r>
              <a:rPr lang="en-US" sz="1400" b="1">
                <a:solidFill>
                  <a:srgbClr val="000000"/>
                </a:solidFill>
                <a:latin typeface="Calibri" pitchFamily="34" charset="0"/>
                <a:sym typeface="Calibri Bold" pitchFamily="2" charset="0"/>
              </a:rPr>
              <a:t>EITI Report</a:t>
            </a:r>
            <a:r>
              <a:rPr lang="en-US" sz="1400">
                <a:solidFill>
                  <a:srgbClr val="000000"/>
                </a:solidFill>
                <a:latin typeface="Calibri" pitchFamily="34" charset="0"/>
                <a:sym typeface="Calibri" pitchFamily="34" charset="0"/>
              </a:rPr>
              <a:t> where government revenues and other data are disclosed and independently verified.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6" grpId="0" animBg="1"/>
      <p:bldP spid="13317" grpId="0" animBg="1"/>
      <p:bldP spid="13318" grpId="0" animBg="1"/>
      <p:bldP spid="13330" grpId="0"/>
      <p:bldP spid="13331" grpId="0"/>
      <p:bldP spid="13332" grpId="0"/>
      <p:bldP spid="13333" grpId="0" animBg="1"/>
      <p:bldP spid="13334" grpId="0" animBg="1"/>
      <p:bldP spid="52" grpId="0"/>
      <p:bldP spid="98" grpId="0"/>
      <p:bldP spid="13344" grpId="0"/>
      <p:bldP spid="13347" grpId="0"/>
      <p:bldP spid="13348" grpId="0"/>
      <p:bldP spid="13349" grpId="0"/>
      <p:bldP spid="13353" grpId="0"/>
      <p:bldP spid="39977" grpId="0"/>
      <p:bldP spid="3997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26"/>
          <p:cNvSpPr>
            <a:spLocks noChangeArrowheads="1"/>
          </p:cNvSpPr>
          <p:nvPr/>
        </p:nvSpPr>
        <p:spPr bwMode="auto">
          <a:xfrm>
            <a:off x="539750" y="1341438"/>
            <a:ext cx="7993063" cy="4873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sz="4000">
                <a:latin typeface="Calibri" pitchFamily="34" charset="0"/>
              </a:rPr>
              <a:t>2. Hva er konsekvensene for Norge?</a:t>
            </a:r>
          </a:p>
          <a:p>
            <a:pPr lvl="1"/>
            <a:endParaRPr lang="en-US" sz="3000" i="1">
              <a:latin typeface="Calibri" pitchFamily="34" charset="0"/>
            </a:endParaRPr>
          </a:p>
          <a:p>
            <a:pPr lvl="1"/>
            <a:r>
              <a:rPr lang="en-US" sz="3000" i="1">
                <a:latin typeface="Calibri" pitchFamily="34" charset="0"/>
              </a:rPr>
              <a:t>Diskusjon</a:t>
            </a:r>
          </a:p>
          <a:p>
            <a:pPr lvl="1"/>
            <a:endParaRPr lang="en-US" sz="3000" i="1">
              <a:latin typeface="Calibri" pitchFamily="34" charset="0"/>
            </a:endParaRPr>
          </a:p>
          <a:p>
            <a:pPr lvl="1">
              <a:buFont typeface="Arial" pitchFamily="34" charset="0"/>
              <a:buChar char="•"/>
            </a:pPr>
            <a:r>
              <a:rPr lang="en-US" sz="3000">
                <a:latin typeface="Calibri" pitchFamily="34" charset="0"/>
              </a:rPr>
              <a:t>Hva vil gjøre EITI mer relevant? </a:t>
            </a:r>
            <a:r>
              <a:rPr lang="en-US" sz="3000" i="1">
                <a:latin typeface="Calibri" pitchFamily="34" charset="0"/>
              </a:rPr>
              <a:t>(timing, forenkling, samkjøring, kommunikasjon)</a:t>
            </a:r>
          </a:p>
          <a:p>
            <a:pPr lvl="1">
              <a:buFont typeface="Arial" pitchFamily="34" charset="0"/>
              <a:buChar char="•"/>
            </a:pPr>
            <a:endParaRPr lang="en-US" sz="3000" i="1">
              <a:latin typeface="Calibri" pitchFamily="34" charset="0"/>
            </a:endParaRPr>
          </a:p>
          <a:p>
            <a:pPr lvl="1">
              <a:buFont typeface="Arial" pitchFamily="34" charset="0"/>
              <a:buChar char="•"/>
            </a:pPr>
            <a:r>
              <a:rPr lang="en-US" sz="3000">
                <a:latin typeface="Calibri" pitchFamily="34" charset="0"/>
              </a:rPr>
              <a:t>Hvilke mål kan settes i </a:t>
            </a:r>
            <a:r>
              <a:rPr lang="en-US" altLang="ja-JP" sz="3000">
                <a:latin typeface="Calibri" pitchFamily="34" charset="0"/>
              </a:rPr>
              <a:t>arbeidsplanen for 2014 og 2015?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26"/>
          <p:cNvSpPr>
            <a:spLocks noChangeArrowheads="1"/>
          </p:cNvSpPr>
          <p:nvPr/>
        </p:nvSpPr>
        <p:spPr bwMode="auto">
          <a:xfrm>
            <a:off x="539750" y="1341438"/>
            <a:ext cx="7993063" cy="504031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n-US" sz="3000">
                <a:latin typeface="Calibri" pitchFamily="34" charset="0"/>
              </a:rPr>
              <a:t>Behov for avklaringer, deriblant i forhold til følgende punkter i EITI-standarden:</a:t>
            </a:r>
          </a:p>
          <a:p>
            <a:endParaRPr lang="en-US" sz="3000">
              <a:latin typeface="Calibri" pitchFamily="34" charset="0"/>
            </a:endParaRPr>
          </a:p>
          <a:p>
            <a:pPr marL="971550" lvl="1" indent="-514350">
              <a:buFont typeface="Arial" pitchFamily="34" charset="0"/>
              <a:buChar char="•"/>
            </a:pPr>
            <a:r>
              <a:rPr lang="en-US" sz="2500">
                <a:latin typeface="Calibri" pitchFamily="34" charset="0"/>
              </a:rPr>
              <a:t>Hvordan møte punktene om kontekstuell informasjon, kobling til </a:t>
            </a:r>
            <a:r>
              <a:rPr lang="en-US" altLang="en-US" sz="2500">
                <a:latin typeface="Calibri" pitchFamily="34" charset="0"/>
              </a:rPr>
              <a:t>“</a:t>
            </a:r>
            <a:r>
              <a:rPr lang="en-US" sz="2500">
                <a:latin typeface="Calibri" pitchFamily="34" charset="0"/>
              </a:rPr>
              <a:t>Oil Facts</a:t>
            </a:r>
            <a:r>
              <a:rPr lang="en-US" altLang="en-US" sz="2500">
                <a:latin typeface="Calibri" pitchFamily="34" charset="0"/>
              </a:rPr>
              <a:t>”</a:t>
            </a:r>
            <a:r>
              <a:rPr lang="en-US" sz="2500">
                <a:latin typeface="Calibri" pitchFamily="34" charset="0"/>
              </a:rPr>
              <a:t>, etc. (3)</a:t>
            </a:r>
          </a:p>
          <a:p>
            <a:pPr marL="971550" lvl="1" indent="-514350">
              <a:buFont typeface="Arial" pitchFamily="34" charset="0"/>
              <a:buChar char="•"/>
            </a:pPr>
            <a:r>
              <a:rPr lang="en-US" sz="2500">
                <a:latin typeface="Calibri" pitchFamily="34" charset="0"/>
              </a:rPr>
              <a:t>rapportering av dividende fra statoil (4.1.b.v)</a:t>
            </a:r>
          </a:p>
          <a:p>
            <a:pPr marL="971550" lvl="1" indent="-514350">
              <a:buFont typeface="Arial" pitchFamily="34" charset="0"/>
              <a:buChar char="•"/>
            </a:pPr>
            <a:r>
              <a:rPr lang="en-US" sz="2500">
                <a:latin typeface="Calibri" pitchFamily="34" charset="0"/>
              </a:rPr>
              <a:t>rapportering av salg (4.1.c)</a:t>
            </a:r>
          </a:p>
          <a:p>
            <a:pPr marL="971550" lvl="1" indent="-514350">
              <a:buFont typeface="Arial" pitchFamily="34" charset="0"/>
              <a:buChar char="•"/>
            </a:pPr>
            <a:r>
              <a:rPr lang="en-US" sz="2500">
                <a:latin typeface="Calibri" pitchFamily="34" charset="0"/>
              </a:rPr>
              <a:t>publisere elektroniske filer - minumum: excel, slik som har vært gjort tidligere (6.2)</a:t>
            </a:r>
          </a:p>
          <a:p>
            <a:pPr marL="971550" lvl="1" indent="-514350">
              <a:buFont typeface="Arial" pitchFamily="34" charset="0"/>
              <a:buChar char="•"/>
            </a:pPr>
            <a:r>
              <a:rPr lang="en-US" sz="2500">
                <a:latin typeface="Calibri" pitchFamily="34" charset="0"/>
              </a:rPr>
              <a:t>avholde lanserings-seminar (6.1)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1"/>
          <p:cNvSpPr>
            <a:spLocks noChangeArrowheads="1"/>
          </p:cNvSpPr>
          <p:nvPr/>
        </p:nvSpPr>
        <p:spPr bwMode="auto">
          <a:xfrm>
            <a:off x="539750" y="1125538"/>
            <a:ext cx="8137525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Aft>
                <a:spcPts val="600"/>
              </a:spcAft>
            </a:pPr>
            <a:r>
              <a:rPr lang="en-AU" sz="3000">
                <a:solidFill>
                  <a:srgbClr val="000000"/>
                </a:solidFill>
                <a:latin typeface="Calibri" pitchFamily="34" charset="0"/>
              </a:rPr>
              <a:t>Standard Terms of Reference and procedures for producing EITI reports </a:t>
            </a:r>
          </a:p>
        </p:txBody>
      </p:sp>
      <p:pic>
        <p:nvPicPr>
          <p:cNvPr id="30722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388" y="3068638"/>
            <a:ext cx="8280400" cy="3021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Frutiger LT 57 Cn"/>
        <a:ea typeface=""/>
        <a:cs typeface=""/>
      </a:majorFont>
      <a:minorFont>
        <a:latin typeface="Frutiger LT 47 LightC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6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Frutiger LT 57 Cn" pitchFamily="1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6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Frutiger LT 57 Cn" pitchFamily="1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Default - Title and Content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D8D8D8"/>
      </a:accent1>
      <a:accent2>
        <a:srgbClr val="333399"/>
      </a:accent2>
      <a:accent3>
        <a:srgbClr val="FFFFFF"/>
      </a:accent3>
      <a:accent4>
        <a:srgbClr val="000000"/>
      </a:accent4>
      <a:accent5>
        <a:srgbClr val="E9E9E9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- Title and Content">
      <a:majorFont>
        <a:latin typeface="Calibri"/>
        <a:ea typeface="ヒラギノ角ゴ ProN W3"/>
        <a:cs typeface="ヒラギノ角ゴ ProN W3"/>
      </a:majorFont>
      <a:minorFont>
        <a:latin typeface="Calibri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Default - Title and Conten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FDACE739233BB499185E9201691D117" ma:contentTypeVersion="45" ma:contentTypeDescription="Create a new document." ma:contentTypeScope="" ma:versionID="88ecb0ee6f29b09597a0e7b1e55a6cca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f1a82f06c22c89f3d86a4c0538cd2158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741E1578-4E89-4557-ABD1-11B0B4DFDC1D}">
  <ds:schemaRefs>
    <ds:schemaRef ds:uri="http://schemas.microsoft.com/office/2006/metadata/properties"/>
  </ds:schemaRefs>
</ds:datastoreItem>
</file>

<file path=customXml/itemProps2.xml><?xml version="1.0" encoding="utf-8"?>
<ds:datastoreItem xmlns:ds="http://schemas.openxmlformats.org/officeDocument/2006/customXml" ds:itemID="{9D0021D1-8FFE-4F26-96A3-A888802D30FA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5D407123-EDE3-44A8-B333-DFB19DF1741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4974</TotalTime>
  <Words>509</Words>
  <Application>Microsoft Office PowerPoint</Application>
  <PresentationFormat>Skjermfremvisning (4:3)</PresentationFormat>
  <Paragraphs>111</Paragraphs>
  <Slides>12</Slides>
  <Notes>9</Notes>
  <HiddenSlides>0</HiddenSlides>
  <MMClips>0</MMClips>
  <ScaleCrop>false</ScaleCrop>
  <HeadingPairs>
    <vt:vector size="4" baseType="variant">
      <vt:variant>
        <vt:lpstr>Tema</vt:lpstr>
      </vt:variant>
      <vt:variant>
        <vt:i4>2</vt:i4>
      </vt:variant>
      <vt:variant>
        <vt:lpstr>Lysbildetitler</vt:lpstr>
      </vt:variant>
      <vt:variant>
        <vt:i4>12</vt:i4>
      </vt:variant>
    </vt:vector>
  </HeadingPairs>
  <TitlesOfParts>
    <vt:vector size="14" baseType="lpstr">
      <vt:lpstr>1_Blank Presentation</vt:lpstr>
      <vt:lpstr>Default - Title and Content</vt:lpstr>
      <vt:lpstr>Lysbilde 1</vt:lpstr>
      <vt:lpstr>Lysbilde 2</vt:lpstr>
      <vt:lpstr>Utviklingen av EITI</vt:lpstr>
      <vt:lpstr>Lysbilde 4</vt:lpstr>
      <vt:lpstr>Lysbilde 5</vt:lpstr>
      <vt:lpstr>Lysbilde 6</vt:lpstr>
      <vt:lpstr>Lysbilde 7</vt:lpstr>
      <vt:lpstr>Lysbilde 8</vt:lpstr>
      <vt:lpstr>Lysbilde 9</vt:lpstr>
      <vt:lpstr>Lysbilde 10</vt:lpstr>
      <vt:lpstr>Lysbilde 11</vt:lpstr>
      <vt:lpstr>Lysbilde 12</vt:lpstr>
    </vt:vector>
  </TitlesOfParts>
  <Company>EITI International Secretariat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Anders Tunold Kråkenes</dc:creator>
  <cp:lastModifiedBy>Håkon Smith-Isaksen</cp:lastModifiedBy>
  <cp:revision>104</cp:revision>
  <cp:lastPrinted>2013-03-20T10:34:38Z</cp:lastPrinted>
  <dcterms:created xsi:type="dcterms:W3CDTF">2008-11-05T14:04:28Z</dcterms:created>
  <dcterms:modified xsi:type="dcterms:W3CDTF">2014-02-03T16:08:16Z</dcterms:modified>
</cp:coreProperties>
</file>