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bookmarkIdSeed="3">
  <p:sldMasterIdLst>
    <p:sldMasterId id="2147483659" r:id="rId1"/>
  </p:sldMasterIdLst>
  <p:notesMasterIdLst>
    <p:notesMasterId r:id="rId11"/>
  </p:notesMasterIdLst>
  <p:handoutMasterIdLst>
    <p:handoutMasterId r:id="rId12"/>
  </p:handoutMasterIdLst>
  <p:sldIdLst>
    <p:sldId id="350" r:id="rId2"/>
    <p:sldId id="351" r:id="rId3"/>
    <p:sldId id="353" r:id="rId4"/>
    <p:sldId id="352" r:id="rId5"/>
    <p:sldId id="357" r:id="rId6"/>
    <p:sldId id="358" r:id="rId7"/>
    <p:sldId id="355" r:id="rId8"/>
    <p:sldId id="354" r:id="rId9"/>
    <p:sldId id="362" r:id="rId10"/>
  </p:sldIdLst>
  <p:sldSz cx="9144000" cy="6858000" type="screen4x3"/>
  <p:notesSz cx="6797675" cy="9928225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7E39"/>
    <a:srgbClr val="00CC66"/>
    <a:srgbClr val="8EA12F"/>
    <a:srgbClr val="6A7B35"/>
    <a:srgbClr val="99CC00"/>
    <a:srgbClr val="AAD34D"/>
    <a:srgbClr val="00CC99"/>
    <a:srgbClr val="00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35" autoAdjust="0"/>
    <p:restoredTop sz="94660" autoAdjust="0"/>
  </p:normalViewPr>
  <p:slideViewPr>
    <p:cSldViewPr snapToGrid="0">
      <p:cViewPr>
        <p:scale>
          <a:sx n="70" d="100"/>
          <a:sy n="70" d="100"/>
        </p:scale>
        <p:origin x="-114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64"/>
    </p:cViewPr>
  </p:sorterViewPr>
  <p:notesViewPr>
    <p:cSldViewPr snapToGrid="0">
      <p:cViewPr varScale="1">
        <p:scale>
          <a:sx n="78" d="100"/>
          <a:sy n="78" d="100"/>
        </p:scale>
        <p:origin x="-1584" y="-102"/>
      </p:cViewPr>
      <p:guideLst>
        <p:guide orient="horz" pos="3128"/>
        <p:guide pos="2141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976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ETH Light" pitchFamily="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946400" y="9598025"/>
            <a:ext cx="9048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ETH Light" pitchFamily="2" charset="0"/>
              </a:defRPr>
            </a:lvl1pPr>
          </a:lstStyle>
          <a:p>
            <a:pPr>
              <a:defRPr/>
            </a:pPr>
            <a:fld id="{8F7FC75B-71CD-4DB0-8B02-861677A78B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378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976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ETH Light" pitchFamily="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9680575"/>
            <a:ext cx="29464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ETH Light" pitchFamily="2" charset="0"/>
              </a:defRPr>
            </a:lvl1pPr>
          </a:lstStyle>
          <a:p>
            <a:pPr>
              <a:defRPr/>
            </a:pPr>
            <a:r>
              <a:rPr lang="en-GB"/>
              <a:t>Name, 02/06/01</a:t>
            </a:r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Click to edit Master text styles</a:t>
            </a:r>
          </a:p>
          <a:p>
            <a:pPr lvl="1"/>
            <a:r>
              <a:rPr lang="de-CH" noProof="0" smtClean="0"/>
              <a:t>Second level</a:t>
            </a:r>
          </a:p>
          <a:p>
            <a:pPr lvl="2"/>
            <a:r>
              <a:rPr lang="de-CH" noProof="0" smtClean="0"/>
              <a:t>Third level</a:t>
            </a:r>
          </a:p>
          <a:p>
            <a:pPr lvl="3"/>
            <a:r>
              <a:rPr lang="de-CH" noProof="0" smtClean="0"/>
              <a:t>Fourth level</a:t>
            </a:r>
          </a:p>
          <a:p>
            <a:pPr lvl="4"/>
            <a:r>
              <a:rPr lang="de-CH" noProof="0" smtClean="0"/>
              <a:t>Fifth level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3248025" y="9680575"/>
            <a:ext cx="35496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3" tIns="45712" rIns="91423" bIns="45712" anchor="b"/>
          <a:lstStyle/>
          <a:p>
            <a:pPr algn="r" eaLnBrk="1" hangingPunct="1">
              <a:defRPr/>
            </a:pPr>
            <a:endParaRPr lang="en-GB" sz="1000">
              <a:latin typeface="ETH Light" pitchFamily="2" charset="0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097213" y="9598025"/>
            <a:ext cx="60325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ETH Light" pitchFamily="2" charset="0"/>
              </a:defRPr>
            </a:lvl1pPr>
          </a:lstStyle>
          <a:p>
            <a:pPr>
              <a:defRPr/>
            </a:pPr>
            <a:fld id="{773FB9D2-63D7-4B3B-BA18-2F271A4316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20613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80E7-D415-4084-A5FE-F79D37A92AA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Name, 02/06/01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3FB9D2-63D7-4B3B-BA18-2F271A431615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Name, 02/06/01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3FB9D2-63D7-4B3B-BA18-2F271A431615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Name, 02/06/01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3FB9D2-63D7-4B3B-BA18-2F271A431615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642100"/>
            <a:ext cx="9144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Clr>
                <a:srgbClr val="52ADE7"/>
              </a:buClr>
              <a:buFont typeface="Wingdings" pitchFamily="2" charset="2"/>
              <a:buNone/>
              <a:defRPr/>
            </a:pPr>
            <a:endParaRPr lang="en-GB" sz="3000">
              <a:latin typeface="Arial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CH"/>
          </a:p>
        </p:txBody>
      </p:sp>
      <p:pic>
        <p:nvPicPr>
          <p:cNvPr id="8" name="Picture 8" descr="eth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784" y="117428"/>
            <a:ext cx="2281238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2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1066800"/>
          </a:xfrm>
        </p:spPr>
        <p:txBody>
          <a:bodyPr anchor="t"/>
          <a:lstStyle>
            <a:lvl1pPr>
              <a:defRPr/>
            </a:lvl1pPr>
          </a:lstStyle>
          <a:p>
            <a:r>
              <a:rPr lang="de-CH"/>
              <a:t>Mastertitelformat bearbeiten</a:t>
            </a:r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438400"/>
            <a:ext cx="8077200" cy="1295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de-CH"/>
              <a:t>Master-Untertitelformat bearbeiten</a:t>
            </a:r>
          </a:p>
        </p:txBody>
      </p:sp>
      <p:pic>
        <p:nvPicPr>
          <p:cNvPr id="10" name="Picture 10" descr="psl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76720" y="150315"/>
            <a:ext cx="214312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Grafik 22" descr="pic_titel_1.jpg"/>
          <p:cNvPicPr>
            <a:picLocks noChangeAspect="1"/>
          </p:cNvPicPr>
          <p:nvPr userDrawn="1"/>
        </p:nvPicPr>
        <p:blipFill>
          <a:blip r:embed="rId4" cstate="print"/>
          <a:srcRect b="1765"/>
          <a:stretch>
            <a:fillRect/>
          </a:stretch>
        </p:blipFill>
        <p:spPr bwMode="auto">
          <a:xfrm>
            <a:off x="-1588" y="3579872"/>
            <a:ext cx="9144001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70CC9-E360-4377-8DB5-8FB7C7352B6A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1638" y="115888"/>
            <a:ext cx="2141537" cy="612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115888"/>
            <a:ext cx="6275388" cy="612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F1DD5-0AEF-4D56-8D52-5E377070D280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9272F-D9C6-43F9-909F-851E2D45E79F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6860-913B-48CF-B66C-C07F7F115C16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836613"/>
            <a:ext cx="4208463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4713" y="836613"/>
            <a:ext cx="4208462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BEB88-C967-4ACE-B0E5-47BB4A0D59AC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F0FED-8F29-46E6-AA1D-2E222634EA1F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de-CH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C7A5C-8690-4D16-8252-0B1CD8F08EDB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97EB3-10B8-4CE1-826D-5100DDC52B71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91F4A-A14C-4DE7-A81F-EFE269056B46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04793-4309-4AE0-9F1A-87F801008CFA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7772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52ADE7"/>
              </a:buClr>
              <a:buFont typeface="Wingdings" pitchFamily="2" charset="2"/>
              <a:buNone/>
              <a:defRPr/>
            </a:pPr>
            <a:endParaRPr lang="en-GB" sz="3200" b="1">
              <a:solidFill>
                <a:srgbClr val="2A6AB3"/>
              </a:solidFill>
              <a:latin typeface="Arial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115888"/>
            <a:ext cx="82724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Mastertitelformat bearbeiten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836613"/>
            <a:ext cx="85693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50176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19575" y="6627813"/>
            <a:ext cx="76200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44000" rIns="0" bIns="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Arial" charset="0"/>
              </a:defRPr>
            </a:lvl1pPr>
          </a:lstStyle>
          <a:p>
            <a:pPr>
              <a:defRPr/>
            </a:pPr>
            <a:fld id="{FCF4D084-1837-402A-A5A9-E7E98477E51E}" type="slidenum">
              <a:rPr lang="de-CH"/>
              <a:pPr>
                <a:defRPr/>
              </a:pPr>
              <a:t>‹#›</a:t>
            </a:fld>
            <a:endParaRPr lang="de-CH"/>
          </a:p>
          <a:p>
            <a:pPr>
              <a:defRPr/>
            </a:pPr>
            <a:endParaRPr lang="de-CH"/>
          </a:p>
        </p:txBody>
      </p:sp>
      <p:sp>
        <p:nvSpPr>
          <p:cNvPr id="501766" name="Text Box 6"/>
          <p:cNvSpPr txBox="1">
            <a:spLocks noChangeArrowheads="1"/>
          </p:cNvSpPr>
          <p:nvPr/>
        </p:nvSpPr>
        <p:spPr bwMode="auto">
          <a:xfrm>
            <a:off x="5286375" y="6610350"/>
            <a:ext cx="38401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endParaRPr lang="de-DE" sz="9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ETH Light" pitchFamily="2" charset="0"/>
        </a:defRPr>
      </a:lvl2pPr>
      <a:lvl3pPr algn="l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ETH Light" pitchFamily="2" charset="0"/>
        </a:defRPr>
      </a:lvl3pPr>
      <a:lvl4pPr algn="l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ETH Light" pitchFamily="2" charset="0"/>
        </a:defRPr>
      </a:lvl4pPr>
      <a:lvl5pPr algn="l" rtl="0" eaLnBrk="0" fontAlgn="base" hangingPunct="0">
        <a:lnSpc>
          <a:spcPts val="38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ETH Light" pitchFamily="2" charset="0"/>
        </a:defRPr>
      </a:lvl5pPr>
      <a:lvl6pPr marL="457200" algn="l" rtl="0" fontAlgn="base">
        <a:lnSpc>
          <a:spcPts val="38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ETH Light" pitchFamily="2" charset="0"/>
        </a:defRPr>
      </a:lvl6pPr>
      <a:lvl7pPr marL="914400" algn="l" rtl="0" fontAlgn="base">
        <a:lnSpc>
          <a:spcPts val="38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ETH Light" pitchFamily="2" charset="0"/>
        </a:defRPr>
      </a:lvl7pPr>
      <a:lvl8pPr marL="1371600" algn="l" rtl="0" fontAlgn="base">
        <a:lnSpc>
          <a:spcPts val="38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ETH Light" pitchFamily="2" charset="0"/>
        </a:defRPr>
      </a:lvl8pPr>
      <a:lvl9pPr marL="1828800" algn="l" rtl="0" fontAlgn="base">
        <a:lnSpc>
          <a:spcPts val="38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ETH Light" pitchFamily="2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ts val="3200"/>
        </a:lnSpc>
        <a:spcBef>
          <a:spcPts val="4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ts val="2400"/>
        </a:lnSpc>
        <a:spcBef>
          <a:spcPts val="400"/>
        </a:spcBef>
        <a:spcAft>
          <a:spcPct val="0"/>
        </a:spcAft>
        <a:buClr>
          <a:schemeClr val="folHlink"/>
        </a:buClr>
        <a:buChar char="-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ts val="1800"/>
        </a:lnSpc>
        <a:spcBef>
          <a:spcPts val="400"/>
        </a:spcBef>
        <a:spcAft>
          <a:spcPct val="0"/>
        </a:spcAft>
        <a:buClr>
          <a:schemeClr val="folHlink"/>
        </a:buClr>
        <a:buFont typeface="Times" pitchFamily="18" charset="0"/>
        <a:buChar char="•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º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º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º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º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º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-242888"/>
            <a:ext cx="7772400" cy="1143001"/>
          </a:xfrm>
        </p:spPr>
        <p:txBody>
          <a:bodyPr/>
          <a:lstStyle/>
          <a:p>
            <a:r>
              <a:rPr lang="en-US" dirty="0"/>
              <a:t>      </a:t>
            </a:r>
            <a:endParaRPr lang="de-CH" dirty="0"/>
          </a:p>
        </p:txBody>
      </p:sp>
      <p:sp>
        <p:nvSpPr>
          <p:cNvPr id="4" name="Tittel 7"/>
          <p:cNvSpPr txBox="1">
            <a:spLocks/>
          </p:cNvSpPr>
          <p:nvPr/>
        </p:nvSpPr>
        <p:spPr bwMode="auto">
          <a:xfrm>
            <a:off x="762000" y="393504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ts val="3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Sjøkabelutredningen</a:t>
            </a:r>
            <a:br>
              <a:rPr kumimoji="0" lang="nn-NO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nn-NO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Utvalg II: Virkninger for kraftsystemet ved kabling</a:t>
            </a:r>
          </a:p>
        </p:txBody>
      </p:sp>
      <p:sp>
        <p:nvSpPr>
          <p:cNvPr id="5" name="Undertittel 8"/>
          <p:cNvSpPr txBox="1">
            <a:spLocks/>
          </p:cNvSpPr>
          <p:nvPr/>
        </p:nvSpPr>
        <p:spPr bwMode="auto">
          <a:xfrm>
            <a:off x="762000" y="1579720"/>
            <a:ext cx="7772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folHlink"/>
              </a:buClr>
              <a:buSzTx/>
              <a:tabLst/>
              <a:defRPr/>
            </a:pPr>
            <a:r>
              <a:rPr kumimoji="0" lang="nn-NO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Medlemmer i utvalget: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folHlink"/>
              </a:buClr>
              <a:buSzTx/>
              <a:tabLst/>
              <a:defRPr/>
            </a:pPr>
            <a:r>
              <a:rPr kumimoji="0" lang="nn-NO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n-NO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Professor G</a:t>
            </a:r>
            <a:r>
              <a:rPr kumimoji="0" lang="de-CH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öran</a:t>
            </a: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Andersson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folHlink"/>
              </a:buClr>
              <a:buSzTx/>
              <a:tabLst/>
              <a:defRPr/>
            </a:pP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ETH Zürich, (Swiss Federal Institute </a:t>
            </a:r>
            <a:r>
              <a:rPr kumimoji="0" lang="de-CH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</a:t>
            </a: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Technology, Zürich)</a:t>
            </a:r>
            <a:b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de-CH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folHlink"/>
              </a:buClr>
              <a:buSzTx/>
              <a:tabLst/>
              <a:defRPr/>
            </a:pP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Professor Liisa Haarla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folHlink"/>
              </a:buClr>
              <a:buSzTx/>
              <a:tabLst/>
              <a:defRPr/>
            </a:pP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Aalto University School </a:t>
            </a:r>
            <a:r>
              <a:rPr kumimoji="0" lang="de-CH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</a:t>
            </a: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de-CH" sz="2000" kern="0" dirty="0" err="1" smtClean="0">
                <a:latin typeface="+mn-lt"/>
              </a:rPr>
              <a:t>Electrical</a:t>
            </a:r>
            <a:r>
              <a:rPr lang="de-CH" sz="2000" kern="0" dirty="0" smtClean="0">
                <a:latin typeface="+mn-lt"/>
              </a:rPr>
              <a:t> Engineering</a:t>
            </a: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folHlink"/>
              </a:buClr>
              <a:buSzTx/>
              <a:tabLst/>
              <a:defRPr/>
            </a:pP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Helsinki, </a:t>
            </a:r>
            <a:r>
              <a:rPr kumimoji="0" lang="de-CH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Finland</a:t>
            </a: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de-CH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folHlink"/>
              </a:buClr>
              <a:buSzTx/>
              <a:tabLst/>
              <a:defRPr/>
            </a:pP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Professor </a:t>
            </a:r>
            <a:r>
              <a:rPr kumimoji="0" lang="de-CH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</a:t>
            </a:r>
            <a:r>
              <a:rPr kumimoji="0" lang="de-CH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Arne T. Holen, NTNU, Trondheim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folHlink"/>
              </a:buClr>
              <a:buSzTx/>
              <a:tabLst/>
              <a:defRPr/>
            </a:pPr>
            <a:endParaRPr kumimoji="0" lang="de-CH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chemeClr val="folHlink"/>
              </a:buClr>
              <a:buSzTx/>
              <a:tabLst/>
              <a:defRPr/>
            </a:pPr>
            <a:r>
              <a:rPr kumimoji="0" lang="nn-NO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Utvalgets fagsekretær: PhD student Emil Johansson, Institutt for elkraftteknikk, NTNU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Mandat</a:t>
            </a:r>
            <a:r>
              <a:rPr lang="en-US" dirty="0" smtClean="0"/>
              <a:t> </a:t>
            </a:r>
            <a:r>
              <a:rPr lang="en-US" dirty="0" err="1" smtClean="0"/>
              <a:t>Utvalg</a:t>
            </a:r>
            <a:r>
              <a:rPr lang="en-US" dirty="0" smtClean="0"/>
              <a:t>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054985"/>
            <a:ext cx="8569325" cy="4608836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nb-NO" dirty="0" smtClean="0"/>
              <a:t>Utvalget skal vurdere hvilke virkninger sjøkabelalternativer på strekningen fra Simadalen til Kvam vil ha på </a:t>
            </a:r>
            <a:r>
              <a:rPr lang="nb-NO" b="1" dirty="0" smtClean="0"/>
              <a:t>systemtekniske forhold</a:t>
            </a:r>
            <a:r>
              <a:rPr lang="nb-NO" dirty="0" smtClean="0"/>
              <a:t>. Utvalget skal ikke utrede konkrete trasealternativer. </a:t>
            </a:r>
            <a:br>
              <a:rPr lang="nb-NO" dirty="0" smtClean="0"/>
            </a:br>
            <a:endParaRPr lang="de-CH" dirty="0" smtClean="0"/>
          </a:p>
          <a:p>
            <a:pPr marL="457200" indent="-457200">
              <a:buFont typeface="+mj-lt"/>
              <a:buAutoNum type="arabicPeriod"/>
            </a:pPr>
            <a:r>
              <a:rPr lang="nb-NO" dirty="0" smtClean="0"/>
              <a:t>Utvalget skal også </a:t>
            </a:r>
            <a:r>
              <a:rPr lang="nb-NO" b="1" dirty="0" smtClean="0"/>
              <a:t>vurdere om en eventuell økt bruk av sjøkabler </a:t>
            </a:r>
            <a:r>
              <a:rPr lang="nb-NO" dirty="0" smtClean="0"/>
              <a:t>i nettet som helhet, gir akseptable systemtekniske virkninger. </a:t>
            </a:r>
            <a:br>
              <a:rPr lang="nb-NO" dirty="0" smtClean="0"/>
            </a:br>
            <a:endParaRPr lang="de-CH" dirty="0" smtClean="0"/>
          </a:p>
          <a:p>
            <a:pPr marL="457200" lvl="0" indent="-457200">
              <a:buFont typeface="+mj-lt"/>
              <a:buAutoNum type="arabicPeriod"/>
            </a:pPr>
            <a:r>
              <a:rPr lang="nb-NO" dirty="0" smtClean="0"/>
              <a:t>Videre skal utvalget også se på </a:t>
            </a:r>
            <a:r>
              <a:rPr lang="nb-NO" b="1" dirty="0" smtClean="0"/>
              <a:t>konsekvensene for fremdrift </a:t>
            </a:r>
            <a:r>
              <a:rPr lang="nb-NO" dirty="0" smtClean="0"/>
              <a:t>og kostnader i Statnetts nettutviklingsplaner ved en eventuell økt bruk av sjøkabler i andre sentralnettsprosjekter.  </a:t>
            </a:r>
            <a:r>
              <a:rPr lang="nb-NO" b="1" dirty="0" smtClean="0"/>
              <a:t>Konsekvensene for nettariffene </a:t>
            </a:r>
            <a:r>
              <a:rPr lang="nb-NO" dirty="0" smtClean="0"/>
              <a:t>skal anslås, og utvalget skal også se på hvilke konsekvenser økt kabling kan ha for </a:t>
            </a:r>
            <a:r>
              <a:rPr lang="nb-NO" b="1" dirty="0" smtClean="0"/>
              <a:t>mulighetene til å knytte til ny fornybar kraftproduksjon som småkraft og vindkraft</a:t>
            </a:r>
            <a:r>
              <a:rPr lang="nb-NO" dirty="0" smtClean="0"/>
              <a:t>.</a:t>
            </a:r>
            <a:endParaRPr lang="de-CH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99272F-D9C6-43F9-909F-851E2D45E79F}" type="slidenum">
              <a:rPr lang="de-CH" smtClean="0"/>
              <a:pPr>
                <a:defRPr/>
              </a:pPr>
              <a:t>2</a:t>
            </a:fld>
            <a:endParaRPr lang="de-CH" smtClean="0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Övergripande</a:t>
            </a:r>
            <a:r>
              <a:rPr lang="en-GB" dirty="0" smtClean="0"/>
              <a:t> </a:t>
            </a:r>
            <a:r>
              <a:rPr lang="en-GB" dirty="0" err="1" smtClean="0"/>
              <a:t>frågeställningar</a:t>
            </a:r>
            <a:r>
              <a:rPr lang="en-GB" dirty="0" smtClean="0"/>
              <a:t> </a:t>
            </a:r>
            <a:r>
              <a:rPr lang="en-GB" dirty="0" err="1" smtClean="0"/>
              <a:t>som</a:t>
            </a:r>
            <a:r>
              <a:rPr lang="en-GB" dirty="0" smtClean="0"/>
              <a:t> </a:t>
            </a:r>
            <a:r>
              <a:rPr lang="en-GB" dirty="0" err="1" smtClean="0"/>
              <a:t>studerats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99272F-D9C6-43F9-909F-851E2D45E79F}" type="slidenum">
              <a:rPr lang="de-CH" smtClean="0"/>
              <a:pPr>
                <a:defRPr/>
              </a:pPr>
              <a:t>3</a:t>
            </a:fld>
            <a:endParaRPr lang="de-CH" smtClean="0"/>
          </a:p>
          <a:p>
            <a:pPr>
              <a:defRPr/>
            </a:pPr>
            <a:endParaRPr lang="de-CH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7" y="768374"/>
            <a:ext cx="463539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694822" y="655093"/>
            <a:ext cx="444917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 smtClean="0">
                <a:solidFill>
                  <a:srgbClr val="0070C0"/>
                </a:solidFill>
                <a:latin typeface="+mn-lt"/>
              </a:rPr>
              <a:t>Driftsäkerhet</a:t>
            </a: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r>
              <a:rPr lang="en-GB" dirty="0" smtClean="0">
                <a:latin typeface="+mn-lt"/>
              </a:rPr>
              <a:t>(N-1) – </a:t>
            </a:r>
            <a:r>
              <a:rPr lang="en-GB" dirty="0" err="1" smtClean="0">
                <a:latin typeface="+mn-lt"/>
              </a:rPr>
              <a:t>kriteriet</a:t>
            </a:r>
            <a:endParaRPr lang="en-GB" dirty="0" smtClean="0">
              <a:latin typeface="+mn-lt"/>
            </a:endParaRPr>
          </a:p>
          <a:p>
            <a:endParaRPr lang="en-GB" b="1" dirty="0">
              <a:latin typeface="+mn-lt"/>
            </a:endParaRPr>
          </a:p>
          <a:p>
            <a:endParaRPr lang="en-GB" b="1" dirty="0">
              <a:latin typeface="+mn-lt"/>
            </a:endParaRPr>
          </a:p>
          <a:p>
            <a:r>
              <a:rPr lang="en-GB" sz="2000" b="1" dirty="0" err="1" smtClean="0">
                <a:solidFill>
                  <a:srgbClr val="0070C0"/>
                </a:solidFill>
                <a:latin typeface="+mn-lt"/>
              </a:rPr>
              <a:t>Försörjningssäkerhet</a:t>
            </a:r>
            <a:endParaRPr lang="en-GB" sz="2000" b="1" dirty="0" smtClean="0">
              <a:solidFill>
                <a:srgbClr val="0070C0"/>
              </a:solidFill>
              <a:latin typeface="+mn-lt"/>
            </a:endParaRPr>
          </a:p>
          <a:p>
            <a:r>
              <a:rPr lang="en-GB" dirty="0" err="1" smtClean="0">
                <a:latin typeface="+mn-lt"/>
              </a:rPr>
              <a:t>Genomsnittlig</a:t>
            </a:r>
            <a:r>
              <a:rPr lang="en-GB" dirty="0" smtClean="0">
                <a:latin typeface="+mn-lt"/>
              </a:rPr>
              <a:t> </a:t>
            </a:r>
            <a:r>
              <a:rPr lang="en-GB" dirty="0" err="1" smtClean="0">
                <a:latin typeface="+mn-lt"/>
              </a:rPr>
              <a:t>tid</a:t>
            </a:r>
            <a:r>
              <a:rPr lang="en-GB" dirty="0" smtClean="0">
                <a:latin typeface="+mn-lt"/>
              </a:rPr>
              <a:t> (</a:t>
            </a:r>
            <a:r>
              <a:rPr lang="en-GB" dirty="0" err="1" smtClean="0">
                <a:latin typeface="+mn-lt"/>
              </a:rPr>
              <a:t>returtid</a:t>
            </a:r>
            <a:r>
              <a:rPr lang="en-GB" dirty="0" smtClean="0">
                <a:latin typeface="+mn-lt"/>
              </a:rPr>
              <a:t>) </a:t>
            </a:r>
            <a:r>
              <a:rPr lang="en-GB" dirty="0" err="1" smtClean="0">
                <a:latin typeface="+mn-lt"/>
              </a:rPr>
              <a:t>mellan</a:t>
            </a:r>
            <a:r>
              <a:rPr lang="en-GB" dirty="0" smtClean="0">
                <a:latin typeface="+mn-lt"/>
              </a:rPr>
              <a:t> </a:t>
            </a:r>
            <a:r>
              <a:rPr lang="en-GB" dirty="0" err="1" smtClean="0">
                <a:latin typeface="+mn-lt"/>
              </a:rPr>
              <a:t>situationer</a:t>
            </a:r>
            <a:r>
              <a:rPr lang="en-GB" dirty="0" smtClean="0">
                <a:latin typeface="+mn-lt"/>
              </a:rPr>
              <a:t> med </a:t>
            </a:r>
            <a:r>
              <a:rPr lang="en-GB" dirty="0" err="1" smtClean="0">
                <a:latin typeface="+mn-lt"/>
              </a:rPr>
              <a:t>otillräcklig</a:t>
            </a:r>
            <a:r>
              <a:rPr lang="en-GB" dirty="0" smtClean="0">
                <a:latin typeface="+mn-lt"/>
              </a:rPr>
              <a:t> </a:t>
            </a:r>
            <a:r>
              <a:rPr lang="en-GB" dirty="0" err="1" smtClean="0">
                <a:latin typeface="+mn-lt"/>
              </a:rPr>
              <a:t>försörjningssäkerhet</a:t>
            </a:r>
            <a:r>
              <a:rPr lang="en-GB" dirty="0" smtClean="0">
                <a:latin typeface="+mn-lt"/>
              </a:rPr>
              <a:t>: (N-2) – situation</a:t>
            </a:r>
          </a:p>
          <a:p>
            <a:r>
              <a:rPr lang="en-GB" dirty="0" err="1" smtClean="0">
                <a:latin typeface="+mn-lt"/>
              </a:rPr>
              <a:t>Effekt</a:t>
            </a:r>
            <a:r>
              <a:rPr lang="en-GB" dirty="0" smtClean="0">
                <a:latin typeface="+mn-lt"/>
              </a:rPr>
              <a:t> - </a:t>
            </a:r>
            <a:r>
              <a:rPr lang="en-GB" dirty="0" err="1" smtClean="0">
                <a:latin typeface="+mn-lt"/>
              </a:rPr>
              <a:t>Energi</a:t>
            </a:r>
            <a:endParaRPr lang="en-GB" dirty="0">
              <a:latin typeface="+mn-lt"/>
            </a:endParaRPr>
          </a:p>
          <a:p>
            <a:endParaRPr lang="en-GB" dirty="0" smtClean="0">
              <a:latin typeface="+mn-lt"/>
            </a:endParaRPr>
          </a:p>
          <a:p>
            <a:r>
              <a:rPr lang="en-GB" sz="2000" b="1" dirty="0" err="1" smtClean="0">
                <a:solidFill>
                  <a:srgbClr val="0070C0"/>
                </a:solidFill>
                <a:latin typeface="+mn-lt"/>
              </a:rPr>
              <a:t>Övriga</a:t>
            </a:r>
            <a:r>
              <a:rPr lang="en-GB" sz="20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GB" sz="2000" b="1" dirty="0" err="1" smtClean="0">
                <a:solidFill>
                  <a:srgbClr val="0070C0"/>
                </a:solidFill>
                <a:latin typeface="+mn-lt"/>
              </a:rPr>
              <a:t>systemtekniska</a:t>
            </a:r>
            <a:r>
              <a:rPr lang="en-GB" sz="20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GB" sz="2000" b="1" dirty="0" err="1" smtClean="0">
                <a:solidFill>
                  <a:srgbClr val="0070C0"/>
                </a:solidFill>
                <a:latin typeface="+mn-lt"/>
              </a:rPr>
              <a:t>frågor</a:t>
            </a:r>
            <a:endParaRPr lang="en-GB" sz="2000" b="1" dirty="0" smtClean="0">
              <a:solidFill>
                <a:srgbClr val="0070C0"/>
              </a:solidFill>
              <a:latin typeface="+mn-lt"/>
            </a:endParaRPr>
          </a:p>
          <a:p>
            <a:r>
              <a:rPr lang="en-GB" dirty="0" err="1" smtClean="0">
                <a:latin typeface="+mn-lt"/>
              </a:rPr>
              <a:t>Stabilitet</a:t>
            </a:r>
            <a:r>
              <a:rPr lang="en-GB" dirty="0" smtClean="0">
                <a:latin typeface="+mn-lt"/>
              </a:rPr>
              <a:t>, </a:t>
            </a:r>
            <a:r>
              <a:rPr lang="en-GB" dirty="0" err="1" smtClean="0">
                <a:latin typeface="+mn-lt"/>
              </a:rPr>
              <a:t>skydd</a:t>
            </a:r>
            <a:r>
              <a:rPr lang="en-GB" dirty="0" smtClean="0">
                <a:latin typeface="+mn-lt"/>
              </a:rPr>
              <a:t>, </a:t>
            </a:r>
            <a:r>
              <a:rPr lang="en-GB" dirty="0" err="1" smtClean="0">
                <a:latin typeface="+mn-lt"/>
              </a:rPr>
              <a:t>isolationskoordination</a:t>
            </a:r>
            <a:endParaRPr lang="en-GB" dirty="0" smtClean="0">
              <a:latin typeface="+mn-lt"/>
            </a:endParaRPr>
          </a:p>
          <a:p>
            <a:r>
              <a:rPr lang="en-GB" dirty="0" err="1" smtClean="0">
                <a:latin typeface="+mn-lt"/>
              </a:rPr>
              <a:t>Effektflöden</a:t>
            </a:r>
            <a:endParaRPr lang="en-GB" dirty="0" smtClean="0">
              <a:latin typeface="+mn-lt"/>
            </a:endParaRPr>
          </a:p>
          <a:p>
            <a:endParaRPr lang="en-GB" b="1" dirty="0" smtClean="0">
              <a:latin typeface="+mn-lt"/>
            </a:endParaRPr>
          </a:p>
          <a:p>
            <a:r>
              <a:rPr lang="en-GB" b="1" dirty="0" err="1" smtClean="0">
                <a:solidFill>
                  <a:srgbClr val="0070C0"/>
                </a:solidFill>
                <a:latin typeface="+mn-lt"/>
              </a:rPr>
              <a:t>Förutsättningar</a:t>
            </a:r>
            <a:endParaRPr lang="en-GB" b="1" dirty="0" smtClean="0">
              <a:solidFill>
                <a:srgbClr val="0070C0"/>
              </a:solidFill>
              <a:latin typeface="+mn-lt"/>
            </a:endParaRPr>
          </a:p>
          <a:p>
            <a:r>
              <a:rPr lang="en-GB" dirty="0" err="1" smtClean="0">
                <a:latin typeface="+mn-lt"/>
              </a:rPr>
              <a:t>Felstatistik</a:t>
            </a:r>
            <a:r>
              <a:rPr lang="en-GB" dirty="0" smtClean="0">
                <a:latin typeface="+mn-lt"/>
              </a:rPr>
              <a:t> </a:t>
            </a:r>
            <a:r>
              <a:rPr lang="en-GB" dirty="0" err="1" smtClean="0">
                <a:latin typeface="+mn-lt"/>
              </a:rPr>
              <a:t>från</a:t>
            </a:r>
            <a:r>
              <a:rPr lang="en-GB" dirty="0" smtClean="0">
                <a:latin typeface="+mn-lt"/>
              </a:rPr>
              <a:t> </a:t>
            </a:r>
            <a:r>
              <a:rPr lang="en-GB" dirty="0" err="1" smtClean="0">
                <a:latin typeface="+mn-lt"/>
              </a:rPr>
              <a:t>driftdata</a:t>
            </a:r>
            <a:r>
              <a:rPr lang="en-GB" dirty="0" smtClean="0">
                <a:latin typeface="+mn-lt"/>
              </a:rPr>
              <a:t> (</a:t>
            </a:r>
            <a:r>
              <a:rPr lang="en-GB" dirty="0" err="1" smtClean="0">
                <a:latin typeface="+mn-lt"/>
              </a:rPr>
              <a:t>Statnett</a:t>
            </a:r>
            <a:r>
              <a:rPr lang="en-GB" dirty="0" smtClean="0">
                <a:latin typeface="+mn-lt"/>
              </a:rPr>
              <a:t>      &amp; </a:t>
            </a:r>
            <a:r>
              <a:rPr lang="en-GB" dirty="0" err="1" smtClean="0">
                <a:latin typeface="+mn-lt"/>
              </a:rPr>
              <a:t>Cigré</a:t>
            </a:r>
            <a:r>
              <a:rPr lang="en-GB" dirty="0" smtClean="0">
                <a:latin typeface="+mn-lt"/>
              </a:rPr>
              <a:t>)</a:t>
            </a:r>
            <a:br>
              <a:rPr lang="en-GB" dirty="0" smtClean="0">
                <a:latin typeface="+mn-lt"/>
              </a:rPr>
            </a:br>
            <a:r>
              <a:rPr lang="en-GB" dirty="0" err="1" smtClean="0">
                <a:latin typeface="+mn-lt"/>
              </a:rPr>
              <a:t>Hög</a:t>
            </a:r>
            <a:r>
              <a:rPr lang="en-GB" dirty="0" smtClean="0">
                <a:latin typeface="+mn-lt"/>
              </a:rPr>
              <a:t> – </a:t>
            </a:r>
            <a:r>
              <a:rPr lang="en-GB" dirty="0" err="1" smtClean="0">
                <a:latin typeface="+mn-lt"/>
              </a:rPr>
              <a:t>och</a:t>
            </a:r>
            <a:r>
              <a:rPr lang="en-GB" dirty="0" smtClean="0">
                <a:latin typeface="+mn-lt"/>
              </a:rPr>
              <a:t> </a:t>
            </a:r>
            <a:r>
              <a:rPr lang="en-GB" dirty="0" err="1" smtClean="0">
                <a:latin typeface="+mn-lt"/>
              </a:rPr>
              <a:t>lättlastscenarier</a:t>
            </a:r>
            <a:r>
              <a:rPr lang="en-GB" dirty="0" smtClean="0">
                <a:latin typeface="+mn-lt"/>
              </a:rPr>
              <a:t> 2016 &amp; 2025</a:t>
            </a:r>
            <a:br>
              <a:rPr lang="en-GB" dirty="0" smtClean="0">
                <a:latin typeface="+mn-lt"/>
              </a:rPr>
            </a:br>
            <a:r>
              <a:rPr lang="en-GB" dirty="0" err="1" smtClean="0">
                <a:latin typeface="+mn-lt"/>
              </a:rPr>
              <a:t>Känslighetsanalyser</a:t>
            </a:r>
            <a:r>
              <a:rPr lang="en-GB" dirty="0" smtClean="0">
                <a:latin typeface="+mn-lt"/>
              </a:rPr>
              <a:t>, </a:t>
            </a:r>
            <a:r>
              <a:rPr lang="en-GB" dirty="0" err="1" smtClean="0">
                <a:latin typeface="+mn-lt"/>
              </a:rPr>
              <a:t>t.ex</a:t>
            </a:r>
            <a:r>
              <a:rPr lang="en-GB" dirty="0" smtClean="0">
                <a:latin typeface="+mn-lt"/>
              </a:rPr>
              <a:t> </a:t>
            </a:r>
            <a:r>
              <a:rPr lang="en-GB" dirty="0" err="1" smtClean="0">
                <a:latin typeface="+mn-lt"/>
              </a:rPr>
              <a:t>reparationstider</a:t>
            </a:r>
            <a:endParaRPr lang="en-GB" dirty="0">
              <a:latin typeface="+mn-lt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4735766" y="2975211"/>
            <a:ext cx="764277" cy="245660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eaVert" wrap="none" lIns="0" tIns="46800" rIns="90000" bIns="0" numCol="1" rtlCol="0" anchor="b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Slutsatser</a:t>
            </a:r>
            <a:r>
              <a:rPr lang="en-GB" dirty="0" smtClean="0"/>
              <a:t> </a:t>
            </a:r>
            <a:r>
              <a:rPr lang="en-GB" dirty="0" err="1" smtClean="0"/>
              <a:t>från</a:t>
            </a:r>
            <a:r>
              <a:rPr lang="en-GB" dirty="0" smtClean="0"/>
              <a:t> </a:t>
            </a:r>
            <a:r>
              <a:rPr lang="en-GB" dirty="0" err="1" smtClean="0"/>
              <a:t>Utvalg</a:t>
            </a:r>
            <a:r>
              <a:rPr lang="en-GB" dirty="0" smtClean="0"/>
              <a:t> II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460698"/>
            <a:ext cx="9034818" cy="896652"/>
          </a:xfrm>
        </p:spPr>
        <p:txBody>
          <a:bodyPr/>
          <a:lstStyle/>
          <a:p>
            <a:r>
              <a:rPr lang="en-GB" b="1" dirty="0" err="1" smtClean="0"/>
              <a:t>Driftsäkerheten</a:t>
            </a:r>
            <a:r>
              <a:rPr lang="en-GB" b="1" dirty="0" smtClean="0"/>
              <a:t> i BKK-</a:t>
            </a:r>
            <a:r>
              <a:rPr lang="en-GB" b="1" dirty="0" err="1" smtClean="0"/>
              <a:t>området</a:t>
            </a:r>
            <a:r>
              <a:rPr lang="en-GB" b="1" dirty="0" smtClean="0"/>
              <a:t> </a:t>
            </a:r>
            <a:r>
              <a:rPr lang="en-GB" b="1" dirty="0" err="1" smtClean="0"/>
              <a:t>uppfyller</a:t>
            </a:r>
            <a:r>
              <a:rPr lang="en-GB" b="1" dirty="0" smtClean="0"/>
              <a:t> med </a:t>
            </a:r>
            <a:r>
              <a:rPr lang="en-GB" b="1" dirty="0" err="1" smtClean="0"/>
              <a:t>dagens</a:t>
            </a:r>
            <a:r>
              <a:rPr lang="en-GB" b="1" dirty="0" smtClean="0"/>
              <a:t> system </a:t>
            </a:r>
            <a:r>
              <a:rPr lang="en-GB" b="1" dirty="0" err="1" smtClean="0"/>
              <a:t>inte</a:t>
            </a:r>
            <a:r>
              <a:rPr lang="en-GB" b="1" dirty="0" smtClean="0"/>
              <a:t> de </a:t>
            </a:r>
            <a:r>
              <a:rPr lang="en-GB" b="1" dirty="0" err="1" smtClean="0"/>
              <a:t>krav</a:t>
            </a:r>
            <a:r>
              <a:rPr lang="en-GB" b="1" dirty="0" smtClean="0"/>
              <a:t> </a:t>
            </a:r>
            <a:r>
              <a:rPr lang="en-GB" b="1" dirty="0" err="1" smtClean="0"/>
              <a:t>som</a:t>
            </a:r>
            <a:r>
              <a:rPr lang="en-GB" b="1" dirty="0" smtClean="0"/>
              <a:t> </a:t>
            </a:r>
            <a:r>
              <a:rPr lang="en-GB" b="1" dirty="0" err="1" smtClean="0"/>
              <a:t>normalt</a:t>
            </a:r>
            <a:r>
              <a:rPr lang="en-GB" b="1" dirty="0"/>
              <a:t> </a:t>
            </a:r>
            <a:r>
              <a:rPr lang="en-GB" b="1" dirty="0" err="1" smtClean="0"/>
              <a:t>ställs</a:t>
            </a:r>
            <a:r>
              <a:rPr lang="en-GB" b="1" dirty="0" smtClean="0"/>
              <a:t> </a:t>
            </a:r>
            <a:r>
              <a:rPr lang="en-GB" b="1" dirty="0" err="1" smtClean="0"/>
              <a:t>av</a:t>
            </a:r>
            <a:r>
              <a:rPr lang="en-GB" b="1" dirty="0" smtClean="0"/>
              <a:t> </a:t>
            </a:r>
            <a:r>
              <a:rPr lang="en-GB" b="1" dirty="0" err="1" smtClean="0"/>
              <a:t>nätoperatörer</a:t>
            </a:r>
            <a:r>
              <a:rPr lang="en-GB" b="1" dirty="0" smtClean="0"/>
              <a:t> i Europa</a:t>
            </a:r>
            <a:br>
              <a:rPr lang="en-GB" b="1" dirty="0" smtClean="0"/>
            </a:b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99272F-D9C6-43F9-909F-851E2D45E79F}" type="slidenum">
              <a:rPr lang="de-CH" smtClean="0"/>
              <a:pPr>
                <a:defRPr/>
              </a:pPr>
              <a:t>4</a:t>
            </a:fld>
            <a:endParaRPr lang="de-CH" smtClean="0"/>
          </a:p>
          <a:p>
            <a:pPr>
              <a:defRPr/>
            </a:pPr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271" y="5465810"/>
            <a:ext cx="8272463" cy="576262"/>
          </a:xfrm>
        </p:spPr>
        <p:txBody>
          <a:bodyPr/>
          <a:lstStyle/>
          <a:p>
            <a:r>
              <a:rPr lang="nb-NO" sz="2000" dirty="0">
                <a:solidFill>
                  <a:srgbClr val="0070C0"/>
                </a:solidFill>
              </a:rPr>
              <a:t>Figur 5.2 Antall timer med redusert driftsikkerhet inn mot BKK-området [4]</a:t>
            </a:r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99272F-D9C6-43F9-909F-851E2D45E79F}" type="slidenum">
              <a:rPr lang="de-CH" smtClean="0"/>
              <a:pPr>
                <a:defRPr/>
              </a:pPr>
              <a:t>5</a:t>
            </a:fld>
            <a:endParaRPr lang="de-CH" smtClean="0"/>
          </a:p>
          <a:p>
            <a:pPr>
              <a:defRPr/>
            </a:pPr>
            <a:endParaRPr lang="de-CH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0928" y="1379371"/>
            <a:ext cx="5893203" cy="3793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254388" y="341532"/>
            <a:ext cx="2039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>
                <a:solidFill>
                  <a:srgbClr val="FF0000"/>
                </a:solidFill>
              </a:rPr>
              <a:t>Dagens system</a:t>
            </a:r>
            <a:endParaRPr lang="de-CH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18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87" y="5240730"/>
            <a:ext cx="8640335" cy="576262"/>
          </a:xfrm>
        </p:spPr>
        <p:txBody>
          <a:bodyPr/>
          <a:lstStyle/>
          <a:p>
            <a:r>
              <a:rPr lang="nb-NO" sz="2000" dirty="0">
                <a:solidFill>
                  <a:srgbClr val="0070C0"/>
                </a:solidFill>
              </a:rPr>
              <a:t>Figur 5.3 Feilsannsynlighet for framtida avbrott som kumulativ sannsynlighet </a:t>
            </a:r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99272F-D9C6-43F9-909F-851E2D45E79F}" type="slidenum">
              <a:rPr lang="de-CH" smtClean="0"/>
              <a:pPr>
                <a:defRPr/>
              </a:pPr>
              <a:t>6</a:t>
            </a:fld>
            <a:endParaRPr lang="de-CH" smtClean="0"/>
          </a:p>
          <a:p>
            <a:pPr>
              <a:defRPr/>
            </a:pPr>
            <a:endParaRPr lang="de-CH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5227" y="489144"/>
            <a:ext cx="7916385" cy="4560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254388" y="341532"/>
            <a:ext cx="2039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smtClean="0">
                <a:solidFill>
                  <a:srgbClr val="FF0000"/>
                </a:solidFill>
              </a:rPr>
              <a:t>Dagens system</a:t>
            </a:r>
            <a:endParaRPr lang="de-CH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8747" y="6018663"/>
            <a:ext cx="7597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dirty="0" smtClean="0"/>
              <a:t>Returtider för svikt</a:t>
            </a:r>
            <a:r>
              <a:rPr lang="sv-SE" sz="2000" b="1" dirty="0" smtClean="0"/>
              <a:t>:   p=0.03 </a:t>
            </a:r>
            <a:r>
              <a:rPr lang="sv-SE" sz="2000" b="1" dirty="0" smtClean="0">
                <a:sym typeface="Symbol"/>
              </a:rPr>
              <a:t> 130 år;                      p = 0.15 </a:t>
            </a:r>
            <a:r>
              <a:rPr lang="sv-SE" sz="2000" b="1" dirty="0">
                <a:sym typeface="Symbol"/>
              </a:rPr>
              <a:t> </a:t>
            </a:r>
            <a:r>
              <a:rPr lang="sv-SE" sz="2000" b="1" dirty="0" smtClean="0">
                <a:sym typeface="Symbol"/>
              </a:rPr>
              <a:t>27 </a:t>
            </a:r>
            <a:r>
              <a:rPr lang="sv-SE" sz="2000" b="1" dirty="0">
                <a:sym typeface="Symbol"/>
              </a:rPr>
              <a:t>år</a:t>
            </a:r>
            <a:r>
              <a:rPr lang="sv-SE" sz="2000" b="1" dirty="0" smtClean="0">
                <a:sym typeface="Symbol"/>
              </a:rPr>
              <a:t> </a:t>
            </a:r>
            <a:endParaRPr lang="de-CH" sz="2000" b="1" dirty="0"/>
          </a:p>
        </p:txBody>
      </p:sp>
    </p:spTree>
    <p:extLst>
      <p:ext uri="{BB962C8B-B14F-4D97-AF65-F5344CB8AC3E}">
        <p14:creationId xmlns:p14="http://schemas.microsoft.com/office/powerpoint/2010/main" val="355512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6704"/>
            <a:ext cx="8272463" cy="576262"/>
          </a:xfrm>
        </p:spPr>
        <p:txBody>
          <a:bodyPr/>
          <a:lstStyle/>
          <a:p>
            <a:r>
              <a:rPr lang="en-GB" dirty="0" err="1"/>
              <a:t>Slutsatser</a:t>
            </a:r>
            <a:r>
              <a:rPr lang="en-GB" dirty="0"/>
              <a:t> </a:t>
            </a:r>
            <a:r>
              <a:rPr lang="en-GB" dirty="0" err="1"/>
              <a:t>från</a:t>
            </a:r>
            <a:r>
              <a:rPr lang="en-GB" dirty="0"/>
              <a:t> </a:t>
            </a:r>
            <a:r>
              <a:rPr lang="en-GB" dirty="0" err="1" smtClean="0"/>
              <a:t>Utvalg</a:t>
            </a:r>
            <a:r>
              <a:rPr lang="en-GB" dirty="0" smtClean="0"/>
              <a:t> II (2)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2" y="754725"/>
            <a:ext cx="9034818" cy="5400675"/>
          </a:xfrm>
        </p:spPr>
        <p:txBody>
          <a:bodyPr/>
          <a:lstStyle/>
          <a:p>
            <a:pPr marL="0" indent="0">
              <a:buNone/>
            </a:pPr>
            <a:r>
              <a:rPr lang="en-GB" b="1" dirty="0" err="1" smtClean="0"/>
              <a:t>Utvärdering</a:t>
            </a:r>
            <a:r>
              <a:rPr lang="en-GB" b="1" dirty="0" smtClean="0"/>
              <a:t> </a:t>
            </a:r>
            <a:r>
              <a:rPr lang="en-GB" b="1" dirty="0" err="1" smtClean="0"/>
              <a:t>av</a:t>
            </a:r>
            <a:r>
              <a:rPr lang="en-GB" b="1" dirty="0" smtClean="0"/>
              <a:t> </a:t>
            </a:r>
            <a:r>
              <a:rPr lang="en-GB" b="1" dirty="0" err="1" smtClean="0"/>
              <a:t>olika</a:t>
            </a:r>
            <a:r>
              <a:rPr lang="en-GB" b="1" dirty="0" smtClean="0"/>
              <a:t> </a:t>
            </a:r>
            <a:r>
              <a:rPr lang="en-GB" b="1" dirty="0" err="1" smtClean="0"/>
              <a:t>tekniska</a:t>
            </a:r>
            <a:r>
              <a:rPr lang="en-GB" b="1" dirty="0" smtClean="0"/>
              <a:t> </a:t>
            </a:r>
            <a:r>
              <a:rPr lang="en-GB" b="1" dirty="0" err="1" smtClean="0"/>
              <a:t>lösningar</a:t>
            </a:r>
            <a:r>
              <a:rPr lang="en-GB" b="1" dirty="0" smtClean="0"/>
              <a:t> </a:t>
            </a:r>
            <a:r>
              <a:rPr lang="en-GB" b="1" dirty="0" err="1" smtClean="0"/>
              <a:t>för</a:t>
            </a:r>
            <a:r>
              <a:rPr lang="en-GB" b="1" dirty="0" smtClean="0"/>
              <a:t> </a:t>
            </a:r>
            <a:r>
              <a:rPr lang="en-GB" b="1" dirty="0" err="1" smtClean="0"/>
              <a:t>Sima</a:t>
            </a:r>
            <a:r>
              <a:rPr lang="en-GB" b="1" dirty="0" smtClean="0"/>
              <a:t> - </a:t>
            </a:r>
            <a:r>
              <a:rPr lang="en-GB" b="1" dirty="0" err="1" smtClean="0"/>
              <a:t>Samnanger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  <a:p>
            <a:r>
              <a:rPr lang="en-GB" b="1" dirty="0" smtClean="0"/>
              <a:t>God </a:t>
            </a:r>
            <a:r>
              <a:rPr lang="en-GB" b="1" dirty="0"/>
              <a:t>drift- </a:t>
            </a:r>
            <a:r>
              <a:rPr lang="en-GB" b="1" dirty="0" err="1"/>
              <a:t>och</a:t>
            </a:r>
            <a:r>
              <a:rPr lang="en-GB" b="1" dirty="0"/>
              <a:t> </a:t>
            </a:r>
            <a:r>
              <a:rPr lang="en-GB" b="1" dirty="0" err="1"/>
              <a:t>försörjningssäkerhet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- </a:t>
            </a:r>
            <a:r>
              <a:rPr lang="en-GB" dirty="0" err="1"/>
              <a:t>Luftledning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- </a:t>
            </a:r>
            <a:r>
              <a:rPr lang="en-GB" dirty="0" err="1"/>
              <a:t>Två</a:t>
            </a:r>
            <a:r>
              <a:rPr lang="en-GB" dirty="0"/>
              <a:t> AC-</a:t>
            </a:r>
            <a:r>
              <a:rPr lang="en-GB" dirty="0" err="1"/>
              <a:t>kabelset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- HVDC med </a:t>
            </a:r>
            <a:r>
              <a:rPr lang="en-GB" dirty="0" err="1"/>
              <a:t>två</a:t>
            </a:r>
            <a:r>
              <a:rPr lang="en-GB" dirty="0"/>
              <a:t> </a:t>
            </a:r>
            <a:r>
              <a:rPr lang="en-GB" dirty="0" err="1"/>
              <a:t>bipoler</a:t>
            </a:r>
            <a:r>
              <a:rPr lang="en-GB" dirty="0"/>
              <a:t> (</a:t>
            </a:r>
            <a:r>
              <a:rPr lang="en-GB" dirty="0" err="1"/>
              <a:t>två</a:t>
            </a:r>
            <a:r>
              <a:rPr lang="en-GB" dirty="0"/>
              <a:t> </a:t>
            </a:r>
            <a:r>
              <a:rPr lang="en-GB" dirty="0" err="1"/>
              <a:t>oberoende</a:t>
            </a:r>
            <a:r>
              <a:rPr lang="en-GB" dirty="0"/>
              <a:t> </a:t>
            </a:r>
            <a:r>
              <a:rPr lang="en-GB" dirty="0" err="1"/>
              <a:t>kretsar</a:t>
            </a:r>
            <a:r>
              <a:rPr lang="en-GB" dirty="0"/>
              <a:t>) </a:t>
            </a:r>
            <a:r>
              <a:rPr lang="en-GB" dirty="0" err="1"/>
              <a:t>effekt</a:t>
            </a:r>
            <a:r>
              <a:rPr lang="en-GB" dirty="0"/>
              <a:t> 1300 – 1500 MW</a:t>
            </a:r>
            <a:br>
              <a:rPr lang="en-GB" dirty="0"/>
            </a:br>
            <a:endParaRPr lang="en-GB" dirty="0"/>
          </a:p>
          <a:p>
            <a:r>
              <a:rPr lang="en-GB" b="1" dirty="0" err="1"/>
              <a:t>Medelgod</a:t>
            </a:r>
            <a:r>
              <a:rPr lang="en-GB" b="1" dirty="0"/>
              <a:t> drift- </a:t>
            </a:r>
            <a:r>
              <a:rPr lang="en-GB" b="1" dirty="0" err="1"/>
              <a:t>och</a:t>
            </a:r>
            <a:r>
              <a:rPr lang="en-GB" b="1" dirty="0"/>
              <a:t> </a:t>
            </a:r>
            <a:r>
              <a:rPr lang="en-GB" b="1" dirty="0" err="1"/>
              <a:t>försörjningssäkerhet</a:t>
            </a:r>
            <a:r>
              <a:rPr lang="en-GB" b="1" dirty="0"/>
              <a:t/>
            </a:r>
            <a:br>
              <a:rPr lang="en-GB" b="1" dirty="0"/>
            </a:br>
            <a:r>
              <a:rPr lang="en-GB" dirty="0"/>
              <a:t>- </a:t>
            </a:r>
            <a:r>
              <a:rPr lang="en-GB" dirty="0" err="1"/>
              <a:t>Ett</a:t>
            </a:r>
            <a:r>
              <a:rPr lang="en-GB" dirty="0"/>
              <a:t> AC-</a:t>
            </a:r>
            <a:r>
              <a:rPr lang="en-GB" dirty="0" err="1"/>
              <a:t>kabelset</a:t>
            </a:r>
            <a:r>
              <a:rPr lang="en-GB" dirty="0"/>
              <a:t>, med </a:t>
            </a:r>
            <a:r>
              <a:rPr lang="en-GB" dirty="0" err="1"/>
              <a:t>reservkabel</a:t>
            </a:r>
            <a:r>
              <a:rPr lang="en-GB" dirty="0"/>
              <a:t>, </a:t>
            </a:r>
            <a:r>
              <a:rPr lang="en-GB" dirty="0" err="1"/>
              <a:t>och</a:t>
            </a:r>
            <a:r>
              <a:rPr lang="en-GB" dirty="0"/>
              <a:t> </a:t>
            </a:r>
            <a:r>
              <a:rPr lang="en-GB" dirty="0" err="1"/>
              <a:t>fasvridande</a:t>
            </a:r>
            <a:r>
              <a:rPr lang="en-GB" dirty="0"/>
              <a:t> </a:t>
            </a:r>
            <a:r>
              <a:rPr lang="en-GB" dirty="0" err="1"/>
              <a:t>transformator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- HVDC med en </a:t>
            </a:r>
            <a:r>
              <a:rPr lang="en-GB" dirty="0" err="1"/>
              <a:t>bipol</a:t>
            </a:r>
            <a:r>
              <a:rPr lang="en-GB" dirty="0"/>
              <a:t>, </a:t>
            </a:r>
            <a:r>
              <a:rPr lang="en-GB" dirty="0" err="1"/>
              <a:t>reservkabel</a:t>
            </a:r>
            <a:r>
              <a:rPr lang="en-GB" dirty="0"/>
              <a:t> </a:t>
            </a:r>
            <a:r>
              <a:rPr lang="en-GB" dirty="0" err="1"/>
              <a:t>och</a:t>
            </a:r>
            <a:r>
              <a:rPr lang="en-GB" dirty="0"/>
              <a:t> en </a:t>
            </a:r>
            <a:r>
              <a:rPr lang="en-GB" dirty="0" err="1"/>
              <a:t>effekt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1000 MW</a:t>
            </a:r>
            <a:br>
              <a:rPr lang="en-GB" dirty="0"/>
            </a:br>
            <a:endParaRPr lang="en-GB" dirty="0"/>
          </a:p>
          <a:p>
            <a:r>
              <a:rPr lang="en-GB" b="1" dirty="0" err="1"/>
              <a:t>Oacceptabel</a:t>
            </a:r>
            <a:r>
              <a:rPr lang="en-GB" b="1" dirty="0"/>
              <a:t> drift- </a:t>
            </a:r>
            <a:r>
              <a:rPr lang="en-GB" b="1" dirty="0" err="1"/>
              <a:t>och</a:t>
            </a:r>
            <a:r>
              <a:rPr lang="en-GB" b="1" dirty="0"/>
              <a:t> </a:t>
            </a:r>
            <a:r>
              <a:rPr lang="en-GB" b="1" dirty="0" err="1"/>
              <a:t>försörjningssäkerhet</a:t>
            </a:r>
            <a:r>
              <a:rPr lang="en-GB" b="1" dirty="0"/>
              <a:t/>
            </a:r>
            <a:br>
              <a:rPr lang="en-GB" b="1" dirty="0"/>
            </a:br>
            <a:r>
              <a:rPr lang="en-GB" dirty="0"/>
              <a:t>-  </a:t>
            </a:r>
            <a:r>
              <a:rPr lang="en-GB" dirty="0" err="1"/>
              <a:t>Ett</a:t>
            </a:r>
            <a:r>
              <a:rPr lang="en-GB" dirty="0"/>
              <a:t> AC-</a:t>
            </a:r>
            <a:r>
              <a:rPr lang="en-GB" dirty="0" err="1"/>
              <a:t>kabelset</a:t>
            </a:r>
            <a:r>
              <a:rPr lang="en-GB" dirty="0"/>
              <a:t>, med </a:t>
            </a:r>
            <a:r>
              <a:rPr lang="en-GB" dirty="0" err="1"/>
              <a:t>reservkabel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sv-SE" dirty="0" smtClean="0"/>
              <a:t>(För lösningar med fasvridande transformator och HVDC har inte strategier för styrning och reglering utarbetats.) </a:t>
            </a:r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99272F-D9C6-43F9-909F-851E2D45E79F}" type="slidenum">
              <a:rPr lang="de-CH" smtClean="0"/>
              <a:pPr>
                <a:defRPr/>
              </a:pPr>
              <a:t>7</a:t>
            </a:fld>
            <a:endParaRPr lang="de-CH" smtClean="0"/>
          </a:p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884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-20592"/>
            <a:ext cx="8272463" cy="576262"/>
          </a:xfrm>
        </p:spPr>
        <p:txBody>
          <a:bodyPr/>
          <a:lstStyle/>
          <a:p>
            <a:r>
              <a:rPr lang="en-GB" dirty="0" err="1"/>
              <a:t>Slutsatser</a:t>
            </a:r>
            <a:r>
              <a:rPr lang="en-GB" dirty="0"/>
              <a:t> </a:t>
            </a:r>
            <a:r>
              <a:rPr lang="en-GB" dirty="0" err="1"/>
              <a:t>från</a:t>
            </a:r>
            <a:r>
              <a:rPr lang="en-GB" dirty="0"/>
              <a:t> </a:t>
            </a:r>
            <a:r>
              <a:rPr lang="en-GB" dirty="0" err="1" smtClean="0"/>
              <a:t>Utvalg</a:t>
            </a:r>
            <a:r>
              <a:rPr lang="en-GB" dirty="0" smtClean="0"/>
              <a:t> II (3)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563653"/>
            <a:ext cx="8569325" cy="5837145"/>
          </a:xfrm>
        </p:spPr>
        <p:txBody>
          <a:bodyPr/>
          <a:lstStyle/>
          <a:p>
            <a:r>
              <a:rPr lang="sv-SE" dirty="0" smtClean="0"/>
              <a:t>Förbindelsen Sima – Samnanger måste också bedömas som en del i utbyggnaden av det norska centralnätet och dess framtida roll både nationellt och internationellt</a:t>
            </a:r>
            <a:br>
              <a:rPr lang="sv-SE" dirty="0" smtClean="0"/>
            </a:br>
            <a:endParaRPr lang="sv-SE" dirty="0" smtClean="0"/>
          </a:p>
          <a:p>
            <a:r>
              <a:rPr lang="sv-SE" dirty="0" smtClean="0"/>
              <a:t>En ökad kablifiering av centralnätet innebär att nya tekniska problem kan uppstå, för vilka etablerade lösningar finns, men de medför i regel extra kostnader. (Måste bedömas från projekt till projekt.)</a:t>
            </a:r>
            <a:r>
              <a:rPr lang="de-CH" dirty="0" smtClean="0"/>
              <a:t/>
            </a:r>
            <a:br>
              <a:rPr lang="de-CH" dirty="0" smtClean="0"/>
            </a:br>
            <a:endParaRPr lang="de-CH" dirty="0" smtClean="0"/>
          </a:p>
          <a:p>
            <a:r>
              <a:rPr lang="sv-SE" dirty="0" smtClean="0"/>
              <a:t>Ett kraftigt ökat bruk av sjökablar i centralnätet kan fördröja utbyggnaden av centralnätet</a:t>
            </a:r>
            <a:br>
              <a:rPr lang="sv-SE" dirty="0" smtClean="0"/>
            </a:br>
            <a:endParaRPr lang="sv-SE" dirty="0" smtClean="0"/>
          </a:p>
          <a:p>
            <a:r>
              <a:rPr lang="sv-SE" dirty="0" smtClean="0"/>
              <a:t>En ökad kablifiering av centralnätet inverkar inte på möjligheten att ansluta småskalig elproduktion, vind- eller vattenkraft, eftersom denna anslutes till distributions– eller regionsnäten. En förstärkning av centralnätet är dock nödvändig för att kunna överföra effekt från ny produktionskapacitet till lastcentra.</a:t>
            </a:r>
            <a:br>
              <a:rPr lang="sv-SE" dirty="0" smtClean="0"/>
            </a:br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99272F-D9C6-43F9-909F-851E2D45E79F}" type="slidenum">
              <a:rPr lang="de-CH" smtClean="0"/>
              <a:pPr>
                <a:defRPr/>
              </a:pPr>
              <a:t>8</a:t>
            </a:fld>
            <a:endParaRPr lang="de-CH" smtClean="0"/>
          </a:p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279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4000"/>
            <a:ext cx="8272463" cy="576262"/>
          </a:xfrm>
        </p:spPr>
        <p:txBody>
          <a:bodyPr/>
          <a:lstStyle/>
          <a:p>
            <a:r>
              <a:rPr lang="en-GB" dirty="0" err="1"/>
              <a:t>Slutsatser</a:t>
            </a:r>
            <a:r>
              <a:rPr lang="en-GB" dirty="0"/>
              <a:t> </a:t>
            </a:r>
            <a:r>
              <a:rPr lang="en-GB" dirty="0" err="1"/>
              <a:t>från</a:t>
            </a:r>
            <a:r>
              <a:rPr lang="en-GB" dirty="0"/>
              <a:t> </a:t>
            </a:r>
            <a:r>
              <a:rPr lang="en-GB" dirty="0" err="1" smtClean="0"/>
              <a:t>Utvalg</a:t>
            </a:r>
            <a:r>
              <a:rPr lang="en-GB" dirty="0" smtClean="0"/>
              <a:t> II (4)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014038"/>
            <a:ext cx="8569325" cy="5004626"/>
          </a:xfrm>
        </p:spPr>
        <p:txBody>
          <a:bodyPr/>
          <a:lstStyle/>
          <a:p>
            <a:r>
              <a:rPr lang="sv-SE" dirty="0">
                <a:solidFill>
                  <a:srgbClr val="0066FF"/>
                </a:solidFill>
              </a:rPr>
              <a:t>Nättariffer </a:t>
            </a:r>
            <a:r>
              <a:rPr lang="sv-SE" dirty="0">
                <a:solidFill>
                  <a:srgbClr val="0066FF"/>
                </a:solidFill>
                <a:sym typeface="Symbol"/>
              </a:rPr>
              <a:t> Utvalg IV</a:t>
            </a:r>
            <a:endParaRPr lang="sv-SE" dirty="0">
              <a:solidFill>
                <a:srgbClr val="0066FF"/>
              </a:solidFill>
            </a:endParaRPr>
          </a:p>
          <a:p>
            <a:pPr marL="0" indent="0">
              <a:buNone/>
            </a:pPr>
            <a:r>
              <a:rPr lang="sv-SE" dirty="0" smtClean="0"/>
              <a:t/>
            </a:r>
            <a:br>
              <a:rPr lang="sv-SE" dirty="0" smtClean="0"/>
            </a:br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99272F-D9C6-43F9-909F-851E2D45E79F}" type="slidenum">
              <a:rPr lang="de-CH" smtClean="0"/>
              <a:pPr>
                <a:defRPr/>
              </a:pPr>
              <a:t>9</a:t>
            </a:fld>
            <a:endParaRPr lang="de-CH" smtClean="0"/>
          </a:p>
          <a:p>
            <a:pPr>
              <a:defRPr/>
            </a:pP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202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ETH Light"/>
        <a:ea typeface=""/>
        <a:cs typeface=""/>
      </a:majorFont>
      <a:minorFont>
        <a:latin typeface="ETH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eaVert" wrap="none" lIns="0" tIns="46800" rIns="90000" bIns="0" numCol="1" anchor="b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eaVert" wrap="none" lIns="0" tIns="46800" rIns="90000" bIns="0" numCol="1" anchor="b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201</Words>
  <Application>Microsoft Office PowerPoint</Application>
  <PresentationFormat>On-screen Show (4:3)</PresentationFormat>
  <Paragraphs>64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Standarddesign</vt:lpstr>
      <vt:lpstr>      </vt:lpstr>
      <vt:lpstr>Mandat Utvalg II</vt:lpstr>
      <vt:lpstr>Övergripande frågeställningar som studerats</vt:lpstr>
      <vt:lpstr>Slutsatser från Utvalg II (1)</vt:lpstr>
      <vt:lpstr>Figur 5.2 Antall timer med redusert driftsikkerhet inn mot BKK-området [4] </vt:lpstr>
      <vt:lpstr>Figur 5.3 Feilsannsynlighet for framtida avbrott som kumulativ sannsynlighet  </vt:lpstr>
      <vt:lpstr>Slutsatser från Utvalg II (2)</vt:lpstr>
      <vt:lpstr>Slutsatser från Utvalg II (3)</vt:lpstr>
      <vt:lpstr>Slutsatser från Utvalg II (4)</vt:lpstr>
    </vt:vector>
  </TitlesOfParts>
  <Company>Power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Einführung in die Energiewirtschaft</dc:title>
  <dc:creator>Gaudenz Koeppel</dc:creator>
  <cp:lastModifiedBy>agoeran</cp:lastModifiedBy>
  <cp:revision>670</cp:revision>
  <cp:lastPrinted>2001-02-16T12:59:10Z</cp:lastPrinted>
  <dcterms:created xsi:type="dcterms:W3CDTF">2004-10-20T14:07:47Z</dcterms:created>
  <dcterms:modified xsi:type="dcterms:W3CDTF">2011-02-01T14:31:42Z</dcterms:modified>
</cp:coreProperties>
</file>