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4" r:id="rId3"/>
    <p:sldId id="265" r:id="rId4"/>
    <p:sldId id="266" r:id="rId5"/>
    <p:sldId id="267" r:id="rId6"/>
    <p:sldId id="272" r:id="rId7"/>
    <p:sldId id="268" r:id="rId8"/>
    <p:sldId id="269" r:id="rId9"/>
    <p:sldId id="263" r:id="rId10"/>
    <p:sldId id="270" r:id="rId11"/>
  </p:sldIdLst>
  <p:sldSz cx="9144000" cy="6858000" type="screen4x3"/>
  <p:notesSz cx="6797675" cy="9926638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0D890A5-45AB-4559-AB00-6D91A91C8F3D}" type="datetimeFigureOut">
              <a:rPr lang="nb-NO"/>
              <a:pPr>
                <a:defRPr/>
              </a:pPr>
              <a:t>31.01.2011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92D8F57-458E-467A-A481-CBBB5E7FAC33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Plassholder for topptekst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123" name="Plassholder for dato 2"/>
          <p:cNvSpPr>
            <a:spLocks noGrp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E73E70CA-28F7-4447-B6B4-2249ACD04028}" type="datetimeFigureOut">
              <a:rPr lang="nb-NO"/>
              <a:pPr>
                <a:defRPr/>
              </a:pPr>
              <a:t>31.01.2011</a:t>
            </a:fld>
            <a:endParaRPr lang="nb-NO"/>
          </a:p>
        </p:txBody>
      </p:sp>
      <p:sp>
        <p:nvSpPr>
          <p:cNvPr id="13316" name="Plassholder for lysbild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Plassholder for notater 4"/>
          <p:cNvSpPr>
            <a:spLocks noGrp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</a:p>
        </p:txBody>
      </p:sp>
      <p:sp>
        <p:nvSpPr>
          <p:cNvPr id="5126" name="Plassholder for bunntekst 5"/>
          <p:cNvSpPr>
            <a:spLocks noGrp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127" name="Plassholder for lysbildenummer 6"/>
          <p:cNvSpPr>
            <a:spLocks noGrp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DE6DAA1-A37E-4514-831B-55ECE61B648C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Plassholder for lysbil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Plassholder for nota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nb-NO" smtClean="0"/>
          </a:p>
        </p:txBody>
      </p:sp>
      <p:sp>
        <p:nvSpPr>
          <p:cNvPr id="14340" name="Plassholder for lysbildenummer 3"/>
          <p:cNvSpPr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5310F7D-898F-445F-B4FB-02B38CC01A1E}" type="slidenum">
              <a:rPr lang="nb-NO" sz="1200">
                <a:latin typeface="Calibri" pitchFamily="34" charset="0"/>
              </a:rPr>
              <a:pPr algn="r"/>
              <a:t>1</a:t>
            </a:fld>
            <a:endParaRPr lang="nb-NO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06CF2-A1D5-4062-9220-D1B1747F0E3F}" type="datetimeFigureOut">
              <a:rPr lang="nb-NO"/>
              <a:pPr>
                <a:defRPr/>
              </a:pPr>
              <a:t>31.01.2011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F0343-4D25-4DFC-A591-7B732BE9D253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ssholder for tit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Plassholder f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1028" name="Plassholder for dato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fld id="{84F59492-C561-411F-83FB-4EE3A4465D1B}" type="datetimeFigureOut">
              <a:rPr lang="nb-NO"/>
              <a:pPr>
                <a:defRPr/>
              </a:pPr>
              <a:t>31.01.2011</a:t>
            </a:fld>
            <a:endParaRPr lang="nb-NO"/>
          </a:p>
        </p:txBody>
      </p:sp>
      <p:sp>
        <p:nvSpPr>
          <p:cNvPr id="1029" name="Plassholder for bunntekst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030" name="Plassholder for lysbildenumm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fld id="{6D3CC220-7B0A-4A6A-8B9E-E6DB7D1D40C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tel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nb-NO" smtClean="0"/>
              <a:t>Samfunnsøkonomisk analyse</a:t>
            </a:r>
          </a:p>
        </p:txBody>
      </p:sp>
      <p:sp>
        <p:nvSpPr>
          <p:cNvPr id="3075" name="Undertittel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nb-NO" smtClean="0">
                <a:solidFill>
                  <a:srgbClr val="898989"/>
                </a:solidFill>
              </a:rPr>
              <a:t>Rapport fra Sjøkabelutvalg IV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nb-NO" sz="2800" smtClean="0">
                <a:solidFill>
                  <a:srgbClr val="898989"/>
                </a:solidFill>
              </a:rPr>
              <a:t>01.02.11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nb-NO" smtClean="0">
                <a:solidFill>
                  <a:srgbClr val="898989"/>
                </a:solidFill>
              </a:rPr>
              <a:t>Arild Hervik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Konklusjon</a:t>
            </a:r>
          </a:p>
        </p:txBody>
      </p:sp>
      <p:sp>
        <p:nvSpPr>
          <p:cNvPr id="12291" name="Rectangl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4926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nb-NO" sz="2400" smtClean="0"/>
              <a:t>På faglig grunnlag kan vi ikke rangere luftlinjen versus sjøkabel fordi vi ikke kan verdsette miljøforringelsen ved luftlinjen </a:t>
            </a:r>
          </a:p>
          <a:p>
            <a:pPr>
              <a:lnSpc>
                <a:spcPct val="80000"/>
              </a:lnSpc>
            </a:pPr>
            <a:r>
              <a:rPr lang="nb-NO" sz="2400" smtClean="0"/>
              <a:t>Sjøkabel med følgevirkninger kan bli 30 mrd kr dyrere som må dekkes av brukerne </a:t>
            </a:r>
          </a:p>
          <a:p>
            <a:pPr>
              <a:lnSpc>
                <a:spcPct val="80000"/>
              </a:lnSpc>
            </a:pPr>
            <a:r>
              <a:rPr lang="nb-NO" sz="2400" smtClean="0"/>
              <a:t>Kan ikke utelukke at spenningsoppgradering kombinert med reservekraftverk som er billigere enn sjøkabel og med mindre miljøkonsekvenser enn luftlinje, er best samfunnsøkonomisk- mangler kunnskap </a:t>
            </a:r>
          </a:p>
          <a:p>
            <a:pPr>
              <a:lnSpc>
                <a:spcPct val="80000"/>
              </a:lnSpc>
            </a:pPr>
            <a:r>
              <a:rPr lang="nb-NO" sz="2400" smtClean="0"/>
              <a:t>Luftlinje Sima-Samnanger kan utsettes, noe som vil gi en finansiell gevinst samt tilgang ny informasjon om forbruk, men med kostnad lavere krafttilgang og svakere sikkerhet</a:t>
            </a:r>
            <a:r>
              <a:rPr lang="nb-NO" sz="2700" smtClean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Utvalgsmedlemmer og mandat</a:t>
            </a:r>
          </a:p>
        </p:txBody>
      </p:sp>
      <p:sp>
        <p:nvSpPr>
          <p:cNvPr id="4099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nb-NO" sz="2800" smtClean="0"/>
              <a:t>Utvalget består av Ann Lisbet Brathaug, Kåre P. Hagen og Arild Hervik (leder)</a:t>
            </a:r>
          </a:p>
          <a:p>
            <a:pPr>
              <a:lnSpc>
                <a:spcPct val="90000"/>
              </a:lnSpc>
            </a:pPr>
            <a:r>
              <a:rPr lang="nb-NO" sz="2800" smtClean="0"/>
              <a:t>Sekretariat Christian Andersen SNF og Maria Sandsmark Møreforskning</a:t>
            </a:r>
          </a:p>
          <a:p>
            <a:pPr>
              <a:lnSpc>
                <a:spcPct val="90000"/>
              </a:lnSpc>
            </a:pPr>
            <a:r>
              <a:rPr lang="nb-NO" sz="2800" smtClean="0"/>
              <a:t>Skal sammenligne samfunnsøkonomiske virkninger luftlinje mot sjøkabel og vurdere kostnader til tiltak for å sikre forsyningssikkerhet</a:t>
            </a:r>
          </a:p>
          <a:p>
            <a:pPr>
              <a:lnSpc>
                <a:spcPct val="90000"/>
              </a:lnSpc>
            </a:pPr>
            <a:r>
              <a:rPr lang="nb-NO" sz="2800" smtClean="0"/>
              <a:t>Skal spesielt se på miljøvirkninger og hvordan eventuell sjøkabling kan få følgevirkninger med økt kabling av andre nettinvesteringer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nb-NO" sz="3600" dirty="0" smtClean="0"/>
              <a:t>Forsyningssikkerhet - problembeskrivelse og behovet for tiltak</a:t>
            </a:r>
          </a:p>
        </p:txBody>
      </p:sp>
      <p:sp>
        <p:nvSpPr>
          <p:cNvPr id="5123" name="Rectangle 2"/>
          <p:cNvSpPr>
            <a:spLocks noGrp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nb-NO" sz="2800" smtClean="0"/>
              <a:t>Problemet i dag er kapasiteten på linjene inn til Bergen og den konsesjongitte luftlinjen bidrar ikke her til økt effektkapasitet</a:t>
            </a:r>
          </a:p>
          <a:p>
            <a:pPr>
              <a:lnSpc>
                <a:spcPct val="90000"/>
              </a:lnSpc>
            </a:pPr>
            <a:r>
              <a:rPr lang="nb-NO" sz="2800" smtClean="0"/>
              <a:t>Bergenssnittet får akseptabel forsyningsikkerhet først når planlagt linje Modalen-Mongstad-Kollsnes er ferdig i 2016</a:t>
            </a:r>
          </a:p>
          <a:p>
            <a:pPr>
              <a:lnSpc>
                <a:spcPct val="80000"/>
              </a:lnSpc>
            </a:pPr>
            <a:r>
              <a:rPr lang="nb-NO" sz="2800" smtClean="0"/>
              <a:t>BKK-snittet har med tiltak på produksjons- og forbrukssiden under normale driftsforhold akseptabel forsyningssikkerhet mot 2020</a:t>
            </a:r>
          </a:p>
          <a:p>
            <a:pPr>
              <a:lnSpc>
                <a:spcPct val="80000"/>
              </a:lnSpc>
            </a:pPr>
            <a:r>
              <a:rPr lang="nb-NO" sz="2800" smtClean="0"/>
              <a:t>Nettforsterkninger bør være på plass frem mot 2020 for akseptabel forsyningssikkerhet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nb-NO" dirty="0" smtClean="0"/>
              <a:t>Sammenligning sjøkabel mot luftlinje Sima-Samnanger</a:t>
            </a:r>
          </a:p>
        </p:txBody>
      </p:sp>
      <p:sp>
        <p:nvSpPr>
          <p:cNvPr id="6147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sz="2800" smtClean="0"/>
              <a:t>Sjøkabel 3,4 mrd kr dyrere og ferdig ca 5 år senere</a:t>
            </a:r>
          </a:p>
          <a:p>
            <a:r>
              <a:rPr lang="nb-NO" sz="2800" smtClean="0"/>
              <a:t>Begge gir akseptabel forsyningssikkerhet, men lengre reparasjonstid for sjøkabel</a:t>
            </a:r>
          </a:p>
          <a:p>
            <a:r>
              <a:rPr lang="nb-NO" sz="2800" smtClean="0"/>
              <a:t>Luftlinjen gir klart større miljøinngrep</a:t>
            </a:r>
          </a:p>
          <a:p>
            <a:r>
              <a:rPr lang="nb-NO" sz="2800" smtClean="0"/>
              <a:t>Rask realisering (luftlinje ferdig 2012) gir </a:t>
            </a:r>
          </a:p>
          <a:p>
            <a:pPr lvl="1"/>
            <a:r>
              <a:rPr lang="nb-NO" sz="2400" smtClean="0"/>
              <a:t>merverdi av flomvann ut av regionen, </a:t>
            </a:r>
          </a:p>
          <a:p>
            <a:pPr lvl="1"/>
            <a:r>
              <a:rPr lang="nb-NO" sz="2400" smtClean="0"/>
              <a:t>tilførsel av nye fornybare kilder (1,2 TWh), </a:t>
            </a:r>
          </a:p>
          <a:p>
            <a:pPr lvl="1"/>
            <a:r>
              <a:rPr lang="nb-NO" sz="2400" smtClean="0"/>
              <a:t>tilførsel energi om dette blir kritisk samt </a:t>
            </a:r>
          </a:p>
          <a:p>
            <a:pPr lvl="1"/>
            <a:r>
              <a:rPr lang="nb-NO" sz="2400" smtClean="0"/>
              <a:t>systemeffekt med raskere nord-sør forbindelse 420kV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Verdsetting av miljøverdier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  <a:defRPr/>
            </a:pPr>
            <a:r>
              <a:rPr lang="nb-NO" sz="2800" dirty="0" smtClean="0"/>
              <a:t>Luftlinje synlig fra Hardangerfjorden ved Ålvik, krysser ikke hovedløpet av fjorden, men tre fjordarmer </a:t>
            </a:r>
          </a:p>
          <a:p>
            <a:pPr>
              <a:lnSpc>
                <a:spcPct val="90000"/>
              </a:lnSpc>
              <a:defRPr/>
            </a:pPr>
            <a:r>
              <a:rPr lang="nb-NO" sz="2800" dirty="0" smtClean="0"/>
              <a:t>Hardangerfjorden ikke uberørt fra før, men luftlinje mer synlig enn kabel </a:t>
            </a:r>
          </a:p>
          <a:p>
            <a:pPr>
              <a:lnSpc>
                <a:spcPct val="90000"/>
              </a:lnSpc>
              <a:defRPr/>
            </a:pPr>
            <a:r>
              <a:rPr lang="nb-NO" sz="2800" dirty="0" smtClean="0"/>
              <a:t>Større miljøinngrep fjord- og fjell landskap med forringet landskapsverdi for lokalbefolkning og friluftsliv</a:t>
            </a:r>
          </a:p>
          <a:p>
            <a:pPr>
              <a:lnSpc>
                <a:spcPct val="90000"/>
              </a:lnSpc>
              <a:defRPr/>
            </a:pPr>
            <a:r>
              <a:rPr lang="nb-NO" sz="2800" dirty="0" smtClean="0"/>
              <a:t>Som nasjonalt fellesgode merkostnad snitt 90 kr per husstand per år og regionalt 1 000 kr</a:t>
            </a:r>
          </a:p>
          <a:p>
            <a:pPr>
              <a:lnSpc>
                <a:spcPct val="90000"/>
              </a:lnSpc>
              <a:defRPr/>
            </a:pPr>
            <a:r>
              <a:rPr lang="nb-NO" sz="2800" dirty="0" smtClean="0"/>
              <a:t>Ikke faglig belegg for å anslå betalingsvillighet for dette fellesgode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Konsesjonsgitt trasé</a:t>
            </a:r>
          </a:p>
        </p:txBody>
      </p:sp>
      <p:pic>
        <p:nvPicPr>
          <p:cNvPr id="819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00063" y="2414588"/>
            <a:ext cx="8143875" cy="289718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nb-NO" dirty="0" smtClean="0"/>
              <a:t>Følgevirkninger med økt kabling av nettinvesteringer </a:t>
            </a:r>
          </a:p>
        </p:txBody>
      </p:sp>
      <p:sp>
        <p:nvSpPr>
          <p:cNvPr id="9219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nb-NO" sz="2800" smtClean="0"/>
              <a:t>Sjøkabel Sima-Samnanger bryter med etablerte retningslinjer for kabling</a:t>
            </a:r>
          </a:p>
          <a:p>
            <a:pPr>
              <a:lnSpc>
                <a:spcPct val="80000"/>
              </a:lnSpc>
            </a:pPr>
            <a:r>
              <a:rPr lang="nb-NO" sz="2800" smtClean="0"/>
              <a:t>10 800 km høyspentnett nesten uten kabling - forbeholdes nærføring distribusjonsnett</a:t>
            </a:r>
          </a:p>
          <a:p>
            <a:pPr>
              <a:lnSpc>
                <a:spcPct val="80000"/>
              </a:lnSpc>
            </a:pPr>
            <a:r>
              <a:rPr lang="nb-NO" sz="2800" smtClean="0"/>
              <a:t>Investeringsplan 2010-2020 med 1 600 km nye, 800 km oppgradert med kostnad nær 40 mrd kr</a:t>
            </a:r>
          </a:p>
          <a:p>
            <a:pPr>
              <a:lnSpc>
                <a:spcPct val="80000"/>
              </a:lnSpc>
            </a:pPr>
            <a:r>
              <a:rPr lang="nb-NO" sz="2800" smtClean="0"/>
              <a:t>Et mulig scenario med følgevirkning/endret kablingspraksis:</a:t>
            </a:r>
          </a:p>
          <a:p>
            <a:pPr lvl="1">
              <a:lnSpc>
                <a:spcPct val="80000"/>
              </a:lnSpc>
            </a:pPr>
            <a:r>
              <a:rPr lang="nb-NO" sz="2400" smtClean="0"/>
              <a:t>kan gi merkostnad (investeringer) på  30 mrd kr</a:t>
            </a:r>
          </a:p>
          <a:p>
            <a:pPr lvl="1">
              <a:lnSpc>
                <a:spcPct val="80000"/>
              </a:lnSpc>
            </a:pPr>
            <a:r>
              <a:rPr lang="nb-NO" sz="2400" smtClean="0"/>
              <a:t>snitt 730 kr per husstand per år, eller </a:t>
            </a:r>
          </a:p>
          <a:p>
            <a:pPr lvl="1">
              <a:lnSpc>
                <a:spcPct val="80000"/>
              </a:lnSpc>
            </a:pPr>
            <a:r>
              <a:rPr lang="nb-NO" sz="2400" smtClean="0"/>
              <a:t>fordelt etter forbruk 350 kr for husstand med 20 000 kWh forbruk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nb-NO" dirty="0" smtClean="0"/>
              <a:t>Relevante alternativ til Sima-Samnanger luftlinje eller kabel</a:t>
            </a:r>
          </a:p>
        </p:txBody>
      </p:sp>
      <p:sp>
        <p:nvSpPr>
          <p:cNvPr id="1024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nb-NO" sz="2800" smtClean="0"/>
              <a:t>Tabellen viser avvik og ulike konsekvenser av alternativ til nullalternativet (konsesjonsgitt)</a:t>
            </a:r>
          </a:p>
          <a:p>
            <a:pPr>
              <a:lnSpc>
                <a:spcPct val="80000"/>
              </a:lnSpc>
            </a:pPr>
            <a:r>
              <a:rPr lang="nb-NO" sz="2800" smtClean="0"/>
              <a:t>Spenningsoppgradering er vanskelig sikkerhetsmessig, men mulig med reservekraftverk </a:t>
            </a:r>
          </a:p>
          <a:p>
            <a:pPr lvl="1">
              <a:lnSpc>
                <a:spcPct val="80000"/>
              </a:lnSpc>
            </a:pPr>
            <a:r>
              <a:rPr lang="nb-NO" sz="2400" smtClean="0"/>
              <a:t>merkost 2-3 mrd kr, 6 til 8 år senere, men med mindre miljøkonsekvenser</a:t>
            </a:r>
          </a:p>
          <a:p>
            <a:pPr>
              <a:lnSpc>
                <a:spcPct val="80000"/>
              </a:lnSpc>
            </a:pPr>
            <a:r>
              <a:rPr lang="nb-NO" sz="2800" smtClean="0"/>
              <a:t>Gasskraftverk ikke realistisk og mye dyrere med dagens klimapolitikk</a:t>
            </a:r>
            <a:r>
              <a:rPr lang="nb-NO" sz="2400" smtClean="0"/>
              <a:t> </a:t>
            </a:r>
          </a:p>
          <a:p>
            <a:pPr>
              <a:lnSpc>
                <a:spcPct val="80000"/>
              </a:lnSpc>
            </a:pPr>
            <a:r>
              <a:rPr lang="nb-NO" sz="2800" smtClean="0"/>
              <a:t>De øvrige alternativ er enten like dårlige eller dårligere miljømessig enn nullalternativet og like dyre/dyrere, i tillegg til senere ferdigstillelse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tel 1"/>
          <p:cNvSpPr>
            <a:spLocks noGrp="1"/>
          </p:cNvSpPr>
          <p:nvPr>
            <p:ph type="title" idx="4294967295"/>
          </p:nvPr>
        </p:nvSpPr>
        <p:spPr>
          <a:xfrm>
            <a:off x="395288" y="115888"/>
            <a:ext cx="8229600" cy="1143000"/>
          </a:xfrm>
        </p:spPr>
        <p:txBody>
          <a:bodyPr/>
          <a:lstStyle/>
          <a:p>
            <a:pPr eaLnBrk="1" hangingPunct="1"/>
            <a:r>
              <a:rPr lang="nb-NO" smtClean="0"/>
              <a:t>Sammenstillingstabell</a:t>
            </a:r>
          </a:p>
        </p:txBody>
      </p:sp>
      <p:graphicFrame>
        <p:nvGraphicFramePr>
          <p:cNvPr id="4099" name="Plassholder for innhold 13"/>
          <p:cNvGraphicFramePr>
            <a:graphicFrameLocks noGrp="1"/>
          </p:cNvGraphicFramePr>
          <p:nvPr>
            <p:ph idx="4294967295"/>
          </p:nvPr>
        </p:nvGraphicFramePr>
        <p:xfrm>
          <a:off x="395288" y="1052513"/>
          <a:ext cx="8496300" cy="5409883"/>
        </p:xfrm>
        <a:graphic>
          <a:graphicData uri="http://schemas.openxmlformats.org/drawingml/2006/table">
            <a:tbl>
              <a:tblPr/>
              <a:tblGrid>
                <a:gridCol w="1441450"/>
                <a:gridCol w="1744662"/>
                <a:gridCol w="606425"/>
                <a:gridCol w="1670050"/>
                <a:gridCol w="3033713"/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Investerings-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kostnad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Ferdig-stillelse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Forsyningssikkerhet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Miljø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Null-alternativet (konsesjonsgitt trasé)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1 100 mill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Akseptabel</a:t>
                      </a: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Oppfyllelse av N-1 for BKK-snittet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Dårlig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Betydelig miljøinngrep, med tre kryssinger av sidearmer til Hardangerfjorden 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9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Sjøkabel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Merkost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3 400 mill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+ 5 år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Like god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Venting betyr lite dersom realisering innen 2017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Bedre</a:t>
                      </a: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Ingen synlige master og linjer mellom Sima og Norheimsund men nye naturinngrep ved ilandføring av kabel. Ingen forbedring for Kvam hvis ilandføring i Norheimsund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Reservekraftverk og spennings-oppgradering Sauda-Aurland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Merkost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2-3 000 mill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+ 6-8 år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Svakere  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Oppfyllelse av N-1 når ferdigstilt, men gir utfordringer i oppgraderingsperioden 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Bedre           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Bruker store deler av opprinnelig trasé, men større master, nye krav til nærføring og parallell drift i byggeperioden gir miljøutfordring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0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Gasskraft og spennings-oppgradering Sauda-Aurland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Merkost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1 000 mill +høye merkost fordi gasskraft ikke er kommersielt lønnsomt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+ 6-8 år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Svakere  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Oppfyllelse av N-1 når ferdigstilt, men gir utfordringer i 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oppgraderingsperioden 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Bedre/Dårligere           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Bruker store deler av opprinnelig trasé, men større master, nye krav til nærføring og parallell drift i byggeperioden gir miljøutfordring, og i tillegg klimakostnad for gasskraftverket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Sima-Samnanger 3.0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+ 1-2 år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Like god</a:t>
                      </a: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Venting betyr lite, men litt vanskeligere tilgjengelig for reparasjon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Dårligere/ Like dårlig</a:t>
                      </a: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Dårligere hvis uberørt natur er mer verdifull enn hyttemiljønatur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Sima-Evanger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Merkost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mill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+ 5-8 år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Like god</a:t>
                      </a: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Venting betyr lite.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Like dårlig</a:t>
                      </a: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Unngår synlighet nær hovedarm av Hardangerfjorden, men mer nærføring til boliger og friluftsmiljø rundt Voss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Sauda-Samnanger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Merkost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 mill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+ 5-8 år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Svakere</a:t>
                      </a: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Venting betyr lite, men svakere alternativ pga parallelle linjer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Like dårlig/Dårligere</a:t>
                      </a: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Betydelig mer nærføring til boliger og gir tre fjordspenn (hvorav ett er Hardangerfjorden) som ikke kan gå i parallell med eksisterende</a:t>
                      </a:r>
                      <a:endParaRPr kumimoji="0" lang="nb-NO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87" marR="2898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-tema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ma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</TotalTime>
  <Words>794</Words>
  <Application>Microsoft Office PowerPoint</Application>
  <PresentationFormat>Skjermfremvisning (4:3)</PresentationFormat>
  <Paragraphs>111</Paragraphs>
  <Slides>10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Office-tema</vt:lpstr>
      <vt:lpstr>Samfunnsøkonomisk analyse</vt:lpstr>
      <vt:lpstr>Utvalgsmedlemmer og mandat</vt:lpstr>
      <vt:lpstr>Forsyningssikkerhet - problembeskrivelse og behovet for tiltak</vt:lpstr>
      <vt:lpstr>Sammenligning sjøkabel mot luftlinje Sima-Samnanger</vt:lpstr>
      <vt:lpstr>Verdsetting av miljøverdier</vt:lpstr>
      <vt:lpstr>Konsesjonsgitt trasé</vt:lpstr>
      <vt:lpstr>Følgevirkninger med økt kabling av nettinvesteringer </vt:lpstr>
      <vt:lpstr>Relevante alternativ til Sima-Samnanger luftlinje eller kabel</vt:lpstr>
      <vt:lpstr>Sammenstillingstabell</vt:lpstr>
      <vt:lpstr>Konklusjon</vt:lpstr>
    </vt:vector>
  </TitlesOfParts>
  <Company>Høgskolen i Molde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Hardangerrådet  Flesland 9.desember 2010</dc:title>
  <dc:creator>Maria Sandsmark</dc:creator>
  <cp:lastModifiedBy>oed1340</cp:lastModifiedBy>
  <cp:revision>65</cp:revision>
  <dcterms:created xsi:type="dcterms:W3CDTF">2010-12-06T10:51:22Z</dcterms:created>
  <dcterms:modified xsi:type="dcterms:W3CDTF">2011-01-31T15:19:36Z</dcterms:modified>
</cp:coreProperties>
</file>