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10DA-9773-4A98-A351-6488FF153036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763A-A6C0-4BEF-AE7B-41DFA5AC455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HVORDAN KAN EN KOBLE AREALPLAN TIL EN AVTALE MELLOM STAT OG KOMMUNE(R)?</a:t>
            </a:r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Utviklingsavtale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Betraktninger og refleksjon </a:t>
            </a:r>
            <a:r>
              <a:rPr lang="nb-NO"/>
              <a:t>fra </a:t>
            </a:r>
            <a:r>
              <a:rPr lang="nb-NO" smtClean="0"/>
              <a:t>sidelinjen </a:t>
            </a:r>
          </a:p>
          <a:p>
            <a:r>
              <a:rPr lang="nb-NO" smtClean="0"/>
              <a:t>10.03.2009</a:t>
            </a:r>
            <a:endParaRPr lang="nb-NO" dirty="0"/>
          </a:p>
          <a:p>
            <a:r>
              <a:rPr lang="nb-NO" dirty="0"/>
              <a:t> </a:t>
            </a:r>
          </a:p>
          <a:p>
            <a:r>
              <a:rPr lang="nb-NO" dirty="0"/>
              <a:t>Rolf H. Jensen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FOLLO PROSJEKTET – ERFARINGER (1)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b="1" dirty="0"/>
              <a:t>Prosjektet lyktes med:</a:t>
            </a:r>
            <a:endParaRPr lang="nb-NO" sz="1100" dirty="0"/>
          </a:p>
          <a:p>
            <a:pPr lvl="0"/>
            <a:r>
              <a:rPr lang="nb-NO" b="1" dirty="0"/>
              <a:t>Å initiere kommunesamarbeid i Follo (samordne kommunens planlegging i tid)</a:t>
            </a:r>
            <a:endParaRPr lang="nb-NO" sz="1100" dirty="0"/>
          </a:p>
          <a:p>
            <a:pPr lvl="0"/>
            <a:r>
              <a:rPr lang="nb-NO" b="1" dirty="0"/>
              <a:t>Follo tok en regional utviklerrolle</a:t>
            </a:r>
            <a:endParaRPr lang="nb-NO" sz="1100" dirty="0"/>
          </a:p>
          <a:p>
            <a:r>
              <a:rPr lang="nb-NO" b="1" dirty="0"/>
              <a:t> </a:t>
            </a:r>
            <a:endParaRPr lang="nb-NO" sz="1100" dirty="0"/>
          </a:p>
          <a:p>
            <a:r>
              <a:rPr lang="nb-NO" b="1" dirty="0"/>
              <a:t>Prosjektet lyktes imidlertid ikke i hovedmålsetningen:</a:t>
            </a:r>
            <a:endParaRPr lang="nb-NO" sz="1100" dirty="0"/>
          </a:p>
          <a:p>
            <a:pPr lvl="0"/>
            <a:r>
              <a:rPr lang="nb-NO" b="1" dirty="0"/>
              <a:t>Oppnådde ikke å binde staten med avtaler</a:t>
            </a:r>
            <a:endParaRPr lang="nb-NO" sz="1100" dirty="0"/>
          </a:p>
          <a:p>
            <a:pPr lvl="0"/>
            <a:r>
              <a:rPr lang="nb-NO" b="1" dirty="0"/>
              <a:t>Forklaringsfaktorer på tre nivåer:</a:t>
            </a:r>
            <a:endParaRPr lang="nb-NO" sz="1100" dirty="0"/>
          </a:p>
          <a:p>
            <a:pPr lvl="1"/>
            <a:r>
              <a:rPr lang="nb-NO" b="1" dirty="0"/>
              <a:t>Operativt</a:t>
            </a:r>
            <a:endParaRPr lang="nb-NO" sz="1050" dirty="0"/>
          </a:p>
          <a:p>
            <a:pPr lvl="1"/>
            <a:r>
              <a:rPr lang="nb-NO" b="1" dirty="0"/>
              <a:t>Strategisk</a:t>
            </a:r>
            <a:endParaRPr lang="nb-NO" sz="1050" dirty="0"/>
          </a:p>
          <a:p>
            <a:pPr lvl="1"/>
            <a:r>
              <a:rPr lang="nb-NO" b="1" dirty="0"/>
              <a:t>Strukturelt</a:t>
            </a:r>
            <a:endParaRPr lang="nb-NO" sz="1050" dirty="0"/>
          </a:p>
          <a:p>
            <a:pPr lvl="1"/>
            <a:r>
              <a:rPr lang="nb-NO" b="1" dirty="0"/>
              <a:t>(samt tidsfaktoren)</a:t>
            </a:r>
            <a:endParaRPr lang="nb-NO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FOLLO PROSJEKTET – ERFARINGER (2)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nb-NO" b="1" u="sng" dirty="0"/>
              <a:t>Tid</a:t>
            </a:r>
            <a:r>
              <a:rPr lang="nb-NO" b="1" dirty="0"/>
              <a:t>:</a:t>
            </a:r>
            <a:endParaRPr lang="nb-NO" dirty="0"/>
          </a:p>
          <a:p>
            <a:pPr lvl="1"/>
            <a:r>
              <a:rPr lang="nb-NO" b="1" dirty="0"/>
              <a:t>For store ambisjoner i forhold til tid</a:t>
            </a:r>
            <a:endParaRPr lang="nb-NO" dirty="0"/>
          </a:p>
          <a:p>
            <a:pPr lvl="1"/>
            <a:r>
              <a:rPr lang="nb-NO" b="1" dirty="0"/>
              <a:t>	Endringer krever lengre tid gjennom prosesser – særlig politisk</a:t>
            </a:r>
            <a:endParaRPr lang="nb-NO" dirty="0"/>
          </a:p>
          <a:p>
            <a:pPr>
              <a:buNone/>
            </a:pPr>
            <a:r>
              <a:rPr lang="nb-NO" b="1" dirty="0"/>
              <a:t> </a:t>
            </a:r>
            <a:endParaRPr lang="nb-NO" dirty="0"/>
          </a:p>
          <a:p>
            <a:r>
              <a:rPr lang="nb-NO" b="1" u="sng" dirty="0"/>
              <a:t>Operativt</a:t>
            </a:r>
            <a:r>
              <a:rPr lang="nb-NO" b="1" dirty="0"/>
              <a:t>:</a:t>
            </a:r>
            <a:endParaRPr lang="nb-NO" dirty="0"/>
          </a:p>
          <a:p>
            <a:pPr lvl="1"/>
            <a:r>
              <a:rPr lang="nb-NO" b="1" dirty="0"/>
              <a:t>Manglende innpass tilstrekkelig høyt oppe, både politisk og administrativt</a:t>
            </a:r>
            <a:endParaRPr lang="nb-NO" dirty="0"/>
          </a:p>
          <a:p>
            <a:pPr>
              <a:buNone/>
            </a:pPr>
            <a:r>
              <a:rPr lang="nb-NO" b="1" dirty="0"/>
              <a:t> </a:t>
            </a:r>
            <a:endParaRPr lang="nb-NO" dirty="0"/>
          </a:p>
          <a:p>
            <a:r>
              <a:rPr lang="nb-NO" b="1" u="sng" dirty="0"/>
              <a:t>Strategisk</a:t>
            </a:r>
            <a:r>
              <a:rPr lang="nb-NO" b="1" dirty="0"/>
              <a:t>:</a:t>
            </a:r>
            <a:endParaRPr lang="nb-NO" dirty="0"/>
          </a:p>
          <a:p>
            <a:pPr lvl="1"/>
            <a:r>
              <a:rPr lang="nb-NO" b="1" dirty="0"/>
              <a:t>Prosjektet valgte å satse på relasjonsbygging på faglig mellomnivå</a:t>
            </a:r>
            <a:endParaRPr lang="nb-NO" dirty="0"/>
          </a:p>
          <a:p>
            <a:pPr lvl="1"/>
            <a:r>
              <a:rPr lang="nb-NO" b="1" dirty="0"/>
              <a:t>Flytting av fokus fra avtaler til ”pakkeutvikling”, et (tvunget) </a:t>
            </a:r>
            <a:r>
              <a:rPr lang="nb-NO" b="1" dirty="0" err="1"/>
              <a:t>veivalg</a:t>
            </a:r>
            <a:r>
              <a:rPr lang="nb-NO" b="1" dirty="0"/>
              <a:t> som slo feil (NTP)</a:t>
            </a:r>
            <a:endParaRPr lang="nb-NO" dirty="0"/>
          </a:p>
          <a:p>
            <a:endParaRPr lang="nb-NO" dirty="0"/>
          </a:p>
          <a:p>
            <a:r>
              <a:rPr lang="nb-NO" b="1" u="sng" dirty="0"/>
              <a:t>Strukturelt</a:t>
            </a:r>
            <a:r>
              <a:rPr lang="nb-NO" b="1" dirty="0"/>
              <a:t>:</a:t>
            </a:r>
            <a:endParaRPr lang="nb-NO" dirty="0"/>
          </a:p>
          <a:p>
            <a:pPr lvl="1"/>
            <a:r>
              <a:rPr lang="nb-NO" b="1" dirty="0"/>
              <a:t>Viktigste grunn: å binde opp staten er overskridende i forhold til dagens forvaltningssystem</a:t>
            </a:r>
            <a:endParaRPr lang="nb-NO" dirty="0"/>
          </a:p>
          <a:p>
            <a:pPr lvl="1"/>
            <a:r>
              <a:rPr lang="nb-NO" b="1" dirty="0"/>
              <a:t>Ambisjonen å ”binde juridisk” stortingets politiske handlingsfrihet i budsjettprosessene lyktes ikke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nb-NO" sz="4000" b="1" dirty="0"/>
              <a:t>VEIEN VIDERE FRA FOLLO PROSJEKTET (1)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nb-NO" b="1" u="sng" dirty="0"/>
              <a:t>Forutsetning</a:t>
            </a:r>
            <a:r>
              <a:rPr lang="nb-NO" b="1" dirty="0"/>
              <a:t>:</a:t>
            </a:r>
            <a:endParaRPr lang="nb-NO" dirty="0"/>
          </a:p>
          <a:p>
            <a:pPr lvl="1"/>
            <a:r>
              <a:rPr lang="nb-NO" b="1" dirty="0"/>
              <a:t>Fortsatt ønsker om ”merverdi” i synergiløsninger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b="1" u="sng" dirty="0"/>
              <a:t>Operativ ryddighet:</a:t>
            </a:r>
            <a:endParaRPr lang="nb-NO" dirty="0"/>
          </a:p>
          <a:p>
            <a:pPr lvl="1"/>
            <a:r>
              <a:rPr lang="nb-NO" b="1" dirty="0"/>
              <a:t>Tydelighet – innad og utad gjennom vedtatte strategier</a:t>
            </a:r>
            <a:endParaRPr lang="nb-NO" dirty="0"/>
          </a:p>
          <a:p>
            <a:pPr lvl="1"/>
            <a:r>
              <a:rPr lang="nb-NO" b="1" dirty="0"/>
              <a:t>Prosesstenkning – underveis resultater er viktig</a:t>
            </a:r>
            <a:endParaRPr lang="nb-NO" dirty="0"/>
          </a:p>
          <a:p>
            <a:pPr lvl="1"/>
            <a:r>
              <a:rPr lang="nb-NO" b="1" dirty="0"/>
              <a:t>Tid – utvikling er langsiktig arbeid</a:t>
            </a:r>
            <a:endParaRPr lang="nb-NO" dirty="0"/>
          </a:p>
          <a:p>
            <a:pPr lvl="1"/>
            <a:r>
              <a:rPr lang="nb-NO" b="1" dirty="0"/>
              <a:t>Tilgang til de rette arenaer er helt nødvendig</a:t>
            </a:r>
            <a:endParaRPr lang="nb-NO" dirty="0"/>
          </a:p>
          <a:p>
            <a:pPr lvl="1"/>
            <a:r>
              <a:rPr lang="nb-NO" b="1" dirty="0"/>
              <a:t>Forankring krever involvering og oppfølging</a:t>
            </a:r>
            <a:endParaRPr lang="nb-NO" dirty="0"/>
          </a:p>
          <a:p>
            <a:pPr lvl="1"/>
            <a:r>
              <a:rPr lang="nb-NO" b="1" dirty="0"/>
              <a:t>Videreføring må legges inn som målsetninger fra start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nb-NO" sz="3600" b="1" dirty="0"/>
              <a:t>VEIEN VIDERE FRA FOLLO PROSJEKTET (2)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nb-NO" b="1" dirty="0"/>
              <a:t>Strategisk samarbeid</a:t>
            </a:r>
            <a:endParaRPr lang="nb-NO" dirty="0"/>
          </a:p>
          <a:p>
            <a:r>
              <a:rPr lang="nb-NO" b="1" dirty="0"/>
              <a:t> </a:t>
            </a:r>
            <a:endParaRPr lang="nb-NO" dirty="0"/>
          </a:p>
          <a:p>
            <a:pPr lvl="1"/>
            <a:r>
              <a:rPr lang="nb-NO" b="1" dirty="0"/>
              <a:t>Kommunesamarbeid</a:t>
            </a:r>
            <a:endParaRPr lang="nb-NO" dirty="0"/>
          </a:p>
          <a:p>
            <a:pPr lvl="1"/>
            <a:r>
              <a:rPr lang="nb-NO" b="1" dirty="0"/>
              <a:t>Innsikt i dynamikken mellom forvaltningsnivåene</a:t>
            </a:r>
            <a:endParaRPr lang="nb-NO" dirty="0"/>
          </a:p>
          <a:p>
            <a:pPr lvl="1"/>
            <a:r>
              <a:rPr lang="nb-NO" b="1" dirty="0"/>
              <a:t>Villighet til nye roller mellom politikk og byråkrati på tvers av nivåer</a:t>
            </a:r>
            <a:endParaRPr lang="nb-NO" dirty="0"/>
          </a:p>
          <a:p>
            <a:pPr lvl="1"/>
            <a:r>
              <a:rPr lang="nb-NO" b="1" dirty="0"/>
              <a:t>Sikre politisk og administrativ legitimitet</a:t>
            </a:r>
            <a:endParaRPr lang="nb-NO" dirty="0"/>
          </a:p>
          <a:p>
            <a:pPr lvl="1"/>
            <a:r>
              <a:rPr lang="nb-NO" b="1" dirty="0"/>
              <a:t>Utnytte personlige relasjoner</a:t>
            </a:r>
            <a:endParaRPr lang="nb-NO" dirty="0"/>
          </a:p>
          <a:p>
            <a:pPr lvl="1"/>
            <a:r>
              <a:rPr lang="nb-NO" b="1" dirty="0"/>
              <a:t>Tillitsbygging 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nb-NO" sz="3600" b="1" dirty="0"/>
              <a:t>VEIEN VIDERE FRA FOLLO PROSJEKTET (3)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lnSpcReduction="10000"/>
          </a:bodyPr>
          <a:lstStyle/>
          <a:p>
            <a:r>
              <a:rPr lang="nb-NO" b="1" dirty="0"/>
              <a:t>Strukturelle stengsler?</a:t>
            </a:r>
            <a:endParaRPr lang="nb-NO" sz="1100" dirty="0"/>
          </a:p>
          <a:p>
            <a:pPr>
              <a:buNone/>
            </a:pPr>
            <a:r>
              <a:rPr lang="nb-NO" b="1" dirty="0"/>
              <a:t> </a:t>
            </a:r>
            <a:endParaRPr lang="nb-NO" sz="1100" dirty="0"/>
          </a:p>
          <a:p>
            <a:pPr lvl="1"/>
            <a:r>
              <a:rPr lang="nb-NO" b="1" dirty="0"/>
              <a:t>De faste </a:t>
            </a:r>
            <a:r>
              <a:rPr lang="nb-NO" b="1" dirty="0" err="1"/>
              <a:t>regulative</a:t>
            </a:r>
            <a:r>
              <a:rPr lang="nb-NO" b="1" dirty="0"/>
              <a:t> prosessene</a:t>
            </a:r>
            <a:endParaRPr lang="nb-NO" sz="700" dirty="0"/>
          </a:p>
          <a:p>
            <a:pPr lvl="2"/>
            <a:r>
              <a:rPr lang="nb-NO" b="1" dirty="0"/>
              <a:t>Budsjettbehandling, NTP</a:t>
            </a:r>
            <a:endParaRPr lang="nb-NO" sz="650" dirty="0"/>
          </a:p>
          <a:p>
            <a:pPr lvl="2"/>
            <a:r>
              <a:rPr lang="nb-NO" b="1" dirty="0"/>
              <a:t>Fylkenes planer og prioriteringer</a:t>
            </a:r>
            <a:endParaRPr lang="nb-NO" sz="650" dirty="0"/>
          </a:p>
          <a:p>
            <a:pPr lvl="2"/>
            <a:r>
              <a:rPr lang="nb-NO" b="1" dirty="0"/>
              <a:t>Kommunens planer og prioriteringer</a:t>
            </a:r>
            <a:endParaRPr lang="nb-NO" sz="650" dirty="0"/>
          </a:p>
          <a:p>
            <a:pPr lvl="1"/>
            <a:endParaRPr lang="nb-NO" sz="700" dirty="0"/>
          </a:p>
          <a:p>
            <a:pPr lvl="1"/>
            <a:r>
              <a:rPr lang="nb-NO" b="1" dirty="0"/>
              <a:t>Hierarkiets betydning for nivåene</a:t>
            </a:r>
            <a:endParaRPr lang="nb-NO" sz="700" dirty="0"/>
          </a:p>
          <a:p>
            <a:pPr lvl="2"/>
            <a:r>
              <a:rPr lang="nb-NO" b="1" dirty="0"/>
              <a:t>Hvem ”bestemmer” hva</a:t>
            </a:r>
            <a:endParaRPr lang="nb-NO" sz="650" dirty="0"/>
          </a:p>
          <a:p>
            <a:pPr lvl="2"/>
            <a:r>
              <a:rPr lang="nb-NO" b="1" dirty="0" err="1"/>
              <a:t>BATFA-ene</a:t>
            </a:r>
            <a:endParaRPr lang="nb-NO" sz="650" dirty="0"/>
          </a:p>
          <a:p>
            <a:pPr lvl="2"/>
            <a:r>
              <a:rPr lang="nb-NO" b="1" dirty="0"/>
              <a:t>Posisjoner og makt</a:t>
            </a:r>
            <a:endParaRPr lang="nb-NO" sz="650" dirty="0"/>
          </a:p>
          <a:p>
            <a:pPr lvl="1"/>
            <a:endParaRPr lang="nb-NO" sz="700" dirty="0"/>
          </a:p>
          <a:p>
            <a:pPr lvl="1"/>
            <a:r>
              <a:rPr lang="nb-NO" b="1" dirty="0"/>
              <a:t>Tillits- og nettverksbygging</a:t>
            </a:r>
            <a:endParaRPr lang="nb-NO" sz="700" dirty="0"/>
          </a:p>
          <a:p>
            <a:pPr lvl="2"/>
            <a:r>
              <a:rPr lang="nb-NO" b="1" dirty="0"/>
              <a:t>Små eller store sprekker i statens vegg</a:t>
            </a:r>
            <a:endParaRPr lang="nb-NO" sz="650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559093" cy="578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 </a:t>
            </a:r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OM POLITISKE FORUTSETNINGER	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r>
              <a:rPr lang="nb-NO" b="1" dirty="0"/>
              <a:t>Staten må være villig til å (1</a:t>
            </a:r>
            <a:r>
              <a:rPr lang="nb-NO" b="1" dirty="0" smtClean="0"/>
              <a:t>):</a:t>
            </a:r>
            <a:r>
              <a:rPr lang="nb-NO" b="1" dirty="0"/>
              <a:t> </a:t>
            </a:r>
            <a:endParaRPr lang="nb-NO" dirty="0"/>
          </a:p>
          <a:p>
            <a:pPr lvl="1"/>
            <a:r>
              <a:rPr lang="nb-NO" b="1" dirty="0"/>
              <a:t>Benytte utviklingsavtaler som </a:t>
            </a:r>
            <a:r>
              <a:rPr lang="nb-NO" b="1" dirty="0" smtClean="0"/>
              <a:t>virkemiddel</a:t>
            </a:r>
            <a:endParaRPr lang="nb-NO" dirty="0"/>
          </a:p>
          <a:p>
            <a:pPr lvl="1"/>
            <a:r>
              <a:rPr lang="nb-NO" b="1" dirty="0"/>
              <a:t>Bevilge midler til et ”utviklingsfond” for samordnet areal- og </a:t>
            </a:r>
            <a:r>
              <a:rPr lang="nb-NO" b="1" dirty="0" smtClean="0"/>
              <a:t>transportpolitikk</a:t>
            </a:r>
            <a:endParaRPr lang="nb-NO" dirty="0"/>
          </a:p>
          <a:p>
            <a:pPr lvl="1"/>
            <a:r>
              <a:rPr lang="nb-NO" b="1" dirty="0"/>
              <a:t>Ha et kontinuerlig og langsiktig </a:t>
            </a:r>
            <a:r>
              <a:rPr lang="nb-NO" b="1" dirty="0" smtClean="0"/>
              <a:t>perspektiv</a:t>
            </a:r>
            <a:endParaRPr lang="nb-NO" dirty="0"/>
          </a:p>
          <a:p>
            <a:pPr lvl="1"/>
            <a:r>
              <a:rPr lang="nb-NO" b="1" dirty="0"/>
              <a:t>Definere rammer og mål for ”utviklingsfondet</a:t>
            </a:r>
            <a:r>
              <a:rPr lang="nb-NO" b="1" dirty="0" smtClean="0"/>
              <a:t>”</a:t>
            </a:r>
            <a:endParaRPr lang="nb-NO" dirty="0"/>
          </a:p>
          <a:p>
            <a:pPr lvl="1"/>
            <a:r>
              <a:rPr lang="nb-NO" b="1" dirty="0"/>
              <a:t>Delegere til byråkratiet å håndtere delmål og </a:t>
            </a:r>
            <a:r>
              <a:rPr lang="nb-NO" b="1" dirty="0" err="1"/>
              <a:t>operasjonalitet</a:t>
            </a:r>
            <a:r>
              <a:rPr lang="nb-NO" b="1" dirty="0"/>
              <a:t> for ”utviklingsfondet”</a:t>
            </a:r>
            <a:endParaRPr lang="nb-NO" dirty="0"/>
          </a:p>
          <a:p>
            <a:pPr lvl="1"/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OM POLITISKE FORUTSETNINGER	</a:t>
            </a:r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Staten må være villig til å </a:t>
            </a:r>
            <a:r>
              <a:rPr lang="nb-NO" b="1" dirty="0" smtClean="0"/>
              <a:t>:</a:t>
            </a:r>
            <a:endParaRPr lang="nb-NO" dirty="0"/>
          </a:p>
          <a:p>
            <a:pPr lvl="1"/>
            <a:r>
              <a:rPr lang="nb-NO" b="1" dirty="0"/>
              <a:t>Sørge for systematisk erfaringsinnhenting og </a:t>
            </a:r>
            <a:r>
              <a:rPr lang="nb-NO" b="1" dirty="0" smtClean="0"/>
              <a:t>tilbakemeldinger</a:t>
            </a:r>
            <a:endParaRPr lang="nb-NO" dirty="0"/>
          </a:p>
          <a:p>
            <a:pPr lvl="1"/>
            <a:r>
              <a:rPr lang="nb-NO" b="1" dirty="0"/>
              <a:t>Byråkrater fra stat og fylke må samarbeide om utnyttelse av ”utviklingsfondet</a:t>
            </a:r>
            <a:r>
              <a:rPr lang="nb-NO" b="1" dirty="0" smtClean="0"/>
              <a:t>”</a:t>
            </a:r>
            <a:endParaRPr lang="nb-NO" dirty="0"/>
          </a:p>
          <a:p>
            <a:pPr lvl="1"/>
            <a:r>
              <a:rPr lang="nb-NO" b="1" dirty="0"/>
              <a:t>Inkludere fylkespolitikere på en konstruktiv måte, for deres samferdselsansvar (eventuelt med ny PBL også arealansvar</a:t>
            </a:r>
            <a:r>
              <a:rPr lang="nb-NO" b="1" dirty="0" smtClean="0"/>
              <a:t>)</a:t>
            </a:r>
            <a:endParaRPr lang="nb-NO" dirty="0"/>
          </a:p>
          <a:p>
            <a:pPr lvl="1"/>
            <a:r>
              <a:rPr lang="nb-NO" b="1" dirty="0"/>
              <a:t>Anvende ”utviklingsfondet” for prøveordninger m.m. (betydelig frihetsgrad for kreativitet</a:t>
            </a:r>
            <a:r>
              <a:rPr lang="nb-NO" b="1" dirty="0" smtClean="0"/>
              <a:t>)</a:t>
            </a:r>
            <a:endParaRPr lang="nb-NO" dirty="0"/>
          </a:p>
          <a:p>
            <a:pPr lvl="1"/>
            <a:r>
              <a:rPr lang="nb-NO" b="1" dirty="0"/>
              <a:t>Anvende ”ris bak speilet” ved tap av midler og/eller </a:t>
            </a:r>
            <a:r>
              <a:rPr lang="nb-NO" b="1" dirty="0" err="1"/>
              <a:t>regulativt</a:t>
            </a:r>
            <a:r>
              <a:rPr lang="nb-NO" b="1" dirty="0"/>
              <a:t> ”diktat” ved manglende oppfølging av avtaler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OM POLITISKE FORUTSETNINGER	</a:t>
            </a:r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/>
              <a:t>Fylkeskommunen må være villig til å</a:t>
            </a:r>
            <a:r>
              <a:rPr lang="nb-NO" b="1" dirty="0" smtClean="0"/>
              <a:t>:</a:t>
            </a:r>
            <a:r>
              <a:rPr lang="nb-NO" b="1" dirty="0"/>
              <a:t> </a:t>
            </a:r>
            <a:endParaRPr lang="nb-NO" dirty="0"/>
          </a:p>
          <a:p>
            <a:pPr lvl="1"/>
            <a:r>
              <a:rPr lang="nb-NO" b="1" dirty="0"/>
              <a:t>Akseptere og anvende avtaleforutsetninger med ”utviklingsfondet” som basis</a:t>
            </a:r>
            <a:endParaRPr lang="nb-NO" dirty="0"/>
          </a:p>
          <a:p>
            <a:pPr lvl="1"/>
            <a:r>
              <a:rPr lang="nb-NO" b="1" dirty="0"/>
              <a:t>Selv videreutvikle ”premiering” med egne midler og ordninger gjennom bruk av avtaler – både oppover og nedover i nivåene</a:t>
            </a:r>
            <a:endParaRPr lang="nb-NO" dirty="0"/>
          </a:p>
          <a:p>
            <a:pPr lvl="1"/>
            <a:r>
              <a:rPr lang="nb-NO" b="1" dirty="0"/>
              <a:t> </a:t>
            </a:r>
            <a:endParaRPr lang="nb-NO" dirty="0"/>
          </a:p>
          <a:p>
            <a:r>
              <a:rPr lang="nb-NO" b="1" dirty="0"/>
              <a:t>Kommunene må være villige til å</a:t>
            </a:r>
            <a:r>
              <a:rPr lang="nb-NO" b="1" dirty="0" smtClean="0"/>
              <a:t>:</a:t>
            </a:r>
            <a:endParaRPr lang="nb-NO" dirty="0"/>
          </a:p>
          <a:p>
            <a:pPr lvl="1"/>
            <a:r>
              <a:rPr lang="nb-NO" b="1" dirty="0"/>
              <a:t>Søke samarbeid med andre kommuner om felles koordinering og tiltak</a:t>
            </a:r>
            <a:endParaRPr lang="nb-NO" dirty="0"/>
          </a:p>
          <a:p>
            <a:pPr lvl="1"/>
            <a:r>
              <a:rPr lang="nb-NO" b="1" dirty="0"/>
              <a:t>Være villig til å forberede og inngå utviklingsavtaler</a:t>
            </a:r>
            <a:endParaRPr lang="nb-NO" dirty="0"/>
          </a:p>
          <a:p>
            <a:pPr lvl="1"/>
            <a:r>
              <a:rPr lang="nb-NO" b="1" dirty="0"/>
              <a:t>Ta felles kommunalt ansvar</a:t>
            </a:r>
            <a:endParaRPr lang="nb-NO" dirty="0"/>
          </a:p>
          <a:p>
            <a:pPr lvl="1"/>
            <a:r>
              <a:rPr lang="nb-NO" b="1" dirty="0"/>
              <a:t>Osv</a:t>
            </a:r>
            <a:endParaRPr lang="nb-NO" dirty="0"/>
          </a:p>
          <a:p>
            <a:pPr lvl="1"/>
            <a:r>
              <a:rPr lang="nb-NO" b="1" dirty="0"/>
              <a:t> </a:t>
            </a:r>
            <a:endParaRPr lang="nb-NO" dirty="0"/>
          </a:p>
          <a:p>
            <a:r>
              <a:rPr lang="nb-NO" b="1" dirty="0" err="1"/>
              <a:t>Kfr</a:t>
            </a:r>
            <a:r>
              <a:rPr lang="nb-NO" b="1" dirty="0"/>
              <a:t>. erfaringene fra Follo-prosjektet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Disposisjon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nb-NO" sz="1100" dirty="0"/>
          </a:p>
          <a:p>
            <a:pPr lvl="0"/>
            <a:r>
              <a:rPr lang="nb-NO" dirty="0"/>
              <a:t>Om forhandlinger</a:t>
            </a:r>
            <a:endParaRPr lang="nb-NO" sz="1100" dirty="0"/>
          </a:p>
          <a:p>
            <a:pPr lvl="0"/>
            <a:r>
              <a:rPr lang="nb-NO" dirty="0"/>
              <a:t>Om kompromiss</a:t>
            </a:r>
            <a:endParaRPr lang="nb-NO" sz="1100" dirty="0"/>
          </a:p>
          <a:p>
            <a:pPr lvl="0"/>
            <a:r>
              <a:rPr lang="nb-NO" dirty="0"/>
              <a:t>Om utbyggingsavtaler – andre avtaler, OPS</a:t>
            </a:r>
            <a:endParaRPr lang="nb-NO" sz="1100" dirty="0"/>
          </a:p>
          <a:p>
            <a:pPr lvl="0"/>
            <a:r>
              <a:rPr lang="nb-NO" dirty="0"/>
              <a:t>Om Follo-prosjektet</a:t>
            </a:r>
            <a:endParaRPr lang="nb-NO" sz="1100" dirty="0"/>
          </a:p>
          <a:p>
            <a:pPr lvl="1"/>
            <a:r>
              <a:rPr lang="nb-NO" dirty="0"/>
              <a:t>Erfaringer</a:t>
            </a:r>
            <a:endParaRPr lang="nb-NO" sz="1050" dirty="0"/>
          </a:p>
          <a:p>
            <a:pPr lvl="1"/>
            <a:r>
              <a:rPr lang="nb-NO" dirty="0"/>
              <a:t>Begrensninger</a:t>
            </a:r>
            <a:endParaRPr lang="nb-NO" sz="1050" dirty="0"/>
          </a:p>
          <a:p>
            <a:pPr lvl="1"/>
            <a:r>
              <a:rPr lang="nb-NO" dirty="0"/>
              <a:t>Muligheter</a:t>
            </a:r>
            <a:endParaRPr lang="nb-NO" sz="1050" dirty="0"/>
          </a:p>
          <a:p>
            <a:pPr lvl="0"/>
            <a:r>
              <a:rPr lang="nb-NO" dirty="0"/>
              <a:t>Om en prinsippmodell</a:t>
            </a:r>
            <a:endParaRPr lang="nb-NO" sz="1100" dirty="0"/>
          </a:p>
          <a:p>
            <a:pPr lvl="0"/>
            <a:r>
              <a:rPr lang="nb-NO" dirty="0"/>
              <a:t>Om politiske forutsetninger</a:t>
            </a:r>
            <a:endParaRPr lang="nb-NO" sz="1100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OM FORHANDLINGER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To </a:t>
            </a:r>
            <a:r>
              <a:rPr lang="en-US" b="1" dirty="0"/>
              <a:t>planners, bargaining seemed uncomfortably unprofessional. It compromised the purity, the detachment, of the planner’s vision and skills. It undermined the regulations planners formulated and oversaw, smacked of the log-rolling politics many of them loathed, and violated many of the principles of their professional training. In short, planners believed – and expected outsiders to believe – that land-use plans and zoning ordinances were there to be followed. </a:t>
            </a:r>
            <a:r>
              <a:rPr lang="nb-NO" b="1" dirty="0"/>
              <a:t>(Popper, 1985:27)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nb-NO" dirty="0" smtClean="0"/>
              <a:t>Om forhandlinger 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nb-NO" b="1" dirty="0"/>
              <a:t>Politiske rammer og mål på berørte nivåer</a:t>
            </a:r>
            <a:endParaRPr lang="nb-NO" sz="1100" dirty="0"/>
          </a:p>
          <a:p>
            <a:pPr lvl="0"/>
            <a:r>
              <a:rPr lang="nb-NO" b="1" dirty="0"/>
              <a:t>Skape genuine (egne) arenaer for</a:t>
            </a:r>
            <a:endParaRPr lang="nb-NO" sz="1100" dirty="0"/>
          </a:p>
          <a:p>
            <a:pPr lvl="1"/>
            <a:r>
              <a:rPr lang="nb-NO" b="1" dirty="0"/>
              <a:t>Dialog</a:t>
            </a:r>
            <a:endParaRPr lang="nb-NO" sz="1050" dirty="0"/>
          </a:p>
          <a:p>
            <a:pPr lvl="2"/>
            <a:r>
              <a:rPr lang="nb-NO" b="1" dirty="0"/>
              <a:t>Samhandling</a:t>
            </a:r>
            <a:endParaRPr lang="nb-NO" sz="1050" dirty="0"/>
          </a:p>
          <a:p>
            <a:pPr lvl="2"/>
            <a:r>
              <a:rPr lang="nb-NO" b="1" dirty="0"/>
              <a:t>Forhandlinger</a:t>
            </a:r>
            <a:endParaRPr lang="nb-NO" sz="1050" dirty="0"/>
          </a:p>
          <a:p>
            <a:pPr lvl="0"/>
            <a:r>
              <a:rPr lang="nb-NO" b="1" dirty="0"/>
              <a:t>Skreddersy arenaene til formålene</a:t>
            </a:r>
            <a:endParaRPr lang="nb-NO" sz="1100" dirty="0"/>
          </a:p>
          <a:p>
            <a:pPr lvl="1"/>
            <a:r>
              <a:rPr lang="nb-NO" b="1" dirty="0"/>
              <a:t>Eks. Arenamodellen for Sandvika i Bærum</a:t>
            </a:r>
            <a:endParaRPr lang="nb-NO" sz="1050" dirty="0"/>
          </a:p>
          <a:p>
            <a:pPr lvl="0"/>
            <a:r>
              <a:rPr lang="nb-NO" b="1" dirty="0"/>
              <a:t>Basale forhandlingskunnskaper</a:t>
            </a:r>
            <a:endParaRPr lang="nb-NO" sz="1100" dirty="0"/>
          </a:p>
          <a:p>
            <a:pPr lvl="0"/>
            <a:r>
              <a:rPr lang="nb-NO" b="1" dirty="0"/>
              <a:t>Eks. ”Fra nei til ja” (Fisher, </a:t>
            </a:r>
            <a:r>
              <a:rPr lang="nb-NO" b="1" dirty="0" err="1"/>
              <a:t>Ury</a:t>
            </a:r>
            <a:r>
              <a:rPr lang="nb-NO" b="1" dirty="0"/>
              <a:t> og </a:t>
            </a:r>
            <a:r>
              <a:rPr lang="nb-NO" b="1" dirty="0" err="1"/>
              <a:t>Patton</a:t>
            </a:r>
            <a:r>
              <a:rPr lang="nb-NO" b="1" dirty="0"/>
              <a:t>, 1992)</a:t>
            </a:r>
            <a:endParaRPr lang="nb-NO" sz="1100" dirty="0"/>
          </a:p>
          <a:p>
            <a:pPr lvl="1"/>
            <a:r>
              <a:rPr lang="nb-NO" b="1" dirty="0"/>
              <a:t>Skill mellom sak og person</a:t>
            </a:r>
            <a:endParaRPr lang="nb-NO" sz="1050" dirty="0"/>
          </a:p>
          <a:p>
            <a:pPr lvl="1"/>
            <a:r>
              <a:rPr lang="nb-NO" b="1" dirty="0"/>
              <a:t>Fokuser på interesser, ikke posisjoner</a:t>
            </a:r>
            <a:endParaRPr lang="nb-NO" sz="1050" dirty="0"/>
          </a:p>
          <a:p>
            <a:pPr lvl="1"/>
            <a:r>
              <a:rPr lang="nb-NO" b="1" dirty="0"/>
              <a:t>Skap muligheter for gjensidige fordeler</a:t>
            </a:r>
            <a:endParaRPr lang="nb-NO" sz="1050" dirty="0"/>
          </a:p>
          <a:p>
            <a:pPr lvl="1"/>
            <a:r>
              <a:rPr lang="nb-NO" b="1" dirty="0"/>
              <a:t>Krev bruk av objektive kriterier</a:t>
            </a:r>
            <a:endParaRPr lang="nb-NO" sz="1050" dirty="0"/>
          </a:p>
          <a:p>
            <a:pPr lvl="0"/>
            <a:r>
              <a:rPr lang="nb-NO" b="1" dirty="0"/>
              <a:t>Vær obs på BATFOL (Beste Alternativ Til en Forhandlingsløsning)</a:t>
            </a:r>
            <a:endParaRPr lang="nb-NO" sz="1100" dirty="0"/>
          </a:p>
          <a:p>
            <a:pPr lvl="0"/>
            <a:r>
              <a:rPr lang="nb-NO" b="1" dirty="0"/>
              <a:t>Makt (dele, avgi)</a:t>
            </a:r>
            <a:endParaRPr lang="nb-NO" sz="1100" dirty="0"/>
          </a:p>
          <a:p>
            <a:pPr lvl="0"/>
            <a:r>
              <a:rPr lang="nb-NO" b="1" dirty="0"/>
              <a:t>Tillit</a:t>
            </a:r>
            <a:endParaRPr lang="nb-NO" sz="1100" dirty="0"/>
          </a:p>
          <a:p>
            <a:pPr lvl="0"/>
            <a:r>
              <a:rPr lang="nb-NO" b="1" dirty="0"/>
              <a:t>Byråkratiets spilleregler og ren </a:t>
            </a:r>
            <a:r>
              <a:rPr lang="nb-NO" b="1" dirty="0" err="1"/>
              <a:t>regulative</a:t>
            </a:r>
            <a:r>
              <a:rPr lang="nb-NO" b="1" dirty="0"/>
              <a:t> svøpe</a:t>
            </a:r>
            <a:endParaRPr lang="nb-NO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3850" y="312738"/>
            <a:ext cx="5954713" cy="623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nb-NO" b="1" dirty="0"/>
              <a:t>Om kompromiss</a:t>
            </a:r>
            <a:r>
              <a:rPr lang="nb-NO" b="1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77500" lnSpcReduction="20000"/>
          </a:bodyPr>
          <a:lstStyle/>
          <a:p>
            <a:r>
              <a:rPr lang="nb-NO" b="1" dirty="0"/>
              <a:t>Sitater fra den israelske forfatteren </a:t>
            </a:r>
            <a:r>
              <a:rPr lang="nb-NO" b="1" dirty="0" err="1"/>
              <a:t>Amos</a:t>
            </a:r>
            <a:r>
              <a:rPr lang="nb-NO" b="1" dirty="0"/>
              <a:t> </a:t>
            </a:r>
            <a:r>
              <a:rPr lang="nb-NO" b="1" dirty="0" err="1"/>
              <a:t>Oz</a:t>
            </a:r>
            <a:r>
              <a:rPr lang="nb-NO" b="1" dirty="0"/>
              <a:t>:</a:t>
            </a:r>
            <a:endParaRPr lang="nb-NO" sz="1100" dirty="0"/>
          </a:p>
          <a:p>
            <a:pPr lvl="1"/>
            <a:r>
              <a:rPr lang="nb-NO" b="1" dirty="0"/>
              <a:t> </a:t>
            </a:r>
            <a:r>
              <a:rPr lang="nb-NO" b="1" dirty="0" smtClean="0"/>
              <a:t>Mange </a:t>
            </a:r>
            <a:r>
              <a:rPr lang="nb-NO" b="1" dirty="0"/>
              <a:t>betrakter kompromiss som inkonsistent og opportunistisk</a:t>
            </a:r>
            <a:endParaRPr lang="nb-NO" sz="650" dirty="0"/>
          </a:p>
          <a:p>
            <a:pPr lvl="1"/>
            <a:r>
              <a:rPr lang="nb-NO" b="1" dirty="0"/>
              <a:t>Kompromiss er ikke et svik eller en svakhet</a:t>
            </a:r>
            <a:endParaRPr lang="nb-NO" sz="1050" dirty="0"/>
          </a:p>
          <a:p>
            <a:pPr lvl="1"/>
            <a:r>
              <a:rPr lang="nb-NO" b="1" dirty="0"/>
              <a:t>”Kompromiss” er synonymt med ”liv”</a:t>
            </a:r>
            <a:endParaRPr lang="nb-NO" sz="1050" dirty="0"/>
          </a:p>
          <a:p>
            <a:pPr lvl="1"/>
            <a:r>
              <a:rPr lang="nb-NO" b="1" dirty="0"/>
              <a:t>Motsetningen til kompromiss er ikke idealisme eller integritet – motsatsen til kompromiss er fanatisme og død</a:t>
            </a:r>
            <a:endParaRPr lang="nb-NO" sz="1050" dirty="0"/>
          </a:p>
          <a:p>
            <a:endParaRPr lang="nb-NO" sz="1100" dirty="0"/>
          </a:p>
          <a:p>
            <a:r>
              <a:rPr lang="nb-NO" b="1" dirty="0"/>
              <a:t>Sitat fra den israelske statsministeren Levi </a:t>
            </a:r>
            <a:r>
              <a:rPr lang="nb-NO" b="1" dirty="0" err="1"/>
              <a:t>Eshkol</a:t>
            </a:r>
            <a:r>
              <a:rPr lang="nb-NO" b="1" dirty="0"/>
              <a:t>:</a:t>
            </a:r>
            <a:endParaRPr lang="nb-NO" sz="1100" dirty="0"/>
          </a:p>
          <a:p>
            <a:pPr lvl="1"/>
            <a:r>
              <a:rPr lang="nb-NO" b="1" dirty="0"/>
              <a:t>Om nødvendig går jeg med på et kompromiss, og et til, og et til – </a:t>
            </a:r>
            <a:r>
              <a:rPr lang="nb-NO" b="1" dirty="0" err="1"/>
              <a:t>til</a:t>
            </a:r>
            <a:r>
              <a:rPr lang="nb-NO" b="1" dirty="0"/>
              <a:t> jeg får det som jeg vil.</a:t>
            </a:r>
            <a:endParaRPr lang="nb-NO" sz="700" dirty="0"/>
          </a:p>
          <a:p>
            <a:endParaRPr lang="nb-NO" sz="1100" dirty="0"/>
          </a:p>
          <a:p>
            <a:r>
              <a:rPr lang="nb-NO" b="1" dirty="0"/>
              <a:t>(Refleksjon om innføringen av ”</a:t>
            </a:r>
            <a:r>
              <a:rPr lang="nb-NO" b="1" dirty="0" err="1"/>
              <a:t>Konsekvens-utredninger</a:t>
            </a:r>
            <a:r>
              <a:rPr lang="nb-NO" b="1" dirty="0"/>
              <a:t>” på midten av 1970-tallet.)</a:t>
            </a:r>
            <a:endParaRPr lang="nb-NO" sz="1100" dirty="0"/>
          </a:p>
          <a:p>
            <a:pPr>
              <a:buNone/>
            </a:pPr>
            <a:r>
              <a:rPr lang="nb-NO" b="1" dirty="0"/>
              <a:t> </a:t>
            </a:r>
            <a:endParaRPr lang="nb-NO" sz="1100" dirty="0"/>
          </a:p>
          <a:p>
            <a:r>
              <a:rPr lang="nb-NO" b="1" dirty="0"/>
              <a:t>Sitat fra samtaleprogram med Fredrik Skavlan på SVT, sendt på NRK 28.02.09.</a:t>
            </a:r>
            <a:endParaRPr lang="nb-NO" sz="1400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nb-NO" b="1" dirty="0"/>
              <a:t>OM </a:t>
            </a:r>
            <a:r>
              <a:rPr lang="nb-NO" b="1" dirty="0" smtClean="0"/>
              <a:t>UTBYGGINGSAVTALER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b-NO" b="1" dirty="0"/>
              <a:t>Nå i PBL og forskrift</a:t>
            </a:r>
            <a:endParaRPr lang="nb-NO" dirty="0"/>
          </a:p>
          <a:p>
            <a:pPr lvl="0"/>
            <a:r>
              <a:rPr lang="nb-NO" b="1" dirty="0"/>
              <a:t>Kommunal økonomi – pressområder, by og land</a:t>
            </a:r>
            <a:endParaRPr lang="nb-NO" dirty="0"/>
          </a:p>
          <a:p>
            <a:pPr lvl="0"/>
            <a:r>
              <a:rPr lang="nb-NO" b="1" dirty="0"/>
              <a:t>Regulering og utbyggingsavtaler</a:t>
            </a:r>
            <a:endParaRPr lang="nb-NO" dirty="0"/>
          </a:p>
          <a:p>
            <a:pPr lvl="0"/>
            <a:r>
              <a:rPr lang="nb-NO" b="1" dirty="0"/>
              <a:t>Økt omfang – klarere bruk</a:t>
            </a:r>
            <a:endParaRPr lang="nb-NO" dirty="0"/>
          </a:p>
          <a:p>
            <a:pPr lvl="0"/>
            <a:r>
              <a:rPr lang="nb-NO" b="1" dirty="0"/>
              <a:t>Erfaring i kommunene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b="1" dirty="0"/>
              <a:t>ANDRE AVTALER</a:t>
            </a:r>
            <a:endParaRPr lang="nb-NO" dirty="0"/>
          </a:p>
          <a:p>
            <a:pPr lvl="1"/>
            <a:r>
              <a:rPr lang="nb-NO" b="1" dirty="0"/>
              <a:t>Privatrettslige i kommunene (OPS)</a:t>
            </a:r>
            <a:endParaRPr lang="nb-NO" dirty="0"/>
          </a:p>
          <a:p>
            <a:pPr lvl="1"/>
            <a:r>
              <a:rPr lang="nb-NO" b="1" dirty="0"/>
              <a:t>Fylkeskommunen</a:t>
            </a:r>
            <a:endParaRPr lang="nb-NO" dirty="0"/>
          </a:p>
          <a:p>
            <a:pPr lvl="1"/>
            <a:r>
              <a:rPr lang="nb-NO" b="1" dirty="0"/>
              <a:t>Staten (OPS)</a:t>
            </a:r>
            <a:endParaRPr lang="nb-NO" dirty="0"/>
          </a:p>
          <a:p>
            <a:pPr>
              <a:buNone/>
            </a:pPr>
            <a:r>
              <a:rPr lang="nb-NO" b="1" dirty="0"/>
              <a:t> </a:t>
            </a:r>
            <a:endParaRPr lang="nb-NO" dirty="0"/>
          </a:p>
          <a:p>
            <a:r>
              <a:rPr lang="nb-NO" b="1" dirty="0"/>
              <a:t>VESENTLIG EGENSKAP</a:t>
            </a:r>
            <a:endParaRPr lang="nb-NO" dirty="0"/>
          </a:p>
          <a:p>
            <a:pPr lvl="1"/>
            <a:r>
              <a:rPr lang="nb-NO" b="1" dirty="0"/>
              <a:t>Forpliktende over tid</a:t>
            </a:r>
            <a:endParaRPr lang="nb-NO" dirty="0"/>
          </a:p>
          <a:p>
            <a:pPr lvl="1"/>
            <a:r>
              <a:rPr lang="nb-NO" b="1" dirty="0"/>
              <a:t>Ut over politisk valgperiode</a:t>
            </a:r>
            <a:endParaRPr lang="nb-NO" dirty="0"/>
          </a:p>
          <a:p>
            <a:pPr lvl="1"/>
            <a:r>
              <a:rPr lang="nb-NO" b="1" dirty="0" err="1"/>
              <a:t>Regulative</a:t>
            </a:r>
            <a:r>
              <a:rPr lang="nb-NO" b="1" dirty="0"/>
              <a:t> forhold innbakt i avtalene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FOLLO PROSJEKTET (2003 – 2005)</a:t>
            </a:r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 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”Bindende avtaler mellom kommune, fylket og stat – et instrument i regional utvikling”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eller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”Utviklingsavtale Follo”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Follo </a:t>
            </a:r>
            <a:r>
              <a:rPr lang="nb-NO" dirty="0" err="1" smtClean="0"/>
              <a:t>prosj</a:t>
            </a:r>
            <a:r>
              <a:rPr lang="nb-NO" dirty="0" smtClean="0"/>
              <a:t>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b="1" dirty="0"/>
              <a:t>De 7 Follo-kommunenes </a:t>
            </a:r>
            <a:r>
              <a:rPr lang="nb-NO" b="1" u="sng" dirty="0"/>
              <a:t>utviklingsprosjekt</a:t>
            </a:r>
            <a:r>
              <a:rPr lang="nb-NO" b="1" dirty="0"/>
              <a:t> med 3 </a:t>
            </a:r>
            <a:r>
              <a:rPr lang="nb-NO" b="1" u="sng" dirty="0" err="1"/>
              <a:t>delelementer</a:t>
            </a:r>
            <a:r>
              <a:rPr lang="nb-NO" b="1" dirty="0"/>
              <a:t> under hovedprosjektet</a:t>
            </a:r>
            <a:r>
              <a:rPr lang="nb-NO" b="1" dirty="0" smtClean="0"/>
              <a:t>:</a:t>
            </a:r>
            <a:r>
              <a:rPr lang="nb-NO" b="1" dirty="0"/>
              <a:t> </a:t>
            </a:r>
            <a:endParaRPr lang="nb-NO" dirty="0"/>
          </a:p>
          <a:p>
            <a:pPr lvl="1"/>
            <a:r>
              <a:rPr lang="nb-NO" b="1" dirty="0"/>
              <a:t>Samferdselsstrategi</a:t>
            </a:r>
            <a:endParaRPr lang="nb-NO" dirty="0"/>
          </a:p>
          <a:p>
            <a:pPr lvl="1"/>
            <a:r>
              <a:rPr lang="nb-NO" b="1" dirty="0"/>
              <a:t>Fremtidig arealbruk</a:t>
            </a:r>
            <a:endParaRPr lang="nb-NO" dirty="0"/>
          </a:p>
          <a:p>
            <a:pPr lvl="1"/>
            <a:r>
              <a:rPr lang="nb-NO" b="1" dirty="0"/>
              <a:t>Samordnet kommuneplanrullering</a:t>
            </a:r>
            <a:endParaRPr lang="nb-NO" dirty="0"/>
          </a:p>
          <a:p>
            <a:pPr lvl="1">
              <a:buNone/>
            </a:pPr>
            <a:endParaRPr lang="nb-NO" dirty="0"/>
          </a:p>
          <a:p>
            <a:r>
              <a:rPr lang="nb-NO" b="1" dirty="0"/>
              <a:t>Rapportering og evaluering:</a:t>
            </a:r>
            <a:endParaRPr lang="nb-NO" dirty="0"/>
          </a:p>
          <a:p>
            <a:pPr lvl="1"/>
            <a:r>
              <a:rPr lang="nb-NO" b="1" dirty="0"/>
              <a:t>Forhandlinger og avtaler – hvordan forebygge avtalebrudd (Jensen, R.H. 2004 – NORUT rapp. 5)</a:t>
            </a:r>
            <a:endParaRPr lang="nb-NO" dirty="0"/>
          </a:p>
          <a:p>
            <a:pPr lvl="1"/>
            <a:r>
              <a:rPr lang="nb-NO" b="1" dirty="0"/>
              <a:t>Alle veier til samordning går gjennom personer i samarbeid: planlegging, prosjekt, avtale, partnerskap (Farner, A. 2004 – NORUT rapp. 8)</a:t>
            </a:r>
            <a:endParaRPr lang="nb-NO" dirty="0"/>
          </a:p>
          <a:p>
            <a:pPr lvl="1"/>
            <a:r>
              <a:rPr lang="nb-NO" b="1" dirty="0"/>
              <a:t>Slå en sprekk i Statens vegg? (Ellingsen, M-B 2005, NORUT rapp. 10)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534</Words>
  <Application>Microsoft Office PowerPoint</Application>
  <PresentationFormat>Skjermfremvisning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Office-tema</vt:lpstr>
      <vt:lpstr>HVORDAN KAN EN KOBLE AREALPLAN TIL EN AVTALE MELLOM STAT OG KOMMUNE(R)? Utviklingsavtale </vt:lpstr>
      <vt:lpstr>Disposisjon</vt:lpstr>
      <vt:lpstr>OM FORHANDLINGER </vt:lpstr>
      <vt:lpstr>Om forhandlinger 2</vt:lpstr>
      <vt:lpstr>Lysbilde 5</vt:lpstr>
      <vt:lpstr>Om kompromiss:</vt:lpstr>
      <vt:lpstr>OM UTBYGGINGSAVTALER</vt:lpstr>
      <vt:lpstr>FOLLO PROSJEKTET (2003 – 2005)  </vt:lpstr>
      <vt:lpstr>Follo prosj forts</vt:lpstr>
      <vt:lpstr>FOLLO PROSJEKTET – ERFARINGER (1) </vt:lpstr>
      <vt:lpstr>FOLLO PROSJEKTET – ERFARINGER (2) </vt:lpstr>
      <vt:lpstr>VEIEN VIDERE FRA FOLLO PROSJEKTET (1) </vt:lpstr>
      <vt:lpstr>VEIEN VIDERE FRA FOLLO PROSJEKTET (2)</vt:lpstr>
      <vt:lpstr>VEIEN VIDERE FRA FOLLO PROSJEKTET (3)</vt:lpstr>
      <vt:lpstr>Lysbilde 15</vt:lpstr>
      <vt:lpstr>  OM POLITISKE FORUTSETNINGER  </vt:lpstr>
      <vt:lpstr>OM POLITISKE FORUTSETNINGER 2</vt:lpstr>
      <vt:lpstr>OM POLITISKE FORUTSETNINGER 3</vt:lpstr>
    </vt:vector>
  </TitlesOfParts>
  <Company>Asplan Viak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Tor Medalen</dc:creator>
  <cp:lastModifiedBy>MDPC</cp:lastModifiedBy>
  <cp:revision>5</cp:revision>
  <dcterms:created xsi:type="dcterms:W3CDTF">2009-03-10T08:30:45Z</dcterms:created>
  <dcterms:modified xsi:type="dcterms:W3CDTF">2009-03-10T16:11:21Z</dcterms:modified>
</cp:coreProperties>
</file>