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F66588-9A59-4AD1-A156-496FFD560A27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1D59AE51-4734-4B94-B65C-F8BD48E6588F}">
      <dgm:prSet phldrT="[Tekst]" custT="1"/>
      <dgm:spPr/>
      <dgm:t>
        <a:bodyPr/>
        <a:lstStyle/>
        <a:p>
          <a:r>
            <a:rPr lang="nb-NO" sz="1000" dirty="0">
              <a:solidFill>
                <a:sysClr val="windowText" lastClr="000000"/>
              </a:solidFill>
            </a:rPr>
            <a:t>Skape  forståelse for bakgrunn, behov  og mål for  Samfunnskontrakt</a:t>
          </a:r>
        </a:p>
      </dgm:t>
    </dgm:pt>
    <dgm:pt modelId="{B47C8B0B-589A-4CEE-8D81-45A794E0866E}" type="parTrans" cxnId="{693D86BC-585E-4A11-AAEA-A1E31A76A1EC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2060AE60-EDE9-4A30-AF44-D805DF81C2C8}" type="sibTrans" cxnId="{693D86BC-585E-4A11-AAEA-A1E31A76A1EC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14CB6270-FD70-46E4-B005-F8476A69A4D2}">
      <dgm:prSet phldrT="[Tekst]" custT="1"/>
      <dgm:spPr/>
      <dgm:t>
        <a:bodyPr/>
        <a:lstStyle/>
        <a:p>
          <a:r>
            <a:rPr lang="nb-NO" sz="1000">
              <a:solidFill>
                <a:sysClr val="windowText" lastClr="000000"/>
              </a:solidFill>
            </a:rPr>
            <a:t>Forankre/sikre eierskap  hos aktørene</a:t>
          </a:r>
        </a:p>
      </dgm:t>
    </dgm:pt>
    <dgm:pt modelId="{93FA79F1-7CCA-4A7A-BB71-84B7D2B1080F}" type="parTrans" cxnId="{5D22B42E-66C4-4A3F-9114-5FDFA554756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FF20A2FD-C899-471E-97EF-ECC7929A99C1}" type="sibTrans" cxnId="{5D22B42E-66C4-4A3F-9114-5FDFA554756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EE231678-F4F8-4391-8C4E-07AB5DC869A5}">
      <dgm:prSet phldrT="[Tekst]" custT="1"/>
      <dgm:spPr/>
      <dgm:t>
        <a:bodyPr/>
        <a:lstStyle/>
        <a:p>
          <a:r>
            <a:rPr lang="nb-NO" sz="1000">
              <a:solidFill>
                <a:sysClr val="windowText" lastClr="000000"/>
              </a:solidFill>
            </a:rPr>
            <a:t>Identifisere aktørenes konkrete</a:t>
          </a:r>
        </a:p>
        <a:p>
          <a:r>
            <a:rPr lang="nb-NO" sz="1000">
              <a:solidFill>
                <a:sysClr val="windowText" lastClr="000000"/>
              </a:solidFill>
            </a:rPr>
            <a:t>bidrag</a:t>
          </a:r>
        </a:p>
      </dgm:t>
    </dgm:pt>
    <dgm:pt modelId="{1577A885-B037-49F3-9E4C-167D41D12546}" type="parTrans" cxnId="{5F718B2D-E56A-439E-9AEE-C3E1AE70BF6D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6DC0FE53-F0FF-4936-B0CA-06BE1E89DEF1}" type="sibTrans" cxnId="{5F718B2D-E56A-439E-9AEE-C3E1AE70BF6D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208D1189-4F5B-4EA0-88A4-F87AC8DBB9C0}" type="pres">
      <dgm:prSet presAssocID="{35F66588-9A59-4AD1-A156-496FFD560A27}" presName="Name0" presStyleCnt="0">
        <dgm:presLayoutVars>
          <dgm:dir/>
          <dgm:animLvl val="lvl"/>
          <dgm:resizeHandles val="exact"/>
        </dgm:presLayoutVars>
      </dgm:prSet>
      <dgm:spPr/>
    </dgm:pt>
    <dgm:pt modelId="{92F41F42-8AE8-49C8-9FD8-A39C2D36D399}" type="pres">
      <dgm:prSet presAssocID="{1D59AE51-4734-4B94-B65C-F8BD48E6588F}" presName="Name8" presStyleCnt="0"/>
      <dgm:spPr/>
    </dgm:pt>
    <dgm:pt modelId="{0CE18E0D-9B72-425B-B93F-680565CC4929}" type="pres">
      <dgm:prSet presAssocID="{1D59AE51-4734-4B94-B65C-F8BD48E6588F}" presName="level" presStyleLbl="node1" presStyleIdx="0" presStyleCnt="3" custLinFactNeighborX="-696" custLinFactNeighborY="115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C23F5D1-7C1B-4984-9FA2-40F99C2D445A}" type="pres">
      <dgm:prSet presAssocID="{1D59AE51-4734-4B94-B65C-F8BD48E6588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277C796-4901-4241-B047-755DA140B5C1}" type="pres">
      <dgm:prSet presAssocID="{14CB6270-FD70-46E4-B005-F8476A69A4D2}" presName="Name8" presStyleCnt="0"/>
      <dgm:spPr/>
    </dgm:pt>
    <dgm:pt modelId="{8B4B310C-BBAD-4559-B2B0-BED1077784A9}" type="pres">
      <dgm:prSet presAssocID="{14CB6270-FD70-46E4-B005-F8476A69A4D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6B3DB2F-412D-4BC0-B1CD-4B97EB7379A3}" type="pres">
      <dgm:prSet presAssocID="{14CB6270-FD70-46E4-B005-F8476A69A4D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28B58F7-CFA6-4EAE-9873-CD7FC23CB7BE}" type="pres">
      <dgm:prSet presAssocID="{EE231678-F4F8-4391-8C4E-07AB5DC869A5}" presName="Name8" presStyleCnt="0"/>
      <dgm:spPr/>
    </dgm:pt>
    <dgm:pt modelId="{9BC9D3B2-2CBC-448E-8ED9-35533200D065}" type="pres">
      <dgm:prSet presAssocID="{EE231678-F4F8-4391-8C4E-07AB5DC869A5}" presName="level" presStyleLbl="node1" presStyleIdx="2" presStyleCnt="3" custLinFactNeighborX="2000" custLinFactNeighborY="1290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D310611B-3B75-4BDC-BAD7-3E082380E05A}" type="pres">
      <dgm:prSet presAssocID="{EE231678-F4F8-4391-8C4E-07AB5DC869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23073ACA-65D4-4386-8079-83A2BEF4EBA9}" type="presOf" srcId="{35F66588-9A59-4AD1-A156-496FFD560A27}" destId="{208D1189-4F5B-4EA0-88A4-F87AC8DBB9C0}" srcOrd="0" destOrd="0" presId="urn:microsoft.com/office/officeart/2005/8/layout/pyramid3"/>
    <dgm:cxn modelId="{728BF237-0F6A-45ED-93F9-747EABFBF61B}" type="presOf" srcId="{1D59AE51-4734-4B94-B65C-F8BD48E6588F}" destId="{0CE18E0D-9B72-425B-B93F-680565CC4929}" srcOrd="0" destOrd="0" presId="urn:microsoft.com/office/officeart/2005/8/layout/pyramid3"/>
    <dgm:cxn modelId="{546B5AE7-6CB2-4CDE-A5DF-5EE60F54B6D9}" type="presOf" srcId="{EE231678-F4F8-4391-8C4E-07AB5DC869A5}" destId="{9BC9D3B2-2CBC-448E-8ED9-35533200D065}" srcOrd="0" destOrd="0" presId="urn:microsoft.com/office/officeart/2005/8/layout/pyramid3"/>
    <dgm:cxn modelId="{CF5EB6FE-7896-4F25-990E-EBBD9F0A21A2}" type="presOf" srcId="{1D59AE51-4734-4B94-B65C-F8BD48E6588F}" destId="{AC23F5D1-7C1B-4984-9FA2-40F99C2D445A}" srcOrd="1" destOrd="0" presId="urn:microsoft.com/office/officeart/2005/8/layout/pyramid3"/>
    <dgm:cxn modelId="{6C5BE469-07B2-43BA-9B2B-E910C0EFC4B3}" type="presOf" srcId="{14CB6270-FD70-46E4-B005-F8476A69A4D2}" destId="{B6B3DB2F-412D-4BC0-B1CD-4B97EB7379A3}" srcOrd="1" destOrd="0" presId="urn:microsoft.com/office/officeart/2005/8/layout/pyramid3"/>
    <dgm:cxn modelId="{E3D0F920-03FD-47BB-86B2-1E720F782E1E}" type="presOf" srcId="{EE231678-F4F8-4391-8C4E-07AB5DC869A5}" destId="{D310611B-3B75-4BDC-BAD7-3E082380E05A}" srcOrd="1" destOrd="0" presId="urn:microsoft.com/office/officeart/2005/8/layout/pyramid3"/>
    <dgm:cxn modelId="{693D86BC-585E-4A11-AAEA-A1E31A76A1EC}" srcId="{35F66588-9A59-4AD1-A156-496FFD560A27}" destId="{1D59AE51-4734-4B94-B65C-F8BD48E6588F}" srcOrd="0" destOrd="0" parTransId="{B47C8B0B-589A-4CEE-8D81-45A794E0866E}" sibTransId="{2060AE60-EDE9-4A30-AF44-D805DF81C2C8}"/>
    <dgm:cxn modelId="{5F718B2D-E56A-439E-9AEE-C3E1AE70BF6D}" srcId="{35F66588-9A59-4AD1-A156-496FFD560A27}" destId="{EE231678-F4F8-4391-8C4E-07AB5DC869A5}" srcOrd="2" destOrd="0" parTransId="{1577A885-B037-49F3-9E4C-167D41D12546}" sibTransId="{6DC0FE53-F0FF-4936-B0CA-06BE1E89DEF1}"/>
    <dgm:cxn modelId="{5D22B42E-66C4-4A3F-9114-5FDFA5547563}" srcId="{35F66588-9A59-4AD1-A156-496FFD560A27}" destId="{14CB6270-FD70-46E4-B005-F8476A69A4D2}" srcOrd="1" destOrd="0" parTransId="{93FA79F1-7CCA-4A7A-BB71-84B7D2B1080F}" sibTransId="{FF20A2FD-C899-471E-97EF-ECC7929A99C1}"/>
    <dgm:cxn modelId="{9D843D46-A978-4B20-A685-CF1CC86603F4}" type="presOf" srcId="{14CB6270-FD70-46E4-B005-F8476A69A4D2}" destId="{8B4B310C-BBAD-4559-B2B0-BED1077784A9}" srcOrd="0" destOrd="0" presId="urn:microsoft.com/office/officeart/2005/8/layout/pyramid3"/>
    <dgm:cxn modelId="{05F29D97-A384-4F11-850B-D2D7BD865299}" type="presParOf" srcId="{208D1189-4F5B-4EA0-88A4-F87AC8DBB9C0}" destId="{92F41F42-8AE8-49C8-9FD8-A39C2D36D399}" srcOrd="0" destOrd="0" presId="urn:microsoft.com/office/officeart/2005/8/layout/pyramid3"/>
    <dgm:cxn modelId="{6334E548-9316-4E2D-897B-E64FABBA349F}" type="presParOf" srcId="{92F41F42-8AE8-49C8-9FD8-A39C2D36D399}" destId="{0CE18E0D-9B72-425B-B93F-680565CC4929}" srcOrd="0" destOrd="0" presId="urn:microsoft.com/office/officeart/2005/8/layout/pyramid3"/>
    <dgm:cxn modelId="{4102D723-8A9D-43BE-825E-F22997292EBC}" type="presParOf" srcId="{92F41F42-8AE8-49C8-9FD8-A39C2D36D399}" destId="{AC23F5D1-7C1B-4984-9FA2-40F99C2D445A}" srcOrd="1" destOrd="0" presId="urn:microsoft.com/office/officeart/2005/8/layout/pyramid3"/>
    <dgm:cxn modelId="{6D6894D1-7FDF-4696-93AA-99583557FB0E}" type="presParOf" srcId="{208D1189-4F5B-4EA0-88A4-F87AC8DBB9C0}" destId="{4277C796-4901-4241-B047-755DA140B5C1}" srcOrd="1" destOrd="0" presId="urn:microsoft.com/office/officeart/2005/8/layout/pyramid3"/>
    <dgm:cxn modelId="{A3DC2CEF-0ADF-4277-9202-2F39AE219DE9}" type="presParOf" srcId="{4277C796-4901-4241-B047-755DA140B5C1}" destId="{8B4B310C-BBAD-4559-B2B0-BED1077784A9}" srcOrd="0" destOrd="0" presId="urn:microsoft.com/office/officeart/2005/8/layout/pyramid3"/>
    <dgm:cxn modelId="{79042CA0-D2B4-488A-BC6C-1A36DBAEC3FB}" type="presParOf" srcId="{4277C796-4901-4241-B047-755DA140B5C1}" destId="{B6B3DB2F-412D-4BC0-B1CD-4B97EB7379A3}" srcOrd="1" destOrd="0" presId="urn:microsoft.com/office/officeart/2005/8/layout/pyramid3"/>
    <dgm:cxn modelId="{3818C3E5-CF99-44AB-8399-319B035C54F7}" type="presParOf" srcId="{208D1189-4F5B-4EA0-88A4-F87AC8DBB9C0}" destId="{228B58F7-CFA6-4EAE-9873-CD7FC23CB7BE}" srcOrd="2" destOrd="0" presId="urn:microsoft.com/office/officeart/2005/8/layout/pyramid3"/>
    <dgm:cxn modelId="{7D7A27AF-47EC-4144-9223-59409FD00C7E}" type="presParOf" srcId="{228B58F7-CFA6-4EAE-9873-CD7FC23CB7BE}" destId="{9BC9D3B2-2CBC-448E-8ED9-35533200D065}" srcOrd="0" destOrd="0" presId="urn:microsoft.com/office/officeart/2005/8/layout/pyramid3"/>
    <dgm:cxn modelId="{CD3326E1-9D5F-482C-BCEF-FD2BCB37162D}" type="presParOf" srcId="{228B58F7-CFA6-4EAE-9873-CD7FC23CB7BE}" destId="{D310611B-3B75-4BDC-BAD7-3E082380E05A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C89FC3-80DE-4118-AB61-1383557D8E77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D9738F7-1846-4BC0-A3A2-4BE6FE5ECD18}">
      <dgm:prSet phldrT="[Tekst]" custT="1"/>
      <dgm:spPr/>
      <dgm:t>
        <a:bodyPr/>
        <a:lstStyle/>
        <a:p>
          <a:r>
            <a:rPr lang="nb-NO" sz="1000"/>
            <a:t>Etablere  struktur for </a:t>
          </a:r>
        </a:p>
        <a:p>
          <a:r>
            <a:rPr lang="nb-NO" sz="1000"/>
            <a:t>kontinuerlig </a:t>
          </a:r>
        </a:p>
        <a:p>
          <a:r>
            <a:rPr lang="nb-NO" sz="1000"/>
            <a:t>utviklingsdialog</a:t>
          </a:r>
        </a:p>
        <a:p>
          <a:r>
            <a:rPr lang="nb-NO" sz="1000"/>
            <a:t>SAMFUNNSKONTRAKT</a:t>
          </a:r>
        </a:p>
      </dgm:t>
    </dgm:pt>
    <dgm:pt modelId="{B3F3A8A6-BDAE-454B-9085-DEB2E1D22E16}" type="parTrans" cxnId="{27BD4B1D-4189-42C1-9B9B-2CEAA03823F9}">
      <dgm:prSet/>
      <dgm:spPr/>
      <dgm:t>
        <a:bodyPr/>
        <a:lstStyle/>
        <a:p>
          <a:endParaRPr lang="nb-NO"/>
        </a:p>
      </dgm:t>
    </dgm:pt>
    <dgm:pt modelId="{ECF6617F-5EF1-432A-8C24-8A3262DA7BF8}" type="sibTrans" cxnId="{27BD4B1D-4189-42C1-9B9B-2CEAA03823F9}">
      <dgm:prSet/>
      <dgm:spPr/>
      <dgm:t>
        <a:bodyPr/>
        <a:lstStyle/>
        <a:p>
          <a:endParaRPr lang="nb-NO"/>
        </a:p>
      </dgm:t>
    </dgm:pt>
    <dgm:pt modelId="{D7A149B1-061B-49DC-A476-4DB2E4BB9E93}">
      <dgm:prSet phldrT="[Tekst]" custT="1"/>
      <dgm:spPr/>
      <dgm:t>
        <a:bodyPr/>
        <a:lstStyle/>
        <a:p>
          <a:r>
            <a:rPr lang="nb-NO" sz="1000" dirty="0"/>
            <a:t>Utvikle tilpassede strukturer for langsiktig samarbeid</a:t>
          </a:r>
        </a:p>
      </dgm:t>
    </dgm:pt>
    <dgm:pt modelId="{AE2A2081-8AA9-4D93-8DBD-4376744CEB5F}" type="parTrans" cxnId="{CB3965CC-61C4-49DF-9B92-DF09A65D1BD5}">
      <dgm:prSet/>
      <dgm:spPr/>
      <dgm:t>
        <a:bodyPr/>
        <a:lstStyle/>
        <a:p>
          <a:endParaRPr lang="nb-NO"/>
        </a:p>
      </dgm:t>
    </dgm:pt>
    <dgm:pt modelId="{12FCA00E-9303-4EA7-BCC4-73F6CB9CA053}" type="sibTrans" cxnId="{CB3965CC-61C4-49DF-9B92-DF09A65D1BD5}">
      <dgm:prSet/>
      <dgm:spPr/>
      <dgm:t>
        <a:bodyPr/>
        <a:lstStyle/>
        <a:p>
          <a:endParaRPr lang="nb-NO"/>
        </a:p>
      </dgm:t>
    </dgm:pt>
    <dgm:pt modelId="{FF46DD24-83F0-4124-BC34-8354491B2C1A}">
      <dgm:prSet phldrT="[Tekst]" custT="1"/>
      <dgm:spPr/>
      <dgm:t>
        <a:bodyPr/>
        <a:lstStyle/>
        <a:p>
          <a:r>
            <a:rPr lang="nb-NO" sz="1000"/>
            <a:t>Etablering av sektorvise arbeidsgrupper,</a:t>
          </a:r>
        </a:p>
        <a:p>
          <a:r>
            <a:rPr lang="nb-NO" sz="1000"/>
            <a:t>konkretisering av  behov og løsningsforslag (kort/lang sikt)</a:t>
          </a:r>
        </a:p>
      </dgm:t>
    </dgm:pt>
    <dgm:pt modelId="{6C3538CA-0644-4E09-A9DB-62CE9E45E044}" type="parTrans" cxnId="{868757F9-7A73-469B-B795-D114848839E8}">
      <dgm:prSet/>
      <dgm:spPr/>
      <dgm:t>
        <a:bodyPr/>
        <a:lstStyle/>
        <a:p>
          <a:endParaRPr lang="nb-NO"/>
        </a:p>
      </dgm:t>
    </dgm:pt>
    <dgm:pt modelId="{950B7C2F-0FF1-43FD-B6E4-7B6EF547B5B5}" type="sibTrans" cxnId="{868757F9-7A73-469B-B795-D114848839E8}">
      <dgm:prSet/>
      <dgm:spPr/>
      <dgm:t>
        <a:bodyPr/>
        <a:lstStyle/>
        <a:p>
          <a:endParaRPr lang="nb-NO"/>
        </a:p>
      </dgm:t>
    </dgm:pt>
    <dgm:pt modelId="{40FAFA75-FC97-450F-B245-2CBC736AA84E}" type="pres">
      <dgm:prSet presAssocID="{1BC89FC3-80DE-4118-AB61-1383557D8E77}" presName="Name0" presStyleCnt="0">
        <dgm:presLayoutVars>
          <dgm:dir/>
          <dgm:animLvl val="lvl"/>
          <dgm:resizeHandles val="exact"/>
        </dgm:presLayoutVars>
      </dgm:prSet>
      <dgm:spPr/>
    </dgm:pt>
    <dgm:pt modelId="{79053D1C-7C18-42FB-AC66-931CA506C901}" type="pres">
      <dgm:prSet presAssocID="{4D9738F7-1846-4BC0-A3A2-4BE6FE5ECD18}" presName="Name8" presStyleCnt="0"/>
      <dgm:spPr/>
    </dgm:pt>
    <dgm:pt modelId="{325363D3-84BF-4014-8E53-D537881B74B6}" type="pres">
      <dgm:prSet presAssocID="{4D9738F7-1846-4BC0-A3A2-4BE6FE5ECD18}" presName="level" presStyleLbl="node1" presStyleIdx="0" presStyleCnt="3" custScaleX="101357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F3D7347-8C89-4BE0-9E4B-F588D22CE3DA}" type="pres">
      <dgm:prSet presAssocID="{4D9738F7-1846-4BC0-A3A2-4BE6FE5ECD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A8B6A0F-3CE0-4DD2-B37F-4F20E3A0CF0B}" type="pres">
      <dgm:prSet presAssocID="{D7A149B1-061B-49DC-A476-4DB2E4BB9E93}" presName="Name8" presStyleCnt="0"/>
      <dgm:spPr/>
    </dgm:pt>
    <dgm:pt modelId="{F0D1F26B-5D08-4674-B47C-620E3EE93391}" type="pres">
      <dgm:prSet presAssocID="{D7A149B1-061B-49DC-A476-4DB2E4BB9E93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2A3BE75-E8D3-4A80-B22A-DA335F986B84}" type="pres">
      <dgm:prSet presAssocID="{D7A149B1-061B-49DC-A476-4DB2E4BB9E9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6E4E3E7-1472-460A-A8DB-1DA2FD9FB3A5}" type="pres">
      <dgm:prSet presAssocID="{FF46DD24-83F0-4124-BC34-8354491B2C1A}" presName="Name8" presStyleCnt="0"/>
      <dgm:spPr/>
    </dgm:pt>
    <dgm:pt modelId="{5FBDC383-B177-474A-BCA4-0318A202B071}" type="pres">
      <dgm:prSet presAssocID="{FF46DD24-83F0-4124-BC34-8354491B2C1A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ACA3EA6-5C3A-45A1-9809-8AB1A705DF97}" type="pres">
      <dgm:prSet presAssocID="{FF46DD24-83F0-4124-BC34-8354491B2C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3D83817C-2E47-4194-BC9C-A7907611ABA6}" type="presOf" srcId="{FF46DD24-83F0-4124-BC34-8354491B2C1A}" destId="{5FBDC383-B177-474A-BCA4-0318A202B071}" srcOrd="0" destOrd="0" presId="urn:microsoft.com/office/officeart/2005/8/layout/pyramid1"/>
    <dgm:cxn modelId="{868757F9-7A73-469B-B795-D114848839E8}" srcId="{1BC89FC3-80DE-4118-AB61-1383557D8E77}" destId="{FF46DD24-83F0-4124-BC34-8354491B2C1A}" srcOrd="2" destOrd="0" parTransId="{6C3538CA-0644-4E09-A9DB-62CE9E45E044}" sibTransId="{950B7C2F-0FF1-43FD-B6E4-7B6EF547B5B5}"/>
    <dgm:cxn modelId="{71E7C483-98C2-4B19-ADEE-A6DA3FE974B3}" type="presOf" srcId="{D7A149B1-061B-49DC-A476-4DB2E4BB9E93}" destId="{F0D1F26B-5D08-4674-B47C-620E3EE93391}" srcOrd="0" destOrd="0" presId="urn:microsoft.com/office/officeart/2005/8/layout/pyramid1"/>
    <dgm:cxn modelId="{3E7EC792-5195-467C-AC0A-A524B00563BB}" type="presOf" srcId="{4D9738F7-1846-4BC0-A3A2-4BE6FE5ECD18}" destId="{325363D3-84BF-4014-8E53-D537881B74B6}" srcOrd="0" destOrd="0" presId="urn:microsoft.com/office/officeart/2005/8/layout/pyramid1"/>
    <dgm:cxn modelId="{3A37B380-C934-435C-97B5-168CF96C93D6}" type="presOf" srcId="{4D9738F7-1846-4BC0-A3A2-4BE6FE5ECD18}" destId="{3F3D7347-8C89-4BE0-9E4B-F588D22CE3DA}" srcOrd="1" destOrd="0" presId="urn:microsoft.com/office/officeart/2005/8/layout/pyramid1"/>
    <dgm:cxn modelId="{F93A9812-4D99-41DE-8EF0-9A6C4AAC5956}" type="presOf" srcId="{1BC89FC3-80DE-4118-AB61-1383557D8E77}" destId="{40FAFA75-FC97-450F-B245-2CBC736AA84E}" srcOrd="0" destOrd="0" presId="urn:microsoft.com/office/officeart/2005/8/layout/pyramid1"/>
    <dgm:cxn modelId="{CB3965CC-61C4-49DF-9B92-DF09A65D1BD5}" srcId="{1BC89FC3-80DE-4118-AB61-1383557D8E77}" destId="{D7A149B1-061B-49DC-A476-4DB2E4BB9E93}" srcOrd="1" destOrd="0" parTransId="{AE2A2081-8AA9-4D93-8DBD-4376744CEB5F}" sibTransId="{12FCA00E-9303-4EA7-BCC4-73F6CB9CA053}"/>
    <dgm:cxn modelId="{C4765535-B4F9-434B-BD49-058F3D4F2B57}" type="presOf" srcId="{FF46DD24-83F0-4124-BC34-8354491B2C1A}" destId="{CACA3EA6-5C3A-45A1-9809-8AB1A705DF97}" srcOrd="1" destOrd="0" presId="urn:microsoft.com/office/officeart/2005/8/layout/pyramid1"/>
    <dgm:cxn modelId="{27BD4B1D-4189-42C1-9B9B-2CEAA03823F9}" srcId="{1BC89FC3-80DE-4118-AB61-1383557D8E77}" destId="{4D9738F7-1846-4BC0-A3A2-4BE6FE5ECD18}" srcOrd="0" destOrd="0" parTransId="{B3F3A8A6-BDAE-454B-9085-DEB2E1D22E16}" sibTransId="{ECF6617F-5EF1-432A-8C24-8A3262DA7BF8}"/>
    <dgm:cxn modelId="{4188174B-31D8-4CC9-A111-E5AC130D284C}" type="presOf" srcId="{D7A149B1-061B-49DC-A476-4DB2E4BB9E93}" destId="{B2A3BE75-E8D3-4A80-B22A-DA335F986B84}" srcOrd="1" destOrd="0" presId="urn:microsoft.com/office/officeart/2005/8/layout/pyramid1"/>
    <dgm:cxn modelId="{438BE16C-06EF-4D56-BE05-D2D157ABBB41}" type="presParOf" srcId="{40FAFA75-FC97-450F-B245-2CBC736AA84E}" destId="{79053D1C-7C18-42FB-AC66-931CA506C901}" srcOrd="0" destOrd="0" presId="urn:microsoft.com/office/officeart/2005/8/layout/pyramid1"/>
    <dgm:cxn modelId="{387DBA91-6831-4A4A-8B48-AC06C70E9B9A}" type="presParOf" srcId="{79053D1C-7C18-42FB-AC66-931CA506C901}" destId="{325363D3-84BF-4014-8E53-D537881B74B6}" srcOrd="0" destOrd="0" presId="urn:microsoft.com/office/officeart/2005/8/layout/pyramid1"/>
    <dgm:cxn modelId="{1A60CFAD-7B83-474C-BD2D-15FB3730353D}" type="presParOf" srcId="{79053D1C-7C18-42FB-AC66-931CA506C901}" destId="{3F3D7347-8C89-4BE0-9E4B-F588D22CE3DA}" srcOrd="1" destOrd="0" presId="urn:microsoft.com/office/officeart/2005/8/layout/pyramid1"/>
    <dgm:cxn modelId="{851D9FA9-DD8F-4FE0-AA2B-F57ACC85FBEA}" type="presParOf" srcId="{40FAFA75-FC97-450F-B245-2CBC736AA84E}" destId="{0A8B6A0F-3CE0-4DD2-B37F-4F20E3A0CF0B}" srcOrd="1" destOrd="0" presId="urn:microsoft.com/office/officeart/2005/8/layout/pyramid1"/>
    <dgm:cxn modelId="{8816BEC8-540A-4BA2-AA33-816E56411BC8}" type="presParOf" srcId="{0A8B6A0F-3CE0-4DD2-B37F-4F20E3A0CF0B}" destId="{F0D1F26B-5D08-4674-B47C-620E3EE93391}" srcOrd="0" destOrd="0" presId="urn:microsoft.com/office/officeart/2005/8/layout/pyramid1"/>
    <dgm:cxn modelId="{9D9EB569-1001-4339-B76E-1A9EED726F78}" type="presParOf" srcId="{0A8B6A0F-3CE0-4DD2-B37F-4F20E3A0CF0B}" destId="{B2A3BE75-E8D3-4A80-B22A-DA335F986B84}" srcOrd="1" destOrd="0" presId="urn:microsoft.com/office/officeart/2005/8/layout/pyramid1"/>
    <dgm:cxn modelId="{6C1C0F07-C083-44B0-8056-B0A5A263D7DC}" type="presParOf" srcId="{40FAFA75-FC97-450F-B245-2CBC736AA84E}" destId="{46E4E3E7-1472-460A-A8DB-1DA2FD9FB3A5}" srcOrd="2" destOrd="0" presId="urn:microsoft.com/office/officeart/2005/8/layout/pyramid1"/>
    <dgm:cxn modelId="{D84953B1-16E1-42C6-8159-562F8420FFF5}" type="presParOf" srcId="{46E4E3E7-1472-460A-A8DB-1DA2FD9FB3A5}" destId="{5FBDC383-B177-474A-BCA4-0318A202B071}" srcOrd="0" destOrd="0" presId="urn:microsoft.com/office/officeart/2005/8/layout/pyramid1"/>
    <dgm:cxn modelId="{14E95127-F41F-4AF0-80FB-44776DFC9B94}" type="presParOf" srcId="{46E4E3E7-1472-460A-A8DB-1DA2FD9FB3A5}" destId="{CACA3EA6-5C3A-45A1-9809-8AB1A705DF9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E18E0D-9B72-425B-B93F-680565CC4929}">
      <dsp:nvSpPr>
        <dsp:cNvPr id="0" name=""/>
        <dsp:cNvSpPr/>
      </dsp:nvSpPr>
      <dsp:spPr>
        <a:xfrm rot="10800000">
          <a:off x="0" y="9711"/>
          <a:ext cx="3600401" cy="840093"/>
        </a:xfrm>
        <a:prstGeom prst="trapezoid">
          <a:avLst>
            <a:gd name="adj" fmla="val 7142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>
              <a:solidFill>
                <a:sysClr val="windowText" lastClr="000000"/>
              </a:solidFill>
            </a:rPr>
            <a:t>Skape  forståelse for bakgrunn, behov  og mål for  Samfunnskontrakt</a:t>
          </a:r>
        </a:p>
      </dsp:txBody>
      <dsp:txXfrm>
        <a:off x="630070" y="9711"/>
        <a:ext cx="2340260" cy="840093"/>
      </dsp:txXfrm>
    </dsp:sp>
    <dsp:sp modelId="{8B4B310C-BBAD-4559-B2B0-BED1077784A9}">
      <dsp:nvSpPr>
        <dsp:cNvPr id="0" name=""/>
        <dsp:cNvSpPr/>
      </dsp:nvSpPr>
      <dsp:spPr>
        <a:xfrm rot="10800000">
          <a:off x="600066" y="840093"/>
          <a:ext cx="2400267" cy="840093"/>
        </a:xfrm>
        <a:prstGeom prst="trapezoid">
          <a:avLst>
            <a:gd name="adj" fmla="val 7142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>
              <a:solidFill>
                <a:sysClr val="windowText" lastClr="000000"/>
              </a:solidFill>
            </a:rPr>
            <a:t>Forankre/sikre eierskap  hos aktørene</a:t>
          </a:r>
        </a:p>
      </dsp:txBody>
      <dsp:txXfrm>
        <a:off x="1020113" y="840093"/>
        <a:ext cx="1560173" cy="840093"/>
      </dsp:txXfrm>
    </dsp:sp>
    <dsp:sp modelId="{9BC9D3B2-2CBC-448E-8ED9-35533200D065}">
      <dsp:nvSpPr>
        <dsp:cNvPr id="0" name=""/>
        <dsp:cNvSpPr/>
      </dsp:nvSpPr>
      <dsp:spPr>
        <a:xfrm rot="10800000">
          <a:off x="1224136" y="1680186"/>
          <a:ext cx="1200133" cy="840093"/>
        </a:xfrm>
        <a:prstGeom prst="trapezoid">
          <a:avLst>
            <a:gd name="adj" fmla="val 7142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>
              <a:solidFill>
                <a:sysClr val="windowText" lastClr="000000"/>
              </a:solidFill>
            </a:rPr>
            <a:t>Identifisere aktørenes konkrete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>
              <a:solidFill>
                <a:sysClr val="windowText" lastClr="000000"/>
              </a:solidFill>
            </a:rPr>
            <a:t>bidrag</a:t>
          </a:r>
        </a:p>
      </dsp:txBody>
      <dsp:txXfrm>
        <a:off x="1224136" y="1680186"/>
        <a:ext cx="1200133" cy="8400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5363D3-84BF-4014-8E53-D537881B74B6}">
      <dsp:nvSpPr>
        <dsp:cNvPr id="0" name=""/>
        <dsp:cNvSpPr/>
      </dsp:nvSpPr>
      <dsp:spPr>
        <a:xfrm>
          <a:off x="1144310" y="0"/>
          <a:ext cx="1167762" cy="787879"/>
        </a:xfrm>
        <a:prstGeom prst="trapezoid">
          <a:avLst>
            <a:gd name="adj" fmla="val 7311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/>
            <a:t>Etablere  struktur for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/>
            <a:t>kontinuerlig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/>
            <a:t>utviklingsdialog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/>
            <a:t>SAMFUNNSKONTRAKT</a:t>
          </a:r>
        </a:p>
      </dsp:txBody>
      <dsp:txXfrm>
        <a:off x="1144310" y="0"/>
        <a:ext cx="1167762" cy="787879"/>
      </dsp:txXfrm>
    </dsp:sp>
    <dsp:sp modelId="{F0D1F26B-5D08-4674-B47C-620E3EE93391}">
      <dsp:nvSpPr>
        <dsp:cNvPr id="0" name=""/>
        <dsp:cNvSpPr/>
      </dsp:nvSpPr>
      <dsp:spPr>
        <a:xfrm>
          <a:off x="576063" y="787878"/>
          <a:ext cx="2304256" cy="787879"/>
        </a:xfrm>
        <a:prstGeom prst="trapezoid">
          <a:avLst>
            <a:gd name="adj" fmla="val 7311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/>
            <a:t>Utvikle tilpassede strukturer for langsiktig samarbeid</a:t>
          </a:r>
        </a:p>
      </dsp:txBody>
      <dsp:txXfrm>
        <a:off x="979308" y="787878"/>
        <a:ext cx="1497766" cy="787879"/>
      </dsp:txXfrm>
    </dsp:sp>
    <dsp:sp modelId="{5FBDC383-B177-474A-BCA4-0318A202B071}">
      <dsp:nvSpPr>
        <dsp:cNvPr id="0" name=""/>
        <dsp:cNvSpPr/>
      </dsp:nvSpPr>
      <dsp:spPr>
        <a:xfrm>
          <a:off x="0" y="1575757"/>
          <a:ext cx="3456384" cy="787879"/>
        </a:xfrm>
        <a:prstGeom prst="trapezoid">
          <a:avLst>
            <a:gd name="adj" fmla="val 7311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/>
            <a:t>Etablering av sektorvise arbeidsgrupper,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/>
            <a:t>konkretisering av  behov og løsningsforslag (kort/lang sikt)</a:t>
          </a:r>
        </a:p>
      </dsp:txBody>
      <dsp:txXfrm>
        <a:off x="604867" y="1575757"/>
        <a:ext cx="2246649" cy="787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7A2B9-019A-42C0-BD32-616DCE506E04}" type="datetimeFigureOut">
              <a:rPr lang="nb-NO" smtClean="0"/>
              <a:pPr/>
              <a:t>17.10.2011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C9D91-8305-4511-89D9-F739CCF7728C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1656184"/>
          </a:xfrm>
        </p:spPr>
        <p:txBody>
          <a:bodyPr/>
          <a:lstStyle/>
          <a:p>
            <a:r>
              <a:rPr lang="nb-NO" dirty="0" smtClean="0"/>
              <a:t>Samfunnskontrakt i nord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62500" lnSpcReduction="20000"/>
          </a:bodyPr>
          <a:lstStyle/>
          <a:p>
            <a:r>
              <a:rPr lang="nb-NO" dirty="0" smtClean="0"/>
              <a:t>Sven Erik Forfang, rådsleder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620688"/>
            <a:ext cx="1123950" cy="1181100"/>
          </a:xfrm>
          <a:prstGeom prst="rect">
            <a:avLst/>
          </a:prstGeom>
          <a:noFill/>
        </p:spPr>
      </p:pic>
      <p:pic>
        <p:nvPicPr>
          <p:cNvPr id="1025" name="Picture 1" descr="RHU_TEK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772816"/>
            <a:ext cx="4829175" cy="3429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638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kumimoji="0" lang="nb-N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nb-N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Flerkulturelle samfunn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Et møtested mellom norsk, samisk, kvensk og russisk kultur og språk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Legge til rette for integrasjon og flerkulturell forståelse. Utdanning, forskning og utvikling av samfunnsvitenskap og kultur- og kunstfag må ha en særskilt plass.</a:t>
            </a:r>
          </a:p>
          <a:p>
            <a:endParaRPr lang="nb-NO" dirty="0" smtClean="0"/>
          </a:p>
          <a:p>
            <a:r>
              <a:rPr lang="nb-NO" dirty="0" smtClean="0"/>
              <a:t>Videreutvikle vårt naboskap med Russland, søke samarbeid og felles muligheter, og samtidig være fast forankret i våre prinsipper og demokratiske samfunnsverdier</a:t>
            </a:r>
          </a:p>
          <a:p>
            <a:endParaRPr lang="nb-NO" dirty="0" smtClean="0"/>
          </a:p>
          <a:p>
            <a:r>
              <a:rPr lang="nb-NO" dirty="0" smtClean="0"/>
              <a:t>Samisk høgskoles urfolksperspektiv gir et særlig ansvar for ivaretakelse  av det samiske samfunnet og urfolksspørsmål i nordområdene</a:t>
            </a:r>
            <a:endParaRPr lang="nb-N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Institusjonenes faglige profil, arbeidsdeling og samarbeid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smtClean="0"/>
              <a:t>De nordnorske institusjonene</a:t>
            </a:r>
          </a:p>
          <a:p>
            <a:r>
              <a:rPr lang="nb-NO" dirty="0" err="1" smtClean="0"/>
              <a:t>SAK-prosessene</a:t>
            </a:r>
            <a:endParaRPr lang="nb-NO" dirty="0" smtClean="0"/>
          </a:p>
          <a:p>
            <a:r>
              <a:rPr lang="nb-NO" dirty="0" smtClean="0"/>
              <a:t>Oppsummering:</a:t>
            </a:r>
          </a:p>
          <a:p>
            <a:pPr>
              <a:buNone/>
            </a:pPr>
            <a:r>
              <a:rPr lang="nb-NO" dirty="0" smtClean="0"/>
              <a:t>    En situasjon preget av mangfold, konkurranse,</a:t>
            </a:r>
          </a:p>
          <a:p>
            <a:pPr>
              <a:buNone/>
            </a:pPr>
            <a:r>
              <a:rPr lang="nb-NO" dirty="0" smtClean="0"/>
              <a:t>    arbeidsdeling og samarbeid. Klare overlapp innenfor velferdsstatens utdanninger. Behov for tettere samarbeid. Mulighetene større enn </a:t>
            </a:r>
            <a:r>
              <a:rPr lang="nb-NO" dirty="0" err="1" smtClean="0"/>
              <a:t>UH-institusjonene</a:t>
            </a:r>
            <a:r>
              <a:rPr lang="nb-NO" dirty="0" smtClean="0"/>
              <a:t> kan makte. Avhengig av godt samarbeid med nasjonale og regionale myndigheter og samhandling med arbeids- og næringsliv. Det må skapes et forpliktende samarbeid basert på felles forståelse av utfordringer og muligheter.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Kritiske suksessfaktorer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Samvirke med samfunnet</a:t>
            </a:r>
          </a:p>
          <a:p>
            <a:endParaRPr lang="nb-NO" dirty="0" smtClean="0"/>
          </a:p>
          <a:p>
            <a:r>
              <a:rPr lang="nb-NO" dirty="0" smtClean="0"/>
              <a:t>Arbeidsdeling og organisering</a:t>
            </a:r>
          </a:p>
          <a:p>
            <a:endParaRPr lang="nb-NO" dirty="0" smtClean="0"/>
          </a:p>
          <a:p>
            <a:r>
              <a:rPr lang="nb-NO" dirty="0" smtClean="0"/>
              <a:t>Koordinering av arbeidsdeling og konsentrasjon</a:t>
            </a:r>
          </a:p>
          <a:p>
            <a:endParaRPr lang="nb-NO" dirty="0" smtClean="0"/>
          </a:p>
          <a:p>
            <a:r>
              <a:rPr lang="nb-NO" dirty="0" smtClean="0"/>
              <a:t>Samarbeid om felles studier</a:t>
            </a:r>
            <a:endParaRPr lang="nb-N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Satsingsområder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Fleksible utdanninger</a:t>
            </a:r>
          </a:p>
          <a:p>
            <a:endParaRPr lang="nb-NO" dirty="0" smtClean="0"/>
          </a:p>
          <a:p>
            <a:r>
              <a:rPr lang="nb-NO" dirty="0" smtClean="0"/>
              <a:t>Nye faglige prosjekt</a:t>
            </a:r>
            <a:endParaRPr lang="nb-N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Partnere for samfunnskontrakt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Finnmark, Troms og Nordland fylkeskommuner</a:t>
            </a:r>
          </a:p>
          <a:p>
            <a:r>
              <a:rPr lang="nb-NO" dirty="0" smtClean="0"/>
              <a:t>NHO Finnmark, Troms og Nordland</a:t>
            </a:r>
          </a:p>
          <a:p>
            <a:r>
              <a:rPr lang="nb-NO" dirty="0" smtClean="0"/>
              <a:t>KS Finnmark, Troms og Nordland</a:t>
            </a:r>
          </a:p>
          <a:p>
            <a:r>
              <a:rPr lang="nb-NO" dirty="0" smtClean="0"/>
              <a:t>LO Finnmark, Troms og Nordland</a:t>
            </a:r>
          </a:p>
          <a:p>
            <a:r>
              <a:rPr lang="nb-NO" dirty="0" smtClean="0"/>
              <a:t>Helse Nord RHF</a:t>
            </a:r>
            <a:endParaRPr lang="nb-N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Tilbakemelding fra KD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 smtClean="0"/>
              <a:t>Et godt grunnlag for det videre arbeid med å styrke kontaktflaten med sine omgivelser</a:t>
            </a:r>
          </a:p>
          <a:p>
            <a:r>
              <a:rPr lang="nb-NO" dirty="0" smtClean="0"/>
              <a:t>Særlig positivt at man har samlet seg om en felles nordnorsk målstruktur</a:t>
            </a:r>
          </a:p>
          <a:p>
            <a:r>
              <a:rPr lang="nb-NO" dirty="0" smtClean="0"/>
              <a:t>Tanken om komplementaritet i utdanning og forskning er en klar forutsetning for at institusjonene skal kunne bidra med god og variert kompetanse for det nordnorske samfunnet </a:t>
            </a:r>
          </a:p>
          <a:p>
            <a:r>
              <a:rPr lang="nb-NO" dirty="0" smtClean="0"/>
              <a:t>Støtter tilnærmingen om distribusjon av utdanninger gjennom fleksible løp uten oppbygging av parallelle fagmiljøer</a:t>
            </a:r>
            <a:endParaRPr lang="nb-N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Møte om samfunnskontrakt, Tromsø  27. sept. 2011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b-NO" dirty="0" smtClean="0"/>
              <a:t>Deltakere fra fylkeskommunene, NHO, LO, KS, Sametinget, Helse Nord, forskningsinstitutter, bankvesen, kunnskapsparker, </a:t>
            </a:r>
            <a:r>
              <a:rPr lang="nb-NO" dirty="0" err="1" smtClean="0"/>
              <a:t>UH-institusjonene</a:t>
            </a:r>
            <a:r>
              <a:rPr lang="nb-NO" dirty="0" smtClean="0"/>
              <a:t> mv.</a:t>
            </a:r>
          </a:p>
          <a:p>
            <a:r>
              <a:rPr lang="nb-NO" dirty="0" smtClean="0"/>
              <a:t>Innledninger og diskusjoner </a:t>
            </a:r>
          </a:p>
          <a:p>
            <a:r>
              <a:rPr lang="nb-NO" dirty="0" smtClean="0"/>
              <a:t>Oppsummering:</a:t>
            </a:r>
          </a:p>
          <a:p>
            <a:pPr>
              <a:buNone/>
            </a:pPr>
            <a:endParaRPr lang="nb-NO" dirty="0" smtClean="0"/>
          </a:p>
          <a:p>
            <a:pPr lvl="1"/>
            <a:r>
              <a:rPr lang="nb-NO" dirty="0" smtClean="0"/>
              <a:t>Bedriftene vil ha nære koblinger mellom utdanning og arbeidsliv</a:t>
            </a:r>
          </a:p>
          <a:p>
            <a:pPr lvl="1"/>
            <a:r>
              <a:rPr lang="nb-NO" dirty="0" smtClean="0"/>
              <a:t>Fjerne barrierer mellom yrkesfag og høgre utdanning</a:t>
            </a:r>
          </a:p>
          <a:p>
            <a:pPr lvl="1"/>
            <a:r>
              <a:rPr lang="nb-NO" dirty="0" smtClean="0"/>
              <a:t>Næringslivet må inn i studie- og fagplaner</a:t>
            </a:r>
          </a:p>
          <a:p>
            <a:pPr lvl="1"/>
            <a:r>
              <a:rPr lang="nb-NO" dirty="0" smtClean="0"/>
              <a:t>Må finne koblinger mellom regional forskning og internasjonal forskning</a:t>
            </a:r>
          </a:p>
          <a:p>
            <a:pPr lvl="1"/>
            <a:r>
              <a:rPr lang="nb-NO" dirty="0" smtClean="0"/>
              <a:t>Må ikke kaste bort det langsiktige i kortsiktige gevinster</a:t>
            </a:r>
          </a:p>
          <a:p>
            <a:pPr lvl="1"/>
            <a:r>
              <a:rPr lang="nb-NO" dirty="0" smtClean="0"/>
              <a:t>Desentraliserte utdanninger viktige for å holde på folk </a:t>
            </a:r>
          </a:p>
          <a:p>
            <a:pPr lvl="1"/>
            <a:r>
              <a:rPr lang="nb-NO" dirty="0" smtClean="0"/>
              <a:t>Mulig å hente mer ved samarbeid og partnerskap</a:t>
            </a:r>
          </a:p>
          <a:p>
            <a:pPr lvl="1"/>
            <a:r>
              <a:rPr lang="nb-NO" dirty="0" smtClean="0"/>
              <a:t>Mange byggesteiner fins allerede – må bruke dem</a:t>
            </a:r>
          </a:p>
          <a:p>
            <a:pPr lvl="1"/>
            <a:r>
              <a:rPr lang="nb-NO" dirty="0" smtClean="0"/>
              <a:t>Arenaer må skapes</a:t>
            </a:r>
          </a:p>
          <a:p>
            <a:pPr lvl="1"/>
            <a:endParaRPr lang="nb-NO" dirty="0" smtClean="0"/>
          </a:p>
          <a:p>
            <a:pPr lvl="1"/>
            <a:endParaRPr lang="nb-N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Videre prosess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403648" y="2564904"/>
          <a:ext cx="3600401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5220072" y="2492896"/>
          <a:ext cx="3456384" cy="2363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3554" name="Høyrebuet pil 1"/>
          <p:cNvSpPr>
            <a:spLocks noChangeArrowheads="1"/>
          </p:cNvSpPr>
          <p:nvPr/>
        </p:nvSpPr>
        <p:spPr bwMode="auto">
          <a:xfrm rot="5400000">
            <a:off x="4109654" y="-1221222"/>
            <a:ext cx="1076301" cy="5912249"/>
          </a:xfrm>
          <a:prstGeom prst="curvedRightArrow">
            <a:avLst>
              <a:gd name="adj1" fmla="val 129425"/>
              <a:gd name="adj2" fmla="val 258851"/>
              <a:gd name="adj3" fmla="val 33333"/>
            </a:avLst>
          </a:prstGeom>
          <a:solidFill>
            <a:srgbClr val="D99594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23555" name="Høyrebuet pil 2"/>
          <p:cNvSpPr>
            <a:spLocks noChangeArrowheads="1"/>
          </p:cNvSpPr>
          <p:nvPr/>
        </p:nvSpPr>
        <p:spPr bwMode="auto">
          <a:xfrm rot="-5400000">
            <a:off x="4860034" y="2852936"/>
            <a:ext cx="1152126" cy="5760638"/>
          </a:xfrm>
          <a:prstGeom prst="curvedRightArrow">
            <a:avLst>
              <a:gd name="adj1" fmla="val 129425"/>
              <a:gd name="adj2" fmla="val 258850"/>
              <a:gd name="adj3" fmla="val 24735"/>
            </a:avLst>
          </a:prstGeom>
          <a:solidFill>
            <a:srgbClr val="D99594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Samfunnskontraktens to hoveddimensjoner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b-NO" dirty="0" smtClean="0"/>
              <a:t>1. Overordnet strategisk nivå: </a:t>
            </a:r>
          </a:p>
          <a:p>
            <a:pPr>
              <a:buNone/>
            </a:pPr>
            <a:r>
              <a:rPr lang="nb-NO" dirty="0" smtClean="0"/>
              <a:t>	</a:t>
            </a:r>
            <a:r>
              <a:rPr lang="nb-NO" b="1" dirty="0" smtClean="0"/>
              <a:t>Konsolidere landsdelen innen kompetanse og regional utvikling 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	Etablere et strategisk forum som skal være arena for: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	 -  å utforme felles standpunkter og større strategiske</a:t>
            </a:r>
          </a:p>
          <a:p>
            <a:pPr>
              <a:buNone/>
            </a:pPr>
            <a:r>
              <a:rPr lang="nb-NO" dirty="0" smtClean="0"/>
              <a:t>          satsinger innenfor kompetanse og forskning</a:t>
            </a:r>
          </a:p>
          <a:p>
            <a:pPr>
              <a:buNone/>
            </a:pPr>
            <a:r>
              <a:rPr lang="nb-NO" dirty="0" smtClean="0"/>
              <a:t>	-   koordinering av utdannings- og forskningsporteføljen i</a:t>
            </a:r>
          </a:p>
          <a:p>
            <a:pPr>
              <a:buNone/>
            </a:pPr>
            <a:r>
              <a:rPr lang="nb-NO" dirty="0" smtClean="0"/>
              <a:t>          landsdelen</a:t>
            </a:r>
          </a:p>
          <a:p>
            <a:pPr>
              <a:buNone/>
            </a:pPr>
            <a:r>
              <a:rPr lang="nb-NO" dirty="0" smtClean="0"/>
              <a:t>      -   å vurdere innspill til strategiske satsinger fra faglig operativt nivå</a:t>
            </a:r>
          </a:p>
          <a:p>
            <a:pPr>
              <a:buNone/>
            </a:pPr>
            <a:r>
              <a:rPr lang="nb-NO" dirty="0" smtClean="0"/>
              <a:t>      </a:t>
            </a:r>
            <a:r>
              <a:rPr lang="nb-NO" dirty="0" smtClean="0"/>
              <a:t>    for </a:t>
            </a:r>
            <a:r>
              <a:rPr lang="nb-NO" dirty="0" smtClean="0"/>
              <a:t>avkaring av samarbeidsformer innenfor samfunnskontraktens</a:t>
            </a:r>
          </a:p>
          <a:p>
            <a:pPr>
              <a:buNone/>
            </a:pPr>
            <a:r>
              <a:rPr lang="nb-NO" dirty="0" smtClean="0"/>
              <a:t>          områder</a:t>
            </a:r>
          </a:p>
          <a:p>
            <a:pPr>
              <a:buNone/>
            </a:pPr>
            <a:endParaRPr lang="nb-NO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Samfunnskontraktens andre dimensjon: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nb-NO" dirty="0" smtClean="0"/>
              <a:t>2. Operativt faglig nivå: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	</a:t>
            </a:r>
            <a:r>
              <a:rPr lang="nb-NO" b="1" dirty="0" smtClean="0"/>
              <a:t>Praktisk og faglig samarbeid mellom </a:t>
            </a:r>
            <a:r>
              <a:rPr lang="nb-NO" b="1" dirty="0" err="1" smtClean="0"/>
              <a:t>UH-institusjonene</a:t>
            </a:r>
            <a:r>
              <a:rPr lang="nb-NO" b="1" dirty="0" smtClean="0"/>
              <a:t> og arbeids- og næringslivet om utvikling av studier og forskning</a:t>
            </a:r>
          </a:p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dirty="0" smtClean="0"/>
              <a:t>	Etablere flere operative fora (olje/ gass, fornybar energi, mineraler, marine ressurser,  skole/ oppvekst, helse, teknisk osv. ) som skal: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b="1" dirty="0" smtClean="0"/>
              <a:t>	- </a:t>
            </a:r>
            <a:r>
              <a:rPr lang="nb-NO" dirty="0" smtClean="0"/>
              <a:t>samvirke mellom fagområder og</a:t>
            </a:r>
          </a:p>
          <a:p>
            <a:pPr>
              <a:buNone/>
            </a:pPr>
            <a:r>
              <a:rPr lang="nb-NO" dirty="0" smtClean="0"/>
              <a:t>       </a:t>
            </a:r>
            <a:r>
              <a:rPr lang="nb-NO" dirty="0" smtClean="0"/>
              <a:t> korresponderende </a:t>
            </a:r>
            <a:r>
              <a:rPr lang="nb-NO" dirty="0" smtClean="0"/>
              <a:t>arbeids- og næringsliv</a:t>
            </a:r>
          </a:p>
          <a:p>
            <a:pPr>
              <a:buNone/>
            </a:pPr>
            <a:r>
              <a:rPr lang="nb-NO" dirty="0" smtClean="0"/>
              <a:t>     - </a:t>
            </a:r>
            <a:r>
              <a:rPr lang="nb-NO" dirty="0" smtClean="0"/>
              <a:t> påse </a:t>
            </a:r>
            <a:r>
              <a:rPr lang="nb-NO" dirty="0" smtClean="0"/>
              <a:t>faglig komplementaritet og samvirke</a:t>
            </a:r>
          </a:p>
          <a:p>
            <a:pPr>
              <a:buNone/>
            </a:pPr>
            <a:r>
              <a:rPr lang="nb-NO" dirty="0" smtClean="0"/>
              <a:t>       </a:t>
            </a:r>
            <a:r>
              <a:rPr lang="nb-NO" dirty="0" smtClean="0"/>
              <a:t> mellom </a:t>
            </a:r>
            <a:r>
              <a:rPr lang="nb-NO" dirty="0" smtClean="0"/>
              <a:t>institusjonene</a:t>
            </a:r>
          </a:p>
          <a:p>
            <a:pPr>
              <a:buNone/>
            </a:pPr>
            <a:r>
              <a:rPr lang="nb-NO" dirty="0" smtClean="0"/>
              <a:t>     - </a:t>
            </a:r>
            <a:r>
              <a:rPr lang="nb-NO" dirty="0" smtClean="0"/>
              <a:t> fagutvikling </a:t>
            </a:r>
            <a:r>
              <a:rPr lang="nb-NO" dirty="0" smtClean="0"/>
              <a:t>- sikre relevans og at behov blir dekket</a:t>
            </a:r>
          </a:p>
          <a:p>
            <a:pPr>
              <a:buNone/>
            </a:pPr>
            <a:r>
              <a:rPr lang="nb-NO" dirty="0" smtClean="0"/>
              <a:t>     - </a:t>
            </a:r>
            <a:r>
              <a:rPr lang="nb-NO" dirty="0" smtClean="0"/>
              <a:t> rapportere </a:t>
            </a:r>
            <a:r>
              <a:rPr lang="nb-NO" dirty="0" smtClean="0"/>
              <a:t>særlige strategiske utfordringer til strategisk</a:t>
            </a:r>
          </a:p>
          <a:p>
            <a:pPr>
              <a:buNone/>
            </a:pPr>
            <a:r>
              <a:rPr lang="nb-NO" dirty="0" smtClean="0"/>
              <a:t>       </a:t>
            </a:r>
            <a:r>
              <a:rPr lang="nb-NO" dirty="0" smtClean="0"/>
              <a:t> forum 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smtClean="0"/>
              <a:t>       </a:t>
            </a:r>
            <a:br>
              <a:rPr lang="nb-NO" dirty="0" smtClean="0"/>
            </a:b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smtClean="0"/>
              <a:t>       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b-NO" dirty="0" smtClean="0"/>
              <a:t>En pilotprosess i Nord-Norge</a:t>
            </a:r>
          </a:p>
          <a:p>
            <a:r>
              <a:rPr lang="nb-NO" dirty="0" smtClean="0"/>
              <a:t>Utarbeide et grunnlag for en felles samfunnskontrakt forankret i styrene</a:t>
            </a:r>
          </a:p>
          <a:p>
            <a:r>
              <a:rPr lang="nb-NO" dirty="0" smtClean="0"/>
              <a:t>Grunnlagdokumentet skal:</a:t>
            </a:r>
          </a:p>
          <a:p>
            <a:pPr lvl="1"/>
            <a:r>
              <a:rPr lang="nb-NO" dirty="0" smtClean="0"/>
              <a:t> ta utgangspunkt i sektormål, strategiske planer og andre mål- og plandokumenter  ved institusjonene</a:t>
            </a:r>
          </a:p>
          <a:p>
            <a:pPr lvl="1"/>
            <a:r>
              <a:rPr lang="nb-NO" dirty="0" smtClean="0"/>
              <a:t>si hva institusjonene samlet sett og enkeltvis ser som sin rolle i </a:t>
            </a:r>
            <a:r>
              <a:rPr lang="nb-NO" dirty="0" smtClean="0"/>
              <a:t>forhold </a:t>
            </a:r>
            <a:r>
              <a:rPr lang="nb-NO" dirty="0" smtClean="0"/>
              <a:t>til samfunnet (profil, satsingsområder, samhandling, arbeidsdeling mv.)</a:t>
            </a:r>
          </a:p>
          <a:p>
            <a:pPr lvl="1"/>
            <a:r>
              <a:rPr lang="nb-NO" dirty="0" smtClean="0"/>
              <a:t>beskrive visjoner og mer konkrete mål for samvirket mellom institusjonene og omverdenen på alle viktige områder av virksomheten og si noe om hvordan man vil arbeide for å oppnå dem</a:t>
            </a:r>
          </a:p>
          <a:p>
            <a:pPr lvl="1"/>
            <a:r>
              <a:rPr lang="nb-NO" dirty="0" smtClean="0"/>
              <a:t>synliggjøre samfunnets interesser i høyere utdanning og forskning og forplikte samfunnspartnerne til å arbeide for å fremme dem</a:t>
            </a:r>
          </a:p>
          <a:p>
            <a:pPr lvl="1"/>
            <a:r>
              <a:rPr lang="nb-NO" dirty="0" smtClean="0"/>
              <a:t>klargjøre forutsetninger og kritiske suksessfaktorer</a:t>
            </a:r>
          </a:p>
          <a:p>
            <a:pPr lvl="1"/>
            <a:r>
              <a:rPr lang="nb-NO" dirty="0" smtClean="0"/>
              <a:t>beskrive konkrete møteplasser og samarbeidsfora og deres rolle i oppfyllelsen av </a:t>
            </a:r>
            <a:r>
              <a:rPr lang="nb-NO" dirty="0" smtClean="0"/>
              <a:t>kontrakten</a:t>
            </a:r>
          </a:p>
          <a:p>
            <a:pPr lvl="1"/>
            <a:r>
              <a:rPr lang="nb-NO" dirty="0" smtClean="0"/>
              <a:t>definere partnere og drøfte og senere inngå kontrakten med dem</a:t>
            </a:r>
            <a:endParaRPr lang="nb-NO" dirty="0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60648"/>
            <a:ext cx="1123950" cy="1181100"/>
          </a:xfrm>
          <a:prstGeom prst="rect">
            <a:avLst/>
          </a:prstGeom>
          <a:noFill/>
        </p:spPr>
      </p:pic>
      <p:pic>
        <p:nvPicPr>
          <p:cNvPr id="14337" name="Picture 1" descr="RHU_TEK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980728"/>
            <a:ext cx="4829175" cy="34290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638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kumimoji="0" lang="nb-N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nb-N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Samfunnskontrakten er ikke et juridisk dokument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Samfunnskontrakten er en forpliktende prosess mellom </a:t>
            </a:r>
            <a:r>
              <a:rPr lang="nb-NO" dirty="0" err="1" smtClean="0"/>
              <a:t>UH-institusjonene</a:t>
            </a:r>
            <a:r>
              <a:rPr lang="nb-NO" dirty="0" smtClean="0"/>
              <a:t> og arbeids- og </a:t>
            </a:r>
            <a:r>
              <a:rPr lang="nb-NO" dirty="0" err="1" smtClean="0"/>
              <a:t>næringlivet</a:t>
            </a:r>
            <a:r>
              <a:rPr lang="nb-NO" dirty="0" smtClean="0"/>
              <a:t> i landsdelen som er regulert </a:t>
            </a:r>
            <a:r>
              <a:rPr lang="nb-NO" smtClean="0"/>
              <a:t>av </a:t>
            </a:r>
            <a:r>
              <a:rPr lang="nb-NO" smtClean="0"/>
              <a:t>overordende </a:t>
            </a:r>
            <a:r>
              <a:rPr lang="nb-NO" dirty="0" smtClean="0"/>
              <a:t>målsettinger og strategier. </a:t>
            </a:r>
          </a:p>
          <a:p>
            <a:endParaRPr lang="nb-NO" dirty="0" smtClean="0"/>
          </a:p>
          <a:p>
            <a:r>
              <a:rPr lang="nb-NO" dirty="0" smtClean="0"/>
              <a:t>Det endelige dokument vil trolig være en beskrivelse av prosesser og organisering av samhandlingen mellom </a:t>
            </a:r>
            <a:r>
              <a:rPr lang="nb-NO" dirty="0" err="1" smtClean="0"/>
              <a:t>UH-institusjonene</a:t>
            </a:r>
            <a:r>
              <a:rPr lang="nb-NO" dirty="0" smtClean="0"/>
              <a:t> og dets partnere i arbeids- og næringslivet. 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smtClean="0"/>
              <a:t>Prosess:</a:t>
            </a:r>
          </a:p>
          <a:p>
            <a:pPr lvl="1"/>
            <a:r>
              <a:rPr lang="nb-NO" dirty="0" smtClean="0"/>
              <a:t>møte med Kunnskapsdepartementet – 6. des. 10</a:t>
            </a:r>
          </a:p>
          <a:p>
            <a:pPr lvl="1"/>
            <a:r>
              <a:rPr lang="nb-NO" dirty="0" smtClean="0"/>
              <a:t>tildelingsbrev 2011</a:t>
            </a:r>
          </a:p>
          <a:p>
            <a:pPr lvl="1"/>
            <a:r>
              <a:rPr lang="nb-NO" dirty="0" smtClean="0"/>
              <a:t>opprette et felles sekretariat – UiT / </a:t>
            </a:r>
            <a:r>
              <a:rPr lang="nb-NO" dirty="0" err="1" smtClean="0"/>
              <a:t>UiN</a:t>
            </a:r>
            <a:r>
              <a:rPr lang="nb-NO" dirty="0" smtClean="0"/>
              <a:t> – jan.11</a:t>
            </a:r>
          </a:p>
          <a:p>
            <a:pPr lvl="1"/>
            <a:r>
              <a:rPr lang="nb-NO" dirty="0" smtClean="0"/>
              <a:t>RHU som styringsgruppe</a:t>
            </a:r>
          </a:p>
          <a:p>
            <a:pPr lvl="1"/>
            <a:r>
              <a:rPr lang="nb-NO" dirty="0" smtClean="0"/>
              <a:t>notat fra hver institusjon om profil, satsingsområder og utfordringer mht. samfunnskontrakt</a:t>
            </a:r>
          </a:p>
          <a:p>
            <a:pPr lvl="1"/>
            <a:r>
              <a:rPr lang="nb-NO" dirty="0" smtClean="0"/>
              <a:t>sekretariatet utarbeider grunnlagsdokumentet i dialog med styringsgruppen</a:t>
            </a:r>
          </a:p>
          <a:p>
            <a:pPr lvl="1"/>
            <a:r>
              <a:rPr lang="nb-NO" dirty="0" smtClean="0"/>
              <a:t>grunnlagsdokumentet oversendes KD – mai 11</a:t>
            </a:r>
          </a:p>
          <a:p>
            <a:pPr lvl="1"/>
            <a:r>
              <a:rPr lang="nb-NO" dirty="0" smtClean="0"/>
              <a:t>tilbakemelding fra KD – juni 11</a:t>
            </a:r>
          </a:p>
          <a:p>
            <a:pPr lvl="1"/>
            <a:r>
              <a:rPr lang="nb-NO" dirty="0" smtClean="0"/>
              <a:t>dialogkonferanse med samfunnspartnerne – sept. 11</a:t>
            </a:r>
          </a:p>
          <a:p>
            <a:pPr lvl="1"/>
            <a:endParaRPr lang="nb-NO" dirty="0" smtClean="0"/>
          </a:p>
          <a:p>
            <a:pPr lvl="1"/>
            <a:endParaRPr lang="nb-NO" dirty="0" smtClean="0"/>
          </a:p>
          <a:p>
            <a:pPr lvl="1"/>
            <a:endParaRPr lang="nb-NO" dirty="0" smtClean="0"/>
          </a:p>
          <a:p>
            <a:pPr lvl="1"/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32656"/>
            <a:ext cx="1123950" cy="1181100"/>
          </a:xfrm>
          <a:prstGeom prst="rect">
            <a:avLst/>
          </a:prstGeom>
          <a:noFill/>
        </p:spPr>
      </p:pic>
      <p:pic>
        <p:nvPicPr>
          <p:cNvPr id="1025" name="Picture 1" descr="RHU_TEK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052736"/>
            <a:ext cx="4829175" cy="3429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638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kumimoji="0" lang="nb-N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nb-NO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nb-N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Samfunnskontrakt i nord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Grunnlagsdokument</a:t>
            </a:r>
            <a:endParaRPr lang="nb-NO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004048" y="1988840"/>
          <a:ext cx="2874963" cy="4064000"/>
        </p:xfrm>
        <a:graphic>
          <a:graphicData uri="http://schemas.openxmlformats.org/presentationml/2006/ole">
            <p:oleObj spid="_x0000_s7170" name="Acrobat Document" r:id="rId3" imgW="5667119" imgH="8010360" progId="AcroExch.Document.7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Bakgrunn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Regjeringens nordområdesatsing</a:t>
            </a:r>
          </a:p>
          <a:p>
            <a:r>
              <a:rPr lang="nb-NO" dirty="0" err="1" smtClean="0"/>
              <a:t>Stjernøutvalgets</a:t>
            </a:r>
            <a:r>
              <a:rPr lang="nb-NO" dirty="0" smtClean="0"/>
              <a:t> innstilling – sårbarhet i fagmiljøer</a:t>
            </a:r>
          </a:p>
          <a:p>
            <a:r>
              <a:rPr lang="nb-NO" dirty="0" err="1" smtClean="0"/>
              <a:t>SAK-prosessen</a:t>
            </a:r>
            <a:endParaRPr lang="nb-NO" dirty="0" smtClean="0"/>
          </a:p>
          <a:p>
            <a:r>
              <a:rPr lang="nb-NO" dirty="0" smtClean="0"/>
              <a:t>Nordlandsutredningen</a:t>
            </a:r>
          </a:p>
          <a:p>
            <a:r>
              <a:rPr lang="nb-NO" dirty="0" smtClean="0"/>
              <a:t>Kontaktkonferansen 2010 – samfunnskontrakt som ny strategi</a:t>
            </a:r>
          </a:p>
          <a:p>
            <a:r>
              <a:rPr lang="nb-NO" dirty="0" smtClean="0"/>
              <a:t>En og samme prosess: realisere vekstpotensialet i nord</a:t>
            </a:r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Utfordringer i nord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Mulighetenes landsdel: rike naturressurser – mineraler, petroleum, fornybar energi, marine ressurser, reiseliv mv.</a:t>
            </a:r>
          </a:p>
          <a:p>
            <a:r>
              <a:rPr lang="nb-NO" dirty="0" smtClean="0"/>
              <a:t>Uttak av naturressurser krever innsats på utdanning og forskning</a:t>
            </a:r>
          </a:p>
          <a:p>
            <a:r>
              <a:rPr lang="nb-NO" dirty="0" smtClean="0"/>
              <a:t>Utfordringer knyttet til demografi, distribusjon av utdanning og koordinering av faglig virksomhet  </a:t>
            </a:r>
          </a:p>
          <a:p>
            <a:r>
              <a:rPr lang="nb-NO" dirty="0" smtClean="0"/>
              <a:t>Felles framtid i nord: utvikle attraktive steder med tilbud om utdanning der folk bor og attraktive læresteder som tiltrekker seg studenter og fagfolk     </a:t>
            </a:r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Felles målstruktur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Felles visjon: </a:t>
            </a:r>
          </a:p>
          <a:p>
            <a:pPr>
              <a:buNone/>
            </a:pPr>
            <a:r>
              <a:rPr lang="nb-NO" dirty="0" smtClean="0"/>
              <a:t>	Vi vil skape en internasjonalt konkurransedyktig region som sikrer kompetanse for vekst, nyskaping og livskvalitet i nord </a:t>
            </a:r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Institusjonenes samfunnsoppdrag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 smtClean="0"/>
              <a:t>Forsyne landsdelen med kompetanse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Fleksible studier og geografisk distribusjon</a:t>
            </a:r>
          </a:p>
          <a:p>
            <a:endParaRPr lang="nb-NO" dirty="0" smtClean="0"/>
          </a:p>
          <a:p>
            <a:r>
              <a:rPr lang="nb-NO" dirty="0" smtClean="0"/>
              <a:t>Forskning, innovasjon og nyskaping</a:t>
            </a:r>
          </a:p>
          <a:p>
            <a:endParaRPr lang="nb-NO" dirty="0" smtClean="0"/>
          </a:p>
          <a:p>
            <a:r>
              <a:rPr lang="nb-NO" dirty="0" smtClean="0"/>
              <a:t>Formidling</a:t>
            </a:r>
          </a:p>
          <a:p>
            <a:endParaRPr lang="nb-NO" dirty="0" smtClean="0"/>
          </a:p>
          <a:p>
            <a:endParaRPr lang="nb-NO" dirty="0" smtClean="0"/>
          </a:p>
          <a:p>
            <a:pPr>
              <a:buNone/>
            </a:pPr>
            <a:r>
              <a:rPr lang="nb-NO" dirty="0" smtClean="0"/>
              <a:t>	</a:t>
            </a:r>
          </a:p>
          <a:p>
            <a:pPr>
              <a:buNone/>
            </a:pPr>
            <a:r>
              <a:rPr lang="nb-NO" dirty="0" smtClean="0"/>
              <a:t>		</a:t>
            </a:r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Institusjonenes bærekraft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Robuste og attraktive fagmiljø</a:t>
            </a:r>
          </a:p>
          <a:p>
            <a:endParaRPr lang="nb-NO" dirty="0" smtClean="0"/>
          </a:p>
          <a:p>
            <a:r>
              <a:rPr lang="nb-NO" dirty="0" smtClean="0"/>
              <a:t>Koordinering og effektiv ressursutnyttelse</a:t>
            </a:r>
          </a:p>
          <a:p>
            <a:endParaRPr lang="nb-NO" dirty="0" smtClean="0"/>
          </a:p>
          <a:p>
            <a:r>
              <a:rPr lang="nb-NO" dirty="0" smtClean="0"/>
              <a:t>Faglige prioriteringer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847</Words>
  <Application>Microsoft Office PowerPoint</Application>
  <PresentationFormat>Skjermfremvisning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2" baseType="lpstr">
      <vt:lpstr>Office-tema</vt:lpstr>
      <vt:lpstr>Acrobat Document</vt:lpstr>
      <vt:lpstr>Samfunnskontrakt i nord</vt:lpstr>
      <vt:lpstr>                      </vt:lpstr>
      <vt:lpstr>    </vt:lpstr>
      <vt:lpstr>Samfunnskontrakt i nord</vt:lpstr>
      <vt:lpstr>Bakgrunn</vt:lpstr>
      <vt:lpstr>Utfordringer i nord</vt:lpstr>
      <vt:lpstr>Felles målstruktur </vt:lpstr>
      <vt:lpstr>Institusjonenes samfunnsoppdrag</vt:lpstr>
      <vt:lpstr>Institusjonenes bærekraft</vt:lpstr>
      <vt:lpstr>Flerkulturelle samfunn</vt:lpstr>
      <vt:lpstr>Institusjonenes faglige profil, arbeidsdeling og samarbeid</vt:lpstr>
      <vt:lpstr>Kritiske suksessfaktorer</vt:lpstr>
      <vt:lpstr>Satsingsområder</vt:lpstr>
      <vt:lpstr>Partnere for samfunnskontrakt </vt:lpstr>
      <vt:lpstr>Tilbakemelding fra KD</vt:lpstr>
      <vt:lpstr>Møte om samfunnskontrakt, Tromsø  27. sept. 2011 </vt:lpstr>
      <vt:lpstr>Videre prosess</vt:lpstr>
      <vt:lpstr>Samfunnskontraktens to hoveddimensjoner</vt:lpstr>
      <vt:lpstr>Samfunnskontraktens andre dimensjon:</vt:lpstr>
      <vt:lpstr>Samfunnskontrakten er ikke et juridisk dokument</vt:lpstr>
    </vt:vector>
  </TitlesOfParts>
  <Company>HiNe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Samfunnskontrakt i nord</dc:title>
  <dc:creator>SEFO</dc:creator>
  <cp:lastModifiedBy>SEFO</cp:lastModifiedBy>
  <cp:revision>53</cp:revision>
  <dcterms:created xsi:type="dcterms:W3CDTF">2011-10-10T11:09:26Z</dcterms:created>
  <dcterms:modified xsi:type="dcterms:W3CDTF">2011-10-17T12:29:10Z</dcterms:modified>
</cp:coreProperties>
</file>