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75" r:id="rId3"/>
    <p:sldId id="278" r:id="rId4"/>
    <p:sldId id="258" r:id="rId5"/>
    <p:sldId id="259" r:id="rId6"/>
    <p:sldId id="261" r:id="rId7"/>
    <p:sldId id="281" r:id="rId8"/>
    <p:sldId id="280" r:id="rId9"/>
    <p:sldId id="279" r:id="rId10"/>
    <p:sldId id="260" r:id="rId11"/>
    <p:sldId id="273" r:id="rId12"/>
    <p:sldId id="277" r:id="rId13"/>
    <p:sldId id="270" r:id="rId14"/>
  </p:sldIdLst>
  <p:sldSz cx="9144000" cy="6858000" type="screen4x3"/>
  <p:notesSz cx="6858000" cy="91440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1311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9DEF5"/>
    <a:srgbClr val="1E5FA9"/>
    <a:srgbClr val="1E41A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46" autoAdjust="0"/>
    <p:restoredTop sz="94519" autoAdjust="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5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5" Type="http://schemas.openxmlformats.org/officeDocument/2006/relationships/slide" Target="slides/slide10.xml"/><Relationship Id="rId4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994503-37D5-45FE-93D3-CA2D94D67A0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5" name="Line 18"/>
          <p:cNvSpPr>
            <a:spLocks noChangeShapeType="1"/>
          </p:cNvSpPr>
          <p:nvPr userDrawn="1"/>
        </p:nvSpPr>
        <p:spPr bwMode="auto">
          <a:xfrm>
            <a:off x="0" y="228600"/>
            <a:ext cx="9144000" cy="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6" name="Line 19"/>
          <p:cNvSpPr>
            <a:spLocks noChangeShapeType="1"/>
          </p:cNvSpPr>
          <p:nvPr userDrawn="1"/>
        </p:nvSpPr>
        <p:spPr bwMode="auto">
          <a:xfrm flipV="1">
            <a:off x="9067800" y="0"/>
            <a:ext cx="0" cy="685800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7" name="Picture 20" descr="Smal5__"/>
          <p:cNvPicPr>
            <a:picLocks noChangeAspect="1" noChangeArrowheads="1"/>
          </p:cNvPicPr>
          <p:nvPr userDrawn="1"/>
        </p:nvPicPr>
        <p:blipFill>
          <a:blip r:embed="rId2" cstate="print"/>
          <a:srcRect l="74350" r="1299"/>
          <a:stretch>
            <a:fillRect/>
          </a:stretch>
        </p:blipFill>
        <p:spPr bwMode="auto">
          <a:xfrm>
            <a:off x="0" y="0"/>
            <a:ext cx="45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1"/>
          <p:cNvSpPr txBox="1">
            <a:spLocks noChangeArrowheads="1"/>
          </p:cNvSpPr>
          <p:nvPr userDrawn="1"/>
        </p:nvSpPr>
        <p:spPr bwMode="auto">
          <a:xfrm>
            <a:off x="-76200" y="-52388"/>
            <a:ext cx="600075" cy="336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nb-NO" sz="1600" b="1"/>
              <a:t>TBU</a:t>
            </a:r>
          </a:p>
        </p:txBody>
      </p:sp>
      <p:sp>
        <p:nvSpPr>
          <p:cNvPr id="9" name="Text Box 22"/>
          <p:cNvSpPr txBox="1">
            <a:spLocks noChangeArrowheads="1"/>
          </p:cNvSpPr>
          <p:nvPr userDrawn="1"/>
        </p:nvSpPr>
        <p:spPr bwMode="auto">
          <a:xfrm>
            <a:off x="406400" y="23813"/>
            <a:ext cx="2686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nb-NO" sz="800"/>
              <a:t>Det tekniske beregningsutvalget for inntektsoppgjørene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676400"/>
            <a:ext cx="7086600" cy="1143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nb-NO"/>
              <a:t>Klikk for å redigere tittelstil i malen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6600"/>
            <a:ext cx="7086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D1970-7715-426A-84D2-A39F6F5E4F4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E7B1A-486C-4D47-AE68-0CBA386C05D9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19812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57912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8ABB5-A1A9-42CC-ACB2-915CD381A2B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tel, tekst og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9248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838200" y="1600200"/>
            <a:ext cx="38862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iagram 3"/>
          <p:cNvSpPr>
            <a:spLocks noGrp="1"/>
          </p:cNvSpPr>
          <p:nvPr>
            <p:ph type="chart" sz="half" idx="2"/>
          </p:nvPr>
        </p:nvSpPr>
        <p:spPr>
          <a:xfrm>
            <a:off x="4876800" y="1600200"/>
            <a:ext cx="3886200" cy="4525963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2E5A9-4141-4263-B74E-DC6F5D10C8A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9248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838200" y="1600200"/>
            <a:ext cx="7924800" cy="4525963"/>
          </a:xfrm>
        </p:spPr>
        <p:txBody>
          <a:bodyPr/>
          <a:lstStyle/>
          <a:p>
            <a:pPr lvl="0"/>
            <a:endParaRPr lang="nb-NO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8E8A8-009B-4E3E-AC57-5373B5A9389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9248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838200" y="1600200"/>
            <a:ext cx="38862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86200" cy="452596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80B30-F487-4967-868E-49591A0FE03E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90E2F-99B3-4EC6-BBE3-033F91BB010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C8FA2-5317-465E-BF66-BDC79CCC3428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338C5-304C-41C5-BB51-0C4D2983882B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F0715-302E-4F36-AC6F-13920F8ABF0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497FE-B091-4B2D-B2ED-D370325D15D1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29B7-C997-44F0-883F-39A4374FB3D0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4F8FF-4842-4F45-92DD-3E9AF742950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85210-1117-42F3-A5D4-D1F0FC3AECEC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74638"/>
            <a:ext cx="7924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92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676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9D89D30-DEE2-48AE-93AF-EDEF82008613}" type="slidenum">
              <a:rPr lang="nb-NO"/>
              <a:pPr>
                <a:defRPr/>
              </a:pPr>
              <a:t>‹#›</a:t>
            </a:fld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 userDrawn="1"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 userDrawn="1"/>
        </p:nvSpPr>
        <p:spPr bwMode="auto">
          <a:xfrm>
            <a:off x="0" y="228600"/>
            <a:ext cx="9144000" cy="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 userDrawn="1"/>
        </p:nvSpPr>
        <p:spPr bwMode="auto">
          <a:xfrm flipV="1">
            <a:off x="9067800" y="0"/>
            <a:ext cx="0" cy="6858000"/>
          </a:xfrm>
          <a:prstGeom prst="line">
            <a:avLst/>
          </a:prstGeom>
          <a:noFill/>
          <a:ln w="22225">
            <a:solidFill>
              <a:srgbClr val="C9DEF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1034" name="Picture 42" descr="Smal5__"/>
          <p:cNvPicPr>
            <a:picLocks noChangeAspect="1" noChangeArrowheads="1"/>
          </p:cNvPicPr>
          <p:nvPr userDrawn="1"/>
        </p:nvPicPr>
        <p:blipFill>
          <a:blip r:embed="rId16" cstate="print"/>
          <a:srcRect l="74350" r="1299"/>
          <a:stretch>
            <a:fillRect/>
          </a:stretch>
        </p:blipFill>
        <p:spPr bwMode="auto">
          <a:xfrm>
            <a:off x="0" y="0"/>
            <a:ext cx="45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-76200" y="-52388"/>
            <a:ext cx="600075" cy="336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nb-NO" sz="1600" b="1"/>
              <a:t>TBU</a:t>
            </a:r>
          </a:p>
        </p:txBody>
      </p:sp>
      <p:sp>
        <p:nvSpPr>
          <p:cNvPr id="1068" name="Text Box 44"/>
          <p:cNvSpPr txBox="1">
            <a:spLocks noChangeArrowheads="1"/>
          </p:cNvSpPr>
          <p:nvPr userDrawn="1"/>
        </p:nvSpPr>
        <p:spPr bwMode="auto">
          <a:xfrm>
            <a:off x="406400" y="23813"/>
            <a:ext cx="2686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nb-NO" sz="800"/>
              <a:t>Det tekniske beregningsutvalget for inntektsoppgjørene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>
    <p:blinds dir="vert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1E5FA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lr>
          <a:srgbClr val="1E5FA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rgbClr val="1E5FA9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rgbClr val="1E5FA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4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-regneark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Om grunnlaget for inntektsoppgjørene 2013</a:t>
            </a:r>
          </a:p>
        </p:txBody>
      </p:sp>
      <p:sp>
        <p:nvSpPr>
          <p:cNvPr id="17410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2800"/>
            <a:ext cx="7086600" cy="1676400"/>
          </a:xfrm>
        </p:spPr>
        <p:txBody>
          <a:bodyPr/>
          <a:lstStyle/>
          <a:p>
            <a:pPr eaLnBrk="1" hangingPunct="1"/>
            <a:r>
              <a:rPr lang="nb-NO" smtClean="0"/>
              <a:t>Foreløpig rapport fra TBU,</a:t>
            </a:r>
          </a:p>
          <a:p>
            <a:pPr eaLnBrk="1" hangingPunct="1"/>
            <a:r>
              <a:rPr lang="nb-NO" smtClean="0"/>
              <a:t>18. februar 2013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9"/>
          <p:cNvSpPr>
            <a:spLocks noGrp="1" noChangeArrowheads="1"/>
          </p:cNvSpPr>
          <p:nvPr>
            <p:ph type="title"/>
          </p:nvPr>
        </p:nvSpPr>
        <p:spPr>
          <a:xfrm>
            <a:off x="838200" y="341313"/>
            <a:ext cx="7924800" cy="1143000"/>
          </a:xfrm>
        </p:spPr>
        <p:txBody>
          <a:bodyPr/>
          <a:lstStyle/>
          <a:p>
            <a:pPr eaLnBrk="1" hangingPunct="1"/>
            <a:r>
              <a:rPr lang="nb-NO" sz="3200" smtClean="0"/>
              <a:t>Industriens konkurranseevne – høyere relative timelønnskostnader</a:t>
            </a:r>
          </a:p>
        </p:txBody>
      </p:sp>
      <p:sp>
        <p:nvSpPr>
          <p:cNvPr id="36866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703263" y="1844675"/>
            <a:ext cx="3581400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smtClean="0"/>
              <a:t>Stabil lønnskostnadsandel er ingen garanti for at den kostnadsmessige konkur-ranseevnen er uendret 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smtClean="0"/>
              <a:t>Den kostnadsmessige konkurranseevnen har svekket seg over tid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smtClean="0"/>
              <a:t>Norske lønninger øker mer enn hos handelspartnerne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smtClean="0"/>
              <a:t>Krona har også styrket seg 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smtClean="0"/>
              <a:t>Altså har priser på norske industrivarer steget relativt til konkurrentlandenes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smtClean="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smtClean="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smtClean="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smtClean="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smtClean="0"/>
          </a:p>
        </p:txBody>
      </p:sp>
      <p:sp>
        <p:nvSpPr>
          <p:cNvPr id="36867" name="Text Box 13"/>
          <p:cNvSpPr txBox="1">
            <a:spLocks noChangeArrowheads="1"/>
          </p:cNvSpPr>
          <p:nvPr/>
        </p:nvSpPr>
        <p:spPr bwMode="auto">
          <a:xfrm>
            <a:off x="4800600" y="1628775"/>
            <a:ext cx="4191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 dirty="0"/>
              <a:t>Relative timelønnskostnader i industrien. </a:t>
            </a:r>
            <a:r>
              <a:rPr lang="nb-NO" sz="1600" dirty="0" smtClean="0"/>
              <a:t>2002=100</a:t>
            </a:r>
            <a:endParaRPr lang="nb-NO" sz="1600" dirty="0"/>
          </a:p>
        </p:txBody>
      </p:sp>
      <p:pic>
        <p:nvPicPr>
          <p:cNvPr id="36868" name="Picture 2" descr="3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2276475"/>
            <a:ext cx="3965575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5"/>
          <p:cNvSpPr txBox="1">
            <a:spLocks noChangeArrowheads="1"/>
          </p:cNvSpPr>
          <p:nvPr/>
        </p:nvSpPr>
        <p:spPr bwMode="auto">
          <a:xfrm>
            <a:off x="5148263" y="1420813"/>
            <a:ext cx="3711575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/>
              <a:t>Lønnskostnader per timeverk i norsk industri i forhold til handelspartnerne. 2012. Handelspartnerne =100</a:t>
            </a:r>
            <a:r>
              <a:rPr lang="nb-NO"/>
              <a:t>. </a:t>
            </a:r>
          </a:p>
        </p:txBody>
      </p:sp>
      <p:sp>
        <p:nvSpPr>
          <p:cNvPr id="3789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682625" y="2133600"/>
            <a:ext cx="3384550" cy="4525963"/>
          </a:xfrm>
        </p:spPr>
        <p:txBody>
          <a:bodyPr/>
          <a:lstStyle/>
          <a:p>
            <a:pPr eaLnBrk="1" hangingPunct="1"/>
            <a:r>
              <a:rPr lang="nb-NO" sz="2000" smtClean="0"/>
              <a:t>Gjennomsnittlige timelønnskostnader i industrien 61 prosent høyere enn hos handelspartnerne</a:t>
            </a:r>
          </a:p>
          <a:p>
            <a:pPr lvl="1" eaLnBrk="1" hangingPunct="1"/>
            <a:r>
              <a:rPr lang="nb-NO" sz="2000" smtClean="0"/>
              <a:t>For arbeidere er forskjellen 64 prosent</a:t>
            </a:r>
          </a:p>
          <a:p>
            <a:pPr lvl="1" eaLnBrk="1" hangingPunct="1"/>
            <a:r>
              <a:rPr lang="nb-NO" sz="2000" smtClean="0"/>
              <a:t>Forverring på 3 % i 2012 hvorav 1,6 prosentpoeng skyldes endring i kronekurs</a:t>
            </a:r>
          </a:p>
          <a:p>
            <a:pPr lvl="1" eaLnBrk="1" hangingPunct="1"/>
            <a:endParaRPr lang="nb-NO" sz="2000" smtClean="0"/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z="3200" smtClean="0"/>
              <a:t>Konkurranseevnen – nivået på timelønnskostnadene er høyt</a:t>
            </a:r>
          </a:p>
        </p:txBody>
      </p:sp>
      <p:pic>
        <p:nvPicPr>
          <p:cNvPr id="37892" name="Picture 2" descr="3-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5213" y="2420938"/>
            <a:ext cx="3746500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2"/>
          <p:cNvSpPr txBox="1">
            <a:spLocks noChangeArrowheads="1"/>
          </p:cNvSpPr>
          <p:nvPr/>
        </p:nvSpPr>
        <p:spPr bwMode="auto">
          <a:xfrm>
            <a:off x="4932363" y="1196975"/>
            <a:ext cx="3711575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/>
              <a:t>Relativ utvikling i bruttoprodukt pr. timeverk i industrien, faste og løpende priser i felles valuta. Indeks 2000=100</a:t>
            </a:r>
            <a:r>
              <a:rPr lang="nb-NO"/>
              <a:t>.</a:t>
            </a:r>
          </a:p>
          <a:p>
            <a:endParaRPr lang="nb-NO">
              <a:solidFill>
                <a:srgbClr val="FF0000"/>
              </a:solidFill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700213"/>
            <a:ext cx="4103688" cy="4751387"/>
          </a:xfrm>
        </p:spPr>
        <p:txBody>
          <a:bodyPr/>
          <a:lstStyle/>
          <a:p>
            <a:pPr eaLnBrk="1" hangingPunct="1"/>
            <a:r>
              <a:rPr lang="nb-NO" sz="2400" smtClean="0"/>
              <a:t>Stabil arbeidsproduktivitet i norsk industri i forhold til handelspartnere siste ti år</a:t>
            </a:r>
          </a:p>
          <a:p>
            <a:pPr eaLnBrk="1" hangingPunct="1"/>
            <a:r>
              <a:rPr lang="nb-NO" sz="2400" smtClean="0"/>
              <a:t>Høyere prisvekst på norske produkter har gitt  bytteforholdsgevinst for industrien</a:t>
            </a:r>
          </a:p>
          <a:p>
            <a:pPr eaLnBrk="1" hangingPunct="1"/>
            <a:r>
              <a:rPr lang="nb-NO" sz="2400" smtClean="0"/>
              <a:t>Ikke lett å skille mellom volum og pris i slike beregninger</a:t>
            </a:r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274638"/>
            <a:ext cx="7924800" cy="922337"/>
          </a:xfrm>
        </p:spPr>
        <p:txBody>
          <a:bodyPr/>
          <a:lstStyle/>
          <a:p>
            <a:pPr eaLnBrk="1" hangingPunct="1"/>
            <a:r>
              <a:rPr lang="nb-NO" smtClean="0"/>
              <a:t>Konkurranseevnen - produktivitet</a:t>
            </a:r>
          </a:p>
        </p:txBody>
      </p:sp>
      <p:pic>
        <p:nvPicPr>
          <p:cNvPr id="38916" name="Picture 2" descr="3-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2205038"/>
            <a:ext cx="3648075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Hovedpunkter i rapporten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28775"/>
            <a:ext cx="7924800" cy="44973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2000" dirty="0" smtClean="0"/>
              <a:t>Høy reallønnsvekst i 2012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1800" dirty="0" smtClean="0"/>
              <a:t>4 prosent nominell lønnsvekst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1800" dirty="0" smtClean="0"/>
              <a:t>0,8 prosent </a:t>
            </a:r>
            <a:r>
              <a:rPr lang="nb-NO" sz="1800" dirty="0" err="1" smtClean="0"/>
              <a:t>KPI-vekst</a:t>
            </a:r>
            <a:r>
              <a:rPr lang="nb-NO" sz="1800" dirty="0" smtClean="0"/>
              <a:t> førte til høy reallønnsvekst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1800" dirty="0" smtClean="0"/>
              <a:t>Jevn lønnsvekst mellom områder</a:t>
            </a:r>
          </a:p>
          <a:p>
            <a:pPr eaLnBrk="1" hangingPunct="1">
              <a:lnSpc>
                <a:spcPct val="90000"/>
              </a:lnSpc>
              <a:spcBef>
                <a:spcPct val="45000"/>
              </a:spcBef>
            </a:pPr>
            <a:r>
              <a:rPr lang="nb-NO" sz="2000" dirty="0" smtClean="0"/>
              <a:t>Lønnsoverhenget til 2013 anslås til 1</a:t>
            </a:r>
            <a:r>
              <a:rPr lang="nb-NO" sz="2400" dirty="0" smtClean="0"/>
              <a:t>¾</a:t>
            </a:r>
            <a:r>
              <a:rPr lang="nb-NO" sz="2000" dirty="0" smtClean="0"/>
              <a:t> prosent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dirty="0" smtClean="0"/>
              <a:t>Utvalget anslår en vekst i konsumprisene fra 2012 til 2013 på om lag 1,5 prosent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dirty="0" smtClean="0"/>
              <a:t>God konkurranseevne for landet – kostnadsproblem for industrien</a:t>
            </a:r>
          </a:p>
          <a:p>
            <a:pPr eaLnBrk="1" hangingPunct="1">
              <a:lnSpc>
                <a:spcPct val="90000"/>
              </a:lnSpc>
              <a:spcBef>
                <a:spcPct val="60000"/>
              </a:spcBef>
            </a:pPr>
            <a:r>
              <a:rPr lang="nb-NO" sz="2000" dirty="0" smtClean="0"/>
              <a:t>Makroøkonomiske utsikter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1800" dirty="0" smtClean="0"/>
              <a:t>Moderat vekst i norsk økonomi og fortsatt lav ledighet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r>
              <a:rPr lang="nb-NO" sz="1800" dirty="0" smtClean="0"/>
              <a:t>Fortsatt stor usikkerhet internasjonalt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dirty="0" smtClean="0"/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</a:pPr>
            <a:endParaRPr lang="nb-NO" sz="1800" dirty="0" smtClean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Innholdet i TBU-rapportene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524000"/>
            <a:ext cx="7924800" cy="48307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nb-NO" sz="2400" i="1" smtClean="0"/>
              <a:t>Hovedpunkter</a:t>
            </a:r>
            <a:r>
              <a:rPr lang="nb-NO" sz="2400" smtClean="0"/>
              <a:t> i den foreløpige rapporten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Lønnsutviklingen i 2012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Prisutviklingen – inkl. KPI-anslag for 2013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Industriens konkurranseevne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Inntektsutviklingen i husholdningene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Utviklingen i norsk og internasjonal økonomi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i="1" smtClean="0"/>
              <a:t>Oppdatering</a:t>
            </a:r>
            <a:r>
              <a:rPr lang="nb-NO" sz="2400" smtClean="0"/>
              <a:t> i mars/april 2013 og NOU-publisering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Mer fullstendig lønnsstatistikk for 2012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Lederlønnsutvikling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Lønnsutviklingen for kvinner og menn</a:t>
            </a:r>
          </a:p>
          <a:p>
            <a:pPr lvl="1" eaLnBrk="1" hangingPunct="1">
              <a:lnSpc>
                <a:spcPct val="90000"/>
              </a:lnSpc>
              <a:spcBef>
                <a:spcPct val="25000"/>
              </a:spcBef>
            </a:pPr>
            <a:r>
              <a:rPr lang="nb-NO" sz="2000" smtClean="0"/>
              <a:t>Lønn etter utdanning</a:t>
            </a:r>
          </a:p>
          <a:p>
            <a:pPr eaLnBrk="1" hangingPunct="1">
              <a:lnSpc>
                <a:spcPct val="90000"/>
              </a:lnSpc>
            </a:pPr>
            <a:r>
              <a:rPr lang="nb-NO" sz="2400" smtClean="0"/>
              <a:t>Oppsummering </a:t>
            </a:r>
            <a:r>
              <a:rPr lang="nb-NO" sz="2400" i="1" smtClean="0"/>
              <a:t>etter inntektsoppgjørene</a:t>
            </a:r>
            <a:r>
              <a:rPr lang="nb-NO" sz="2400" smtClean="0"/>
              <a:t> i juni 2013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6" name="Rectangle 14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74638"/>
            <a:ext cx="8294687" cy="1143000"/>
          </a:xfrm>
        </p:spPr>
        <p:txBody>
          <a:bodyPr/>
          <a:lstStyle/>
          <a:p>
            <a:pPr eaLnBrk="1" hangingPunct="1"/>
            <a:r>
              <a:rPr lang="nb-NO" sz="3800" smtClean="0"/>
              <a:t>Litt lavere lønnsvekst i 2012</a:t>
            </a:r>
          </a:p>
        </p:txBody>
      </p:sp>
      <p:sp>
        <p:nvSpPr>
          <p:cNvPr id="30727" name="Rectangle 1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1752600"/>
            <a:ext cx="365125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nb-NO" sz="2400" dirty="0" smtClean="0"/>
              <a:t>Gjennomsnittlig lønnsvekst i 2012 var   4 prosent ned fra 4,2 prosent i 2011</a:t>
            </a:r>
          </a:p>
          <a:p>
            <a:pPr eaLnBrk="1" hangingPunct="1">
              <a:spcBef>
                <a:spcPct val="30000"/>
              </a:spcBef>
            </a:pPr>
            <a:r>
              <a:rPr lang="nb-NO" sz="2400" dirty="0" smtClean="0"/>
              <a:t>Mindre forskjeller i lønnsvekst mellom hovedområder </a:t>
            </a:r>
          </a:p>
          <a:p>
            <a:pPr eaLnBrk="1" hangingPunct="1">
              <a:spcBef>
                <a:spcPct val="30000"/>
              </a:spcBef>
            </a:pPr>
            <a:r>
              <a:rPr lang="nb-NO" sz="2400" dirty="0" smtClean="0"/>
              <a:t>I 2012 mellom 3 og 4</a:t>
            </a:r>
          </a:p>
          <a:p>
            <a:pPr eaLnBrk="1" hangingPunct="1">
              <a:spcBef>
                <a:spcPct val="30000"/>
              </a:spcBef>
              <a:buFont typeface="Wingdings" pitchFamily="2" charset="2"/>
              <a:buNone/>
            </a:pPr>
            <a:r>
              <a:rPr lang="nb-NO" sz="2400" dirty="0" smtClean="0"/>
              <a:t>	I 2011 mellom 3,5 og 5   I 2010 mellom 3 og 6    I 2009 enda større var.</a:t>
            </a:r>
          </a:p>
        </p:txBody>
      </p:sp>
      <p:sp>
        <p:nvSpPr>
          <p:cNvPr id="30728" name="Text Box 18"/>
          <p:cNvSpPr txBox="1">
            <a:spLocks noChangeArrowheads="1"/>
          </p:cNvSpPr>
          <p:nvPr/>
        </p:nvSpPr>
        <p:spPr bwMode="auto">
          <a:xfrm>
            <a:off x="5148263" y="1412875"/>
            <a:ext cx="3505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 b="1" i="1"/>
              <a:t>Årslønnsvekst 2011-2012 for noen hovedområder. Prosent</a:t>
            </a:r>
          </a:p>
        </p:txBody>
      </p:sp>
      <p:graphicFrame>
        <p:nvGraphicFramePr>
          <p:cNvPr id="30725" name="Object 22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4745038" y="1966913"/>
          <a:ext cx="4000500" cy="4291012"/>
        </p:xfrm>
        <a:graphic>
          <a:graphicData uri="http://schemas.openxmlformats.org/presentationml/2006/ole">
            <p:oleObj spid="_x0000_s30725" name="Worksheet" r:id="rId3" imgW="3800500" imgH="4076700" progId="Excel.Sheet.8">
              <p:embed/>
            </p:oleObj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6"/>
          <p:cNvSpPr>
            <a:spLocks noGrp="1" noChangeArrowheads="1"/>
          </p:cNvSpPr>
          <p:nvPr>
            <p:ph type="title"/>
          </p:nvPr>
        </p:nvSpPr>
        <p:spPr>
          <a:xfrm>
            <a:off x="838200" y="260350"/>
            <a:ext cx="7924800" cy="922338"/>
          </a:xfrm>
        </p:spPr>
        <p:txBody>
          <a:bodyPr/>
          <a:lstStyle/>
          <a:p>
            <a:pPr eaLnBrk="1" hangingPunct="1"/>
            <a:r>
              <a:rPr lang="nb-NO" smtClean="0"/>
              <a:t>Lønnsoverhenget til 2013</a:t>
            </a:r>
          </a:p>
        </p:txBody>
      </p:sp>
      <p:sp>
        <p:nvSpPr>
          <p:cNvPr id="31746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3887788" cy="5432425"/>
          </a:xfrm>
        </p:spPr>
        <p:txBody>
          <a:bodyPr/>
          <a:lstStyle/>
          <a:p>
            <a:pPr eaLnBrk="1" hangingPunct="1">
              <a:spcBef>
                <a:spcPct val="45000"/>
              </a:spcBef>
            </a:pPr>
            <a:r>
              <a:rPr lang="nb-NO" sz="2000" dirty="0" smtClean="0"/>
              <a:t>Overhenget til 2013 er anslått til 1</a:t>
            </a:r>
            <a:r>
              <a:rPr lang="nb-NO" sz="2400" dirty="0" smtClean="0"/>
              <a:t>¾</a:t>
            </a:r>
            <a:r>
              <a:rPr lang="nb-NO" sz="2000" dirty="0" smtClean="0"/>
              <a:t> prosent</a:t>
            </a:r>
          </a:p>
          <a:p>
            <a:pPr lvl="1" eaLnBrk="1" hangingPunct="1">
              <a:spcBef>
                <a:spcPct val="20000"/>
              </a:spcBef>
            </a:pPr>
            <a:r>
              <a:rPr lang="nb-NO" sz="1800" dirty="0" smtClean="0"/>
              <a:t>¾ prosentpoeng høyere enn til 2012, </a:t>
            </a:r>
          </a:p>
          <a:p>
            <a:pPr lvl="1" eaLnBrk="1" hangingPunct="1">
              <a:spcBef>
                <a:spcPct val="20000"/>
              </a:spcBef>
            </a:pPr>
            <a:r>
              <a:rPr lang="nb-NO" sz="1800" dirty="0" smtClean="0"/>
              <a:t>vanlig med høyt overheng til år med mellomoppgjør</a:t>
            </a:r>
          </a:p>
          <a:p>
            <a:pPr eaLnBrk="1" hangingPunct="1">
              <a:buFont typeface="Wingdings" pitchFamily="2" charset="2"/>
              <a:buNone/>
            </a:pPr>
            <a:r>
              <a:rPr lang="nb-NO" sz="1600" i="1" dirty="0" smtClean="0"/>
              <a:t>Overheng til 2013 i noen sektorer. Pst. </a:t>
            </a:r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  <a:p>
            <a:pPr eaLnBrk="1" hangingPunct="1">
              <a:spcBef>
                <a:spcPct val="25000"/>
              </a:spcBef>
            </a:pPr>
            <a:endParaRPr lang="nb-NO" sz="2400" i="1" dirty="0" smtClean="0"/>
          </a:p>
        </p:txBody>
      </p:sp>
      <p:sp>
        <p:nvSpPr>
          <p:cNvPr id="31747" name="Text Box 11"/>
          <p:cNvSpPr txBox="1">
            <a:spLocks noChangeArrowheads="1"/>
          </p:cNvSpPr>
          <p:nvPr/>
        </p:nvSpPr>
        <p:spPr bwMode="auto">
          <a:xfrm>
            <a:off x="5349875" y="1524000"/>
            <a:ext cx="36147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/>
              <a:t>Lønnsoverheng: forholdet mellom lønnsnivået ved utgangen av året og gjennomsnittet over året</a:t>
            </a:r>
          </a:p>
        </p:txBody>
      </p:sp>
      <p:graphicFrame>
        <p:nvGraphicFramePr>
          <p:cNvPr id="9319" name="Group 103"/>
          <p:cNvGraphicFramePr>
            <a:graphicFrameLocks noGrp="1"/>
          </p:cNvGraphicFramePr>
          <p:nvPr/>
        </p:nvGraphicFramePr>
        <p:xfrm>
          <a:off x="684213" y="3716338"/>
          <a:ext cx="3744415" cy="2906905"/>
        </p:xfrm>
        <a:graphic>
          <a:graphicData uri="http://schemas.openxmlformats.org/drawingml/2006/table">
            <a:tbl>
              <a:tblPr/>
              <a:tblGrid>
                <a:gridCol w="3157056"/>
                <a:gridCol w="587359"/>
              </a:tblGrid>
              <a:tr h="376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Industri, arbeidere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nb-N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¼</a:t>
                      </a: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Industri, funksjonærer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Finansnæringen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70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Virke - bedrifter i varehandel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0,7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Staten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2¼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Kommunene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2½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Spekter - Helseforetakene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8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Spekter – øvrige bedrifter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1E5FA9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1777" name="Picture 57" descr="lonnsoverhe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2438400"/>
            <a:ext cx="4248150" cy="401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78" name="Text Box 86"/>
          <p:cNvSpPr txBox="1">
            <a:spLocks noChangeArrowheads="1"/>
          </p:cNvSpPr>
          <p:nvPr/>
        </p:nvSpPr>
        <p:spPr bwMode="auto">
          <a:xfrm>
            <a:off x="7956550" y="5805488"/>
            <a:ext cx="792163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b-NO" sz="1400" b="1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6"/>
          <p:cNvSpPr>
            <a:spLocks noGrp="1" noChangeArrowheads="1"/>
          </p:cNvSpPr>
          <p:nvPr>
            <p:ph type="title"/>
          </p:nvPr>
        </p:nvSpPr>
        <p:spPr>
          <a:xfrm>
            <a:off x="827088" y="542925"/>
            <a:ext cx="7924800" cy="941388"/>
          </a:xfrm>
        </p:spPr>
        <p:txBody>
          <a:bodyPr/>
          <a:lstStyle/>
          <a:p>
            <a:pPr eaLnBrk="1" hangingPunct="1"/>
            <a:r>
              <a:rPr lang="nb-NO" smtClean="0"/>
              <a:t>Utsiktene for inflasjonen i 2013</a:t>
            </a:r>
            <a:endParaRPr lang="nb-NO" sz="3200" smtClean="0"/>
          </a:p>
        </p:txBody>
      </p:sp>
      <p:sp>
        <p:nvSpPr>
          <p:cNvPr id="32770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773238"/>
            <a:ext cx="3959225" cy="4608512"/>
          </a:xfrm>
        </p:spPr>
        <p:txBody>
          <a:bodyPr/>
          <a:lstStyle/>
          <a:p>
            <a:pPr eaLnBrk="1" hangingPunct="1"/>
            <a:r>
              <a:rPr lang="nb-NO" sz="2400" smtClean="0"/>
              <a:t>Konsumprisene økte med 0,8 pst. i 2012</a:t>
            </a:r>
          </a:p>
          <a:p>
            <a:pPr lvl="1" eaLnBrk="1" hangingPunct="1"/>
            <a:r>
              <a:rPr lang="nb-NO" sz="2000" smtClean="0"/>
              <a:t>KPI-JAE steg med 1,2 pst</a:t>
            </a:r>
          </a:p>
          <a:p>
            <a:pPr eaLnBrk="1" hangingPunct="1">
              <a:spcBef>
                <a:spcPct val="50000"/>
              </a:spcBef>
            </a:pPr>
            <a:r>
              <a:rPr lang="nb-NO" sz="2400" smtClean="0"/>
              <a:t>Utvalget anslår </a:t>
            </a:r>
            <a:r>
              <a:rPr lang="nb-NO" sz="2400" smtClean="0">
                <a:solidFill>
                  <a:schemeClr val="tx2"/>
                </a:solidFill>
              </a:rPr>
              <a:t>veksten i KPI til om lag 1,5 prosent fra 2012 til 2013</a:t>
            </a:r>
          </a:p>
          <a:p>
            <a:pPr lvl="1" eaLnBrk="1" hangingPunct="1">
              <a:spcBef>
                <a:spcPct val="50000"/>
              </a:spcBef>
            </a:pPr>
            <a:r>
              <a:rPr lang="nb-NO" sz="2000" smtClean="0"/>
              <a:t>Høyere strømpriser (+)</a:t>
            </a:r>
          </a:p>
          <a:p>
            <a:pPr lvl="1" eaLnBrk="1" hangingPunct="1">
              <a:spcBef>
                <a:spcPct val="50000"/>
              </a:spcBef>
            </a:pPr>
            <a:r>
              <a:rPr lang="nb-NO" sz="2000" smtClean="0"/>
              <a:t>Sterkere kronekurs (-)</a:t>
            </a:r>
          </a:p>
        </p:txBody>
      </p:sp>
      <p:sp>
        <p:nvSpPr>
          <p:cNvPr id="32771" name="Text Box 10"/>
          <p:cNvSpPr txBox="1">
            <a:spLocks noChangeArrowheads="1"/>
          </p:cNvSpPr>
          <p:nvPr/>
        </p:nvSpPr>
        <p:spPr bwMode="auto">
          <a:xfrm>
            <a:off x="4918075" y="1768475"/>
            <a:ext cx="4191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/>
              <a:t>Vekst i konsumpriser, KPI og KPI-JAE. Prosentvis vekst fra samme kvartal året før</a:t>
            </a:r>
          </a:p>
        </p:txBody>
      </p:sp>
      <p:sp>
        <p:nvSpPr>
          <p:cNvPr id="32772" name="AutoShape 3"/>
          <p:cNvSpPr>
            <a:spLocks noChangeAspect="1" noChangeArrowheads="1"/>
          </p:cNvSpPr>
          <p:nvPr/>
        </p:nvSpPr>
        <p:spPr bwMode="auto">
          <a:xfrm>
            <a:off x="4932363" y="2344738"/>
            <a:ext cx="3922712" cy="396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b-NO"/>
          </a:p>
        </p:txBody>
      </p:sp>
      <p:pic>
        <p:nvPicPr>
          <p:cNvPr id="32773" name="Bilde 6" descr="G:\OEA\RS\Priser\TBU\2013\2-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263" y="2420938"/>
            <a:ext cx="3600450" cy="388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4"/>
          <p:cNvSpPr>
            <a:spLocks noGrp="1" noChangeArrowheads="1"/>
          </p:cNvSpPr>
          <p:nvPr>
            <p:ph type="title"/>
          </p:nvPr>
        </p:nvSpPr>
        <p:spPr>
          <a:xfrm>
            <a:off x="838200" y="188913"/>
            <a:ext cx="7924800" cy="1143000"/>
          </a:xfrm>
        </p:spPr>
        <p:txBody>
          <a:bodyPr/>
          <a:lstStyle/>
          <a:p>
            <a:pPr eaLnBrk="1" hangingPunct="1"/>
            <a:r>
              <a:rPr lang="nb-NO" smtClean="0"/>
              <a:t>Husholdningenes inntekter</a:t>
            </a:r>
          </a:p>
        </p:txBody>
      </p:sp>
      <p:sp>
        <p:nvSpPr>
          <p:cNvPr id="33794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70088"/>
            <a:ext cx="3733800" cy="4267200"/>
          </a:xfrm>
        </p:spPr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nb-NO" sz="2400" dirty="0" smtClean="0"/>
              <a:t>Høy vekst i disponibel realinntekt i 2012: 4 pst.</a:t>
            </a:r>
          </a:p>
          <a:p>
            <a:pPr eaLnBrk="1" hangingPunct="1">
              <a:spcBef>
                <a:spcPct val="20000"/>
              </a:spcBef>
            </a:pPr>
            <a:r>
              <a:rPr lang="nb-NO" sz="2400" dirty="0" smtClean="0"/>
              <a:t>Regnet per person </a:t>
            </a:r>
            <a:r>
              <a:rPr lang="nb-NO" sz="2400" smtClean="0"/>
              <a:t>var veksten 2,6 </a:t>
            </a:r>
            <a:r>
              <a:rPr lang="nb-NO" sz="2400" dirty="0" smtClean="0"/>
              <a:t>pst.</a:t>
            </a:r>
          </a:p>
          <a:p>
            <a:pPr eaLnBrk="1" hangingPunct="1">
              <a:spcBef>
                <a:spcPct val="20000"/>
              </a:spcBef>
            </a:pPr>
            <a:r>
              <a:rPr lang="nb-NO" sz="2400" dirty="0" smtClean="0"/>
              <a:t>Reallønn etter skatt økte i gjennomsnitt med 3,2 prosent fra 2011 til 2012 mot 2,9 prosent året før</a:t>
            </a:r>
          </a:p>
        </p:txBody>
      </p:sp>
      <p:sp>
        <p:nvSpPr>
          <p:cNvPr id="33795" name="Text Box 17"/>
          <p:cNvSpPr txBox="1">
            <a:spLocks noChangeArrowheads="1"/>
          </p:cNvSpPr>
          <p:nvPr/>
        </p:nvSpPr>
        <p:spPr bwMode="auto">
          <a:xfrm>
            <a:off x="4800600" y="1739900"/>
            <a:ext cx="4038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b-NO" sz="1600"/>
              <a:t>Vekst i husholdningenes disponible realinntekt. Prosentvis endring fra året før</a:t>
            </a:r>
          </a:p>
        </p:txBody>
      </p:sp>
      <p:pic>
        <p:nvPicPr>
          <p:cNvPr id="33796" name="Picture 2" descr="5-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2492375"/>
            <a:ext cx="4013200" cy="374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Utviklingen i konkurranseevnen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mtClean="0"/>
              <a:t>Gunstig makroøkonomisk utvikling</a:t>
            </a:r>
          </a:p>
          <a:p>
            <a:r>
              <a:rPr lang="nb-NO" smtClean="0"/>
              <a:t>”Normalisering” av lønnskostnadsandel i industrien – hovedkursen følges</a:t>
            </a:r>
          </a:p>
          <a:p>
            <a:r>
              <a:rPr lang="nb-NO" smtClean="0"/>
              <a:t>Timelønnskostnader øker relativ mye, og fra et høyt nivå</a:t>
            </a:r>
          </a:p>
          <a:p>
            <a:r>
              <a:rPr lang="nb-NO" smtClean="0"/>
              <a:t>Relativ produktivitet i industrien stabil i faste priser, men øker i løpende priser </a:t>
            </a:r>
          </a:p>
          <a:p>
            <a:endParaRPr lang="nb-NO" smtClean="0"/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404813"/>
            <a:ext cx="7862887" cy="1223962"/>
          </a:xfrm>
        </p:spPr>
        <p:txBody>
          <a:bodyPr/>
          <a:lstStyle/>
          <a:p>
            <a:r>
              <a:rPr lang="nb-NO" sz="3200" smtClean="0"/>
              <a:t>God konkurranseevne for Norge:</a:t>
            </a:r>
            <a:br>
              <a:rPr lang="nb-NO" sz="3200" smtClean="0"/>
            </a:br>
            <a:r>
              <a:rPr lang="nb-NO" sz="3200" smtClean="0"/>
              <a:t>lav ledighet, høy inntektsvekst, store overskudd på driftsbalansen 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916113"/>
            <a:ext cx="3886200" cy="4210050"/>
          </a:xfrm>
        </p:spPr>
        <p:txBody>
          <a:bodyPr/>
          <a:lstStyle/>
          <a:p>
            <a:r>
              <a:rPr lang="nb-NO" sz="2000" smtClean="0"/>
              <a:t>BNP per capita regnet i kjøpekraftjusterte priser øker mye i Norge i forhold til OECD-snittet  </a:t>
            </a:r>
          </a:p>
          <a:p>
            <a:r>
              <a:rPr lang="nb-NO" sz="2000" smtClean="0"/>
              <a:t>..også uten ekstrainntekter fra petroleumsvirksomheten</a:t>
            </a:r>
          </a:p>
          <a:p>
            <a:r>
              <a:rPr lang="nb-NO" sz="2000" smtClean="0"/>
              <a:t>Inntekter for noen er kostnader for andre. Høy reallønnsvekst i Norge svekker konkurranseevnen for industri mv.  </a:t>
            </a:r>
          </a:p>
        </p:txBody>
      </p:sp>
      <p:pic>
        <p:nvPicPr>
          <p:cNvPr id="34819" name="Picture 2" descr="3-8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59338" y="1844675"/>
            <a:ext cx="3606800" cy="4032250"/>
          </a:xfrm>
        </p:spPr>
      </p:pic>
    </p:spTree>
  </p:cSld>
  <p:clrMapOvr>
    <a:masterClrMapping/>
  </p:clrMapOvr>
  <p:transition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b-NO" sz="3200" smtClean="0"/>
              <a:t>Stabil lønnskostnadsandel i industri </a:t>
            </a:r>
            <a:br>
              <a:rPr lang="nb-NO" sz="3200" smtClean="0"/>
            </a:br>
            <a:r>
              <a:rPr lang="nb-NO" sz="3200" smtClean="0"/>
              <a:t>= hovedkursen for lønnsdannelsen</a:t>
            </a:r>
          </a:p>
        </p:txBody>
      </p:sp>
      <p:pic>
        <p:nvPicPr>
          <p:cNvPr id="35842" name="Picture 2" descr="3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484313"/>
            <a:ext cx="74231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Standard utforming">
  <a:themeElements>
    <a:clrScheme name="Standard utfor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2584</TotalTime>
  <Words>611</Words>
  <Application>Microsoft Office PowerPoint</Application>
  <PresentationFormat>Skjermfremvisning (4:3)</PresentationFormat>
  <Paragraphs>101</Paragraphs>
  <Slides>13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5" baseType="lpstr">
      <vt:lpstr>Standard utforming</vt:lpstr>
      <vt:lpstr>Worksheet</vt:lpstr>
      <vt:lpstr>Om grunnlaget for inntektsoppgjørene 2013</vt:lpstr>
      <vt:lpstr>Innholdet i TBU-rapportene</vt:lpstr>
      <vt:lpstr>Litt lavere lønnsvekst i 2012</vt:lpstr>
      <vt:lpstr>Lønnsoverhenget til 2013</vt:lpstr>
      <vt:lpstr>Utsiktene for inflasjonen i 2013</vt:lpstr>
      <vt:lpstr>Husholdningenes inntekter</vt:lpstr>
      <vt:lpstr>Utviklingen i konkurranseevnen</vt:lpstr>
      <vt:lpstr>God konkurranseevne for Norge: lav ledighet, høy inntektsvekst, store overskudd på driftsbalansen </vt:lpstr>
      <vt:lpstr>Stabil lønnskostnadsandel i industri  = hovedkursen for lønnsdannelsen</vt:lpstr>
      <vt:lpstr>Industriens konkurranseevne – høyere relative timelønnskostnader</vt:lpstr>
      <vt:lpstr>Konkurranseevnen – nivået på timelønnskostnadene er høyt</vt:lpstr>
      <vt:lpstr>Konkurranseevnen - produktivitet</vt:lpstr>
      <vt:lpstr>Hovedpunkter i rapporten</vt:lpstr>
    </vt:vector>
  </TitlesOfParts>
  <Company>Statistisk sentralbyrå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grunnlaget for inntektsoppgjørene</dc:title>
  <dc:creator>Øystein Olsen</dc:creator>
  <cp:lastModifiedBy>Jan Richard Kjelstrup</cp:lastModifiedBy>
  <cp:revision>276</cp:revision>
  <dcterms:created xsi:type="dcterms:W3CDTF">2005-02-20T18:57:51Z</dcterms:created>
  <dcterms:modified xsi:type="dcterms:W3CDTF">2013-02-18T11:21:56Z</dcterms:modified>
</cp:coreProperties>
</file>