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27" r:id="rId2"/>
    <p:sldId id="335" r:id="rId3"/>
    <p:sldId id="334" r:id="rId4"/>
    <p:sldId id="330" r:id="rId5"/>
    <p:sldId id="332" r:id="rId6"/>
    <p:sldId id="329" r:id="rId7"/>
    <p:sldId id="328" r:id="rId8"/>
    <p:sldId id="331" r:id="rId9"/>
    <p:sldId id="326" r:id="rId10"/>
    <p:sldId id="333" r:id="rId11"/>
  </p:sldIdLst>
  <p:sldSz cx="9144000" cy="6858000" type="screen4x3"/>
  <p:notesSz cx="66452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6303"/>
    <a:srgbClr val="FFCCCC"/>
    <a:srgbClr val="A1C6A8"/>
    <a:srgbClr val="B4600C"/>
    <a:srgbClr val="0B064D"/>
    <a:srgbClr val="93802D"/>
    <a:srgbClr val="006666"/>
    <a:srgbClr val="FF7037"/>
    <a:srgbClr val="0000FF"/>
    <a:srgbClr val="0044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134" d="100"/>
          <a:sy n="134" d="100"/>
        </p:scale>
        <p:origin x="-95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Fil-0003\1100$\Avdeling\lp\Seksjon%20JP\Jordbruksavtalen\Forh-2011\BFJ\Rammeberegninger-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Fil-0003\1100$\Avdeling\lp\Seksjon%20JP\Jordbruksavtalen\Forh-2011\BFJ\Referansebrukene%20201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CFil-0003\1100$\Avdeling\lp\Seksjon%20JP\Jordbruksavtalen\Forh-2011\BFJ\TOTKALK-201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Fil-0003\1100$\Avdeling\lp\Seksjon%20JP\Jordbruksavtalen\Regneark\Produksjo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Fil-0003\1100$\Avdeling\lp\Seksjon%20JP\Jordbruksavtalen\Regneark\Produksj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>
        <c:manualLayout>
          <c:layoutTarget val="inner"/>
          <c:xMode val="edge"/>
          <c:yMode val="edge"/>
          <c:x val="0.10770975843953864"/>
          <c:y val="3.4656224637940408E-2"/>
          <c:w val="0.88590222155609621"/>
          <c:h val="0.90113598489056757"/>
        </c:manualLayout>
      </c:layout>
      <c:lineChart>
        <c:grouping val="standard"/>
        <c:ser>
          <c:idx val="0"/>
          <c:order val="0"/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dPt>
            <c:idx val="9"/>
            <c:spPr>
              <a:ln w="41275">
                <a:solidFill>
                  <a:srgbClr val="C00000"/>
                </a:solidFill>
                <a:prstDash val="sysDash"/>
              </a:ln>
            </c:spPr>
          </c:dPt>
          <c:dPt>
            <c:idx val="10"/>
            <c:spPr>
              <a:ln w="41275">
                <a:solidFill>
                  <a:srgbClr val="C00000"/>
                </a:solidFill>
                <a:prstDash val="sysDot"/>
              </a:ln>
            </c:spPr>
          </c:dPt>
          <c:cat>
            <c:strRef>
              <c:f>Utvikling!$A$36:$A$46</c:f>
              <c:strCache>
                <c:ptCount val="11"/>
                <c:pt idx="0">
                  <c:v>02</c:v>
                </c:pt>
                <c:pt idx="1">
                  <c:v>03</c:v>
                </c:pt>
                <c:pt idx="2">
                  <c:v>04</c:v>
                </c:pt>
                <c:pt idx="3">
                  <c:v>05</c:v>
                </c:pt>
                <c:pt idx="4">
                  <c:v>06</c:v>
                </c:pt>
                <c:pt idx="5">
                  <c:v>07</c:v>
                </c:pt>
                <c:pt idx="6">
                  <c:v>08</c:v>
                </c:pt>
                <c:pt idx="7">
                  <c:v>09</c:v>
                </c:pt>
                <c:pt idx="8">
                  <c:v>10</c:v>
                </c:pt>
                <c:pt idx="9">
                  <c:v>11*</c:v>
                </c:pt>
                <c:pt idx="10">
                  <c:v>12*</c:v>
                </c:pt>
              </c:strCache>
            </c:strRef>
          </c:cat>
          <c:val>
            <c:numRef>
              <c:f>Utvikling!$B$36:$B$46</c:f>
              <c:numCache>
                <c:formatCode>#,##0</c:formatCode>
                <c:ptCount val="11"/>
                <c:pt idx="0">
                  <c:v>149500</c:v>
                </c:pt>
                <c:pt idx="1">
                  <c:v>155900</c:v>
                </c:pt>
                <c:pt idx="2">
                  <c:v>159800</c:v>
                </c:pt>
                <c:pt idx="3">
                  <c:v>156800</c:v>
                </c:pt>
                <c:pt idx="4">
                  <c:v>157900</c:v>
                </c:pt>
                <c:pt idx="5">
                  <c:v>182800</c:v>
                </c:pt>
                <c:pt idx="6">
                  <c:v>187800</c:v>
                </c:pt>
                <c:pt idx="7">
                  <c:v>214400</c:v>
                </c:pt>
                <c:pt idx="8">
                  <c:v>248900</c:v>
                </c:pt>
                <c:pt idx="9">
                  <c:v>251700</c:v>
                </c:pt>
                <c:pt idx="10">
                  <c:v>267800</c:v>
                </c:pt>
              </c:numCache>
            </c:numRef>
          </c:val>
        </c:ser>
        <c:marker val="1"/>
        <c:axId val="128906752"/>
        <c:axId val="128908288"/>
      </c:lineChart>
      <c:catAx>
        <c:axId val="128906752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nb-NO"/>
          </a:p>
        </c:txPr>
        <c:crossAx val="128908288"/>
        <c:crosses val="autoZero"/>
        <c:auto val="1"/>
        <c:lblAlgn val="ctr"/>
        <c:lblOffset val="100"/>
      </c:catAx>
      <c:valAx>
        <c:axId val="128908288"/>
        <c:scaling>
          <c:orientation val="minMax"/>
          <c:min val="125000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b="1"/>
            </a:pPr>
            <a:endParaRPr lang="nb-NO"/>
          </a:p>
        </c:txPr>
        <c:crossAx val="128906752"/>
        <c:crosses val="autoZero"/>
        <c:crossBetween val="between"/>
        <c:majorUnit val="25000"/>
      </c:valAx>
      <c:spPr>
        <a:solidFill>
          <a:srgbClr val="808080">
            <a:lumMod val="20000"/>
            <a:lumOff val="80000"/>
          </a:srgbClr>
        </a:solidFill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'fra 2006 til 2011'!$G$4</c:f>
              <c:strCache>
                <c:ptCount val="1"/>
                <c:pt idx="0">
                  <c:v>Kr/årsv.</c:v>
                </c:pt>
              </c:strCache>
            </c:strRef>
          </c:tx>
          <c:dPt>
            <c:idx val="2"/>
            <c:spPr>
              <a:solidFill>
                <a:srgbClr val="C00000"/>
              </a:solidFill>
            </c:spPr>
          </c:dPt>
          <c:cat>
            <c:strRef>
              <c:f>'fra 2006 til 2011'!$B$5:$B$14</c:f>
              <c:strCache>
                <c:ptCount val="10"/>
                <c:pt idx="0">
                  <c:v>Melk og storfe, 19 årskyr</c:v>
                </c:pt>
                <c:pt idx="1">
                  <c:v>Korn, 336 daa</c:v>
                </c:pt>
                <c:pt idx="2">
                  <c:v>Sau, 133 vinterfôra</c:v>
                </c:pt>
                <c:pt idx="3">
                  <c:v>Melkegeit, 82 årsgeiter</c:v>
                </c:pt>
                <c:pt idx="4">
                  <c:v>Svin og korn</c:v>
                </c:pt>
                <c:pt idx="5">
                  <c:v>Egg og planteprodukter </c:v>
                </c:pt>
                <c:pt idx="6">
                  <c:v>Poteter og korn</c:v>
                </c:pt>
                <c:pt idx="7">
                  <c:v>Ammeku/storfeslakt</c:v>
                </c:pt>
                <c:pt idx="8">
                  <c:v>Frukt/bær og sau</c:v>
                </c:pt>
                <c:pt idx="9">
                  <c:v>Fjørfekjøtt og planteprodukter</c:v>
                </c:pt>
              </c:strCache>
            </c:strRef>
          </c:cat>
          <c:val>
            <c:numRef>
              <c:f>'fra 2006 til 2011'!$G$5:$G$14</c:f>
              <c:numCache>
                <c:formatCode>#,##0</c:formatCode>
                <c:ptCount val="10"/>
                <c:pt idx="0">
                  <c:v>86400</c:v>
                </c:pt>
                <c:pt idx="1">
                  <c:v>48100</c:v>
                </c:pt>
                <c:pt idx="2">
                  <c:v>115300</c:v>
                </c:pt>
                <c:pt idx="3">
                  <c:v>76400</c:v>
                </c:pt>
                <c:pt idx="4">
                  <c:v>92100</c:v>
                </c:pt>
                <c:pt idx="5">
                  <c:v>77300</c:v>
                </c:pt>
                <c:pt idx="6">
                  <c:v>103100</c:v>
                </c:pt>
                <c:pt idx="7">
                  <c:v>94400</c:v>
                </c:pt>
                <c:pt idx="8">
                  <c:v>138500</c:v>
                </c:pt>
                <c:pt idx="9">
                  <c:v>75700</c:v>
                </c:pt>
              </c:numCache>
            </c:numRef>
          </c:val>
        </c:ser>
        <c:axId val="128918272"/>
        <c:axId val="128919808"/>
      </c:barChart>
      <c:catAx>
        <c:axId val="128918272"/>
        <c:scaling>
          <c:orientation val="minMax"/>
        </c:scaling>
        <c:axPos val="l"/>
        <c:tickLblPos val="nextTo"/>
        <c:txPr>
          <a:bodyPr/>
          <a:lstStyle/>
          <a:p>
            <a:pPr>
              <a:defRPr b="1"/>
            </a:pPr>
            <a:endParaRPr lang="nb-NO"/>
          </a:p>
        </c:txPr>
        <c:crossAx val="128919808"/>
        <c:crosses val="autoZero"/>
        <c:auto val="1"/>
        <c:lblAlgn val="ctr"/>
        <c:lblOffset val="100"/>
      </c:catAx>
      <c:valAx>
        <c:axId val="128919808"/>
        <c:scaling>
          <c:orientation val="minMax"/>
        </c:scaling>
        <c:axPos val="b"/>
        <c:majorGridlines/>
        <c:numFmt formatCode="#,##0" sourceLinked="1"/>
        <c:tickLblPos val="nextTo"/>
        <c:crossAx val="128918272"/>
        <c:crosses val="autoZero"/>
        <c:crossBetween val="between"/>
      </c:valAx>
      <c:spPr>
        <a:solidFill>
          <a:srgbClr val="FFCCCC"/>
        </a:solidFill>
      </c:spPr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plotArea>
      <c:layout>
        <c:manualLayout>
          <c:layoutTarget val="inner"/>
          <c:xMode val="edge"/>
          <c:yMode val="edge"/>
          <c:x val="8.9861082298623732E-2"/>
          <c:y val="3.0057350477585971E-2"/>
          <c:w val="0.90074296071331306"/>
          <c:h val="0.90113596376812055"/>
        </c:manualLayout>
      </c:layout>
      <c:lineChart>
        <c:grouping val="standard"/>
        <c:ser>
          <c:idx val="0"/>
          <c:order val="0"/>
          <c:tx>
            <c:strRef>
              <c:f>Resultatmål!$A$5</c:f>
              <c:strCache>
                <c:ptCount val="1"/>
                <c:pt idx="0">
                  <c:v>1. Driftsoverskudd/Vederlag til arbeid og kapital</c:v>
                </c:pt>
              </c:strCache>
            </c:strRef>
          </c:tx>
          <c:spPr>
            <a:ln>
              <a:solidFill>
                <a:srgbClr val="15512C"/>
              </a:solidFill>
            </a:ln>
          </c:spPr>
          <c:marker>
            <c:symbol val="none"/>
          </c:marker>
          <c:cat>
            <c:numRef>
              <c:f>Resultatmål!$B$4:$G$4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Resultatmål!$B$5:$G$5</c:f>
              <c:numCache>
                <c:formatCode>#,##0</c:formatCode>
                <c:ptCount val="6"/>
                <c:pt idx="0">
                  <c:v>158000</c:v>
                </c:pt>
                <c:pt idx="1">
                  <c:v>182500</c:v>
                </c:pt>
                <c:pt idx="2">
                  <c:v>191700</c:v>
                </c:pt>
                <c:pt idx="3">
                  <c:v>209100</c:v>
                </c:pt>
                <c:pt idx="4">
                  <c:v>235300</c:v>
                </c:pt>
                <c:pt idx="5">
                  <c:v>244200</c:v>
                </c:pt>
              </c:numCache>
            </c:numRef>
          </c:val>
        </c:ser>
        <c:ser>
          <c:idx val="1"/>
          <c:order val="1"/>
          <c:tx>
            <c:strRef>
              <c:f>Resultatmål!$A$6</c:f>
              <c:strCache>
                <c:ptCount val="1"/>
                <c:pt idx="0">
                  <c:v>2. Vederlag til arbeid og egenkapital</c:v>
                </c:pt>
              </c:strCache>
            </c:strRef>
          </c:tx>
          <c:marker>
            <c:symbol val="none"/>
          </c:marker>
          <c:cat>
            <c:numRef>
              <c:f>Resultatmål!$B$4:$G$4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Resultatmål!$B$6:$G$6</c:f>
              <c:numCache>
                <c:formatCode>#,##0</c:formatCode>
                <c:ptCount val="6"/>
                <c:pt idx="0">
                  <c:v>145500</c:v>
                </c:pt>
                <c:pt idx="1">
                  <c:v>162600</c:v>
                </c:pt>
                <c:pt idx="2">
                  <c:v>166400</c:v>
                </c:pt>
                <c:pt idx="3">
                  <c:v>193700</c:v>
                </c:pt>
                <c:pt idx="4">
                  <c:v>225600</c:v>
                </c:pt>
                <c:pt idx="5">
                  <c:v>226300</c:v>
                </c:pt>
              </c:numCache>
            </c:numRef>
          </c:val>
        </c:ser>
        <c:ser>
          <c:idx val="3"/>
          <c:order val="2"/>
          <c:tx>
            <c:strRef>
              <c:f>Resultatmål!$A$8</c:f>
              <c:strCache>
                <c:ptCount val="1"/>
                <c:pt idx="0">
                  <c:v>3. Vederlag til arbeid, 2% realrente av prisjustert egenkapital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numRef>
              <c:f>Resultatmål!$B$4:$G$4</c:f>
              <c:numCache>
                <c:formatCode>General</c:formatCode>
                <c:ptCount val="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</c:numCache>
            </c:numRef>
          </c:cat>
          <c:val>
            <c:numRef>
              <c:f>Resultatmål!$B$8:$G$8</c:f>
              <c:numCache>
                <c:formatCode>#,##0</c:formatCode>
                <c:ptCount val="6"/>
                <c:pt idx="0">
                  <c:v>121800</c:v>
                </c:pt>
                <c:pt idx="1">
                  <c:v>138100</c:v>
                </c:pt>
                <c:pt idx="2">
                  <c:v>139900</c:v>
                </c:pt>
                <c:pt idx="3">
                  <c:v>165300</c:v>
                </c:pt>
                <c:pt idx="4">
                  <c:v>195200</c:v>
                </c:pt>
                <c:pt idx="5">
                  <c:v>193900</c:v>
                </c:pt>
              </c:numCache>
            </c:numRef>
          </c:val>
        </c:ser>
        <c:marker val="1"/>
        <c:axId val="128957440"/>
        <c:axId val="129303296"/>
      </c:lineChart>
      <c:catAx>
        <c:axId val="1289574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nb-NO"/>
          </a:p>
        </c:txPr>
        <c:crossAx val="129303296"/>
        <c:crosses val="autoZero"/>
        <c:auto val="1"/>
        <c:lblAlgn val="ctr"/>
        <c:lblOffset val="100"/>
      </c:catAx>
      <c:valAx>
        <c:axId val="129303296"/>
        <c:scaling>
          <c:orientation val="minMax"/>
          <c:min val="100000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b="1"/>
            </a:pPr>
            <a:endParaRPr lang="nb-NO"/>
          </a:p>
        </c:txPr>
        <c:crossAx val="128957440"/>
        <c:crosses val="autoZero"/>
        <c:crossBetween val="between"/>
      </c:valAx>
      <c:spPr>
        <a:solidFill>
          <a:srgbClr val="FFCCCC"/>
        </a:solidFill>
      </c:spPr>
    </c:plotArea>
    <c:legend>
      <c:legendPos val="r"/>
      <c:layout>
        <c:manualLayout>
          <c:xMode val="edge"/>
          <c:yMode val="edge"/>
          <c:x val="0.41467246018878956"/>
          <c:y val="0.75207129807613293"/>
          <c:w val="0.56971963783768431"/>
          <c:h val="0.16606064412942254"/>
        </c:manualLayout>
      </c:layout>
      <c:spPr>
        <a:solidFill>
          <a:schemeClr val="bg1"/>
        </a:solidFill>
      </c:spPr>
      <c:txPr>
        <a:bodyPr/>
        <a:lstStyle/>
        <a:p>
          <a:pPr>
            <a:defRPr sz="900" b="1"/>
          </a:pPr>
          <a:endParaRPr lang="nb-NO"/>
        </a:p>
      </c:txPr>
    </c:legend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'Ark1'!$B$4</c:f>
              <c:strCache>
                <c:ptCount val="1"/>
                <c:pt idx="0">
                  <c:v>Mill. liter</c:v>
                </c:pt>
              </c:strCache>
            </c:strRef>
          </c:tx>
          <c:spPr>
            <a:solidFill>
              <a:srgbClr val="C00000"/>
            </a:solidFill>
          </c:spPr>
          <c:cat>
            <c:numRef>
              <c:f>'Ark1'!$A$5:$A$26</c:f>
              <c:numCache>
                <c:formatCode>General</c:formatCode>
                <c:ptCount val="2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</c:numCache>
            </c:numRef>
          </c:cat>
          <c:val>
            <c:numRef>
              <c:f>'Ark1'!$B$5:$B$26</c:f>
              <c:numCache>
                <c:formatCode>#,##0</c:formatCode>
                <c:ptCount val="22"/>
                <c:pt idx="0">
                  <c:v>1836.787</c:v>
                </c:pt>
                <c:pt idx="1">
                  <c:v>1791.7160000000001</c:v>
                </c:pt>
                <c:pt idx="2">
                  <c:v>1783.73</c:v>
                </c:pt>
                <c:pt idx="3">
                  <c:v>1779.626</c:v>
                </c:pt>
                <c:pt idx="4">
                  <c:v>1736.8050000000001</c:v>
                </c:pt>
                <c:pt idx="5">
                  <c:v>1709.336</c:v>
                </c:pt>
                <c:pt idx="6">
                  <c:v>1688.8319999999999</c:v>
                </c:pt>
                <c:pt idx="7">
                  <c:v>1683.8739999999998</c:v>
                </c:pt>
                <c:pt idx="8">
                  <c:v>1671.5050000000001</c:v>
                </c:pt>
                <c:pt idx="9">
                  <c:v>1647.135</c:v>
                </c:pt>
                <c:pt idx="10">
                  <c:v>1559.2639999999999</c:v>
                </c:pt>
                <c:pt idx="11">
                  <c:v>1518.0319999999999</c:v>
                </c:pt>
                <c:pt idx="12">
                  <c:v>1504.6179999999999</c:v>
                </c:pt>
                <c:pt idx="13">
                  <c:v>1521.7270000000001</c:v>
                </c:pt>
                <c:pt idx="14">
                  <c:v>1520.2539999999999</c:v>
                </c:pt>
                <c:pt idx="15">
                  <c:v>1512.3829999999998</c:v>
                </c:pt>
                <c:pt idx="16">
                  <c:v>1500.414</c:v>
                </c:pt>
                <c:pt idx="17">
                  <c:v>1541.2929999999999</c:v>
                </c:pt>
                <c:pt idx="18">
                  <c:v>1526.771</c:v>
                </c:pt>
                <c:pt idx="19">
                  <c:v>1501.835</c:v>
                </c:pt>
                <c:pt idx="20">
                  <c:v>1506.0060000000001</c:v>
                </c:pt>
                <c:pt idx="21">
                  <c:v>1495.7</c:v>
                </c:pt>
              </c:numCache>
            </c:numRef>
          </c:val>
        </c:ser>
        <c:axId val="129340160"/>
        <c:axId val="129341696"/>
      </c:barChart>
      <c:catAx>
        <c:axId val="12934016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nb-NO"/>
          </a:p>
        </c:txPr>
        <c:crossAx val="129341696"/>
        <c:crosses val="autoZero"/>
        <c:auto val="1"/>
        <c:lblAlgn val="ctr"/>
        <c:lblOffset val="100"/>
      </c:catAx>
      <c:valAx>
        <c:axId val="129341696"/>
        <c:scaling>
          <c:orientation val="minMax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Mill liter</a:t>
                </a:r>
              </a:p>
            </c:rich>
          </c:tx>
          <c:layout/>
        </c:title>
        <c:numFmt formatCode="#,##0" sourceLinked="1"/>
        <c:tickLblPos val="nextTo"/>
        <c:txPr>
          <a:bodyPr/>
          <a:lstStyle/>
          <a:p>
            <a:pPr>
              <a:defRPr b="1"/>
            </a:pPr>
            <a:endParaRPr lang="nb-NO"/>
          </a:p>
        </c:txPr>
        <c:crossAx val="129340160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</c:spPr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nb-NO"/>
  <c:chart>
    <c:title>
      <c:tx>
        <c:rich>
          <a:bodyPr/>
          <a:lstStyle/>
          <a:p>
            <a:pPr>
              <a:defRPr/>
            </a:pPr>
            <a:r>
              <a:rPr lang="en-US" sz="1400" dirty="0" err="1"/>
              <a:t>Endring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liter per person </a:t>
            </a:r>
            <a:r>
              <a:rPr lang="en-US" sz="1400" dirty="0" err="1"/>
              <a:t>fra</a:t>
            </a:r>
            <a:r>
              <a:rPr lang="en-US" sz="1400" dirty="0"/>
              <a:t> 1990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'Ark1'!$I$4</c:f>
              <c:strCache>
                <c:ptCount val="1"/>
                <c:pt idx="0">
                  <c:v>Endring i liter per person fra 1990</c:v>
                </c:pt>
              </c:strCache>
            </c:strRef>
          </c:tx>
          <c:spPr>
            <a:solidFill>
              <a:srgbClr val="536303"/>
            </a:solidFill>
          </c:spPr>
          <c:cat>
            <c:numRef>
              <c:f>'Ark1'!$A$5:$A$26</c:f>
              <c:numCache>
                <c:formatCode>General</c:formatCode>
                <c:ptCount val="2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</c:numCache>
            </c:numRef>
          </c:cat>
          <c:val>
            <c:numRef>
              <c:f>'Ark1'!$I$5:$I$26</c:f>
              <c:numCache>
                <c:formatCode>0</c:formatCode>
                <c:ptCount val="22"/>
                <c:pt idx="0" formatCode="General">
                  <c:v>0</c:v>
                </c:pt>
                <c:pt idx="1">
                  <c:v>-12.311870006789951</c:v>
                </c:pt>
                <c:pt idx="2">
                  <c:v>-16.528819176708389</c:v>
                </c:pt>
                <c:pt idx="3">
                  <c:v>-19.96226741683455</c:v>
                </c:pt>
                <c:pt idx="4">
                  <c:v>-32.318380916937258</c:v>
                </c:pt>
                <c:pt idx="5">
                  <c:v>-40.814481774533888</c:v>
                </c:pt>
                <c:pt idx="6">
                  <c:v>-47.4447545484378</c:v>
                </c:pt>
                <c:pt idx="7">
                  <c:v>-50.57556755663299</c:v>
                </c:pt>
                <c:pt idx="8">
                  <c:v>-55.534879549305664</c:v>
                </c:pt>
                <c:pt idx="9">
                  <c:v>-63.377339242524016</c:v>
                </c:pt>
                <c:pt idx="10">
                  <c:v>-85.742162329807115</c:v>
                </c:pt>
                <c:pt idx="11">
                  <c:v>-96.825906385714219</c:v>
                </c:pt>
                <c:pt idx="12">
                  <c:v>-101.32805635115383</c:v>
                </c:pt>
                <c:pt idx="13">
                  <c:v>-99.628924934248857</c:v>
                </c:pt>
                <c:pt idx="14">
                  <c:v>-101.79137638170909</c:v>
                </c:pt>
                <c:pt idx="15">
                  <c:v>-105.5842149264717</c:v>
                </c:pt>
                <c:pt idx="16">
                  <c:v>-110.55914453220203</c:v>
                </c:pt>
                <c:pt idx="17">
                  <c:v>-104.65263941520777</c:v>
                </c:pt>
                <c:pt idx="18">
                  <c:v>-111.61302504437406</c:v>
                </c:pt>
                <c:pt idx="19">
                  <c:v>-120.97791242853016</c:v>
                </c:pt>
                <c:pt idx="20">
                  <c:v>-123.91631552865351</c:v>
                </c:pt>
                <c:pt idx="21">
                  <c:v>-129.92374875646638</c:v>
                </c:pt>
              </c:numCache>
            </c:numRef>
          </c:val>
        </c:ser>
        <c:axId val="129349120"/>
        <c:axId val="129350656"/>
      </c:barChart>
      <c:catAx>
        <c:axId val="129349120"/>
        <c:scaling>
          <c:orientation val="minMax"/>
        </c:scaling>
        <c:axPos val="b"/>
        <c:numFmt formatCode="General" sourceLinked="1"/>
        <c:tickLblPos val="high"/>
        <c:crossAx val="129350656"/>
        <c:crosses val="autoZero"/>
        <c:auto val="1"/>
        <c:lblAlgn val="ctr"/>
        <c:lblOffset val="100"/>
      </c:catAx>
      <c:valAx>
        <c:axId val="12935065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nb-NO"/>
          </a:p>
        </c:txPr>
        <c:crossAx val="129349120"/>
        <c:crosses val="autoZero"/>
        <c:crossBetween val="between"/>
      </c:valAx>
    </c:plotArea>
    <c:plotVisOnly val="1"/>
  </c:chart>
  <c:spPr>
    <a:solidFill>
      <a:srgbClr val="FFCCCC"/>
    </a:solidFill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0.11504</cdr:x>
      <cdr:y>0.07692</cdr:y>
    </cdr:from>
    <cdr:to>
      <cdr:x>0.74336</cdr:x>
      <cdr:y>0.15385</cdr:y>
    </cdr:to>
    <cdr:sp macro="" textlink="">
      <cdr:nvSpPr>
        <cdr:cNvPr id="2" name="TekstSylinder 1"/>
        <cdr:cNvSpPr txBox="1"/>
      </cdr:nvSpPr>
      <cdr:spPr>
        <a:xfrm xmlns:a="http://schemas.openxmlformats.org/drawingml/2006/main">
          <a:off x="936104" y="360040"/>
          <a:ext cx="511256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nb-NO" sz="1100" b="1" dirty="0" smtClean="0"/>
            <a:t>Allerede i linje 1 er kapitalen gitt en godtgjøring lik generell prisvekst</a:t>
          </a:r>
          <a:endParaRPr lang="nb-NO" sz="11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990" cy="49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98" tIns="45199" rIns="90398" bIns="45199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6286" y="0"/>
            <a:ext cx="2878990" cy="49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98" tIns="45199" rIns="90398" bIns="4519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501"/>
            <a:ext cx="2878990" cy="49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98" tIns="45199" rIns="90398" bIns="45199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6286" y="9431501"/>
            <a:ext cx="2878990" cy="49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98" tIns="45199" rIns="90398" bIns="4519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C0E9F9C-8CD9-42B0-981D-A63C96787A26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990" cy="49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98" tIns="45199" rIns="90398" bIns="45199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4713" y="0"/>
            <a:ext cx="2878990" cy="49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98" tIns="45199" rIns="90398" bIns="4519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13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3898" y="4716534"/>
            <a:ext cx="5317479" cy="446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98" tIns="45199" rIns="90398" bIns="451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933"/>
            <a:ext cx="2878990" cy="49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98" tIns="45199" rIns="90398" bIns="45199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4713" y="9429933"/>
            <a:ext cx="2878990" cy="49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98" tIns="45199" rIns="90398" bIns="4519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C74ECC4-4130-4E44-8589-4B0CC1B83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75CAB0-898E-479B-B924-FEA79D76F131}" type="slidenum">
              <a:rPr lang="en-US"/>
              <a:pPr/>
              <a:t>1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Tabellen viser fordeling av </a:t>
            </a:r>
            <a:r>
              <a:rPr lang="nb-NO" dirty="0" err="1" smtClean="0"/>
              <a:t>BU-tilsagn</a:t>
            </a:r>
            <a:r>
              <a:rPr lang="nb-NO" baseline="0" dirty="0" smtClean="0"/>
              <a:t> til melkeproduksjonsbruk fordelt på ulike størrelsesgrupper. </a:t>
            </a:r>
          </a:p>
          <a:p>
            <a:endParaRPr lang="nb-NO" baseline="0" dirty="0" smtClean="0"/>
          </a:p>
          <a:p>
            <a:r>
              <a:rPr lang="nb-NO" baseline="0" dirty="0" smtClean="0"/>
              <a:t>Som det framgår av tabellen har andelen tilsagn for de to største størrelsesgruppene gått noe ned i treårsperioden. </a:t>
            </a:r>
          </a:p>
          <a:p>
            <a:endParaRPr lang="nb-NO" baseline="0" dirty="0" smtClean="0"/>
          </a:p>
          <a:p>
            <a:r>
              <a:rPr lang="nb-NO" baseline="0" dirty="0" err="1" smtClean="0"/>
              <a:t>BU-midlenes</a:t>
            </a:r>
            <a:r>
              <a:rPr lang="nb-NO" baseline="0" dirty="0" smtClean="0"/>
              <a:t> bidrag til å utløse investeringer innenfor tradisjonelt landbruk er omfattende. </a:t>
            </a:r>
          </a:p>
          <a:p>
            <a:r>
              <a:rPr lang="nb-NO" baseline="0" smtClean="0"/>
              <a:t>Et eksempel</a:t>
            </a:r>
            <a:r>
              <a:rPr lang="nb-NO" baseline="0" dirty="0" smtClean="0"/>
              <a:t>: Innovasjon Norges gjennomgang av de kostnadsoverslag som ligger til grunn for tilsagn om investeringsstøtte i Nord-Trøndelag i 2010, viser at </a:t>
            </a:r>
            <a:r>
              <a:rPr lang="nb-NO" baseline="0" dirty="0" err="1" smtClean="0"/>
              <a:t>BU-midlene</a:t>
            </a:r>
            <a:r>
              <a:rPr lang="nb-NO" baseline="0" dirty="0" smtClean="0"/>
              <a:t> har bidratt til å utløse investeringer i driftsbygninger på til sammen 190 mill. kroner (27, 4 mill. i </a:t>
            </a:r>
            <a:r>
              <a:rPr lang="nb-NO" baseline="0" dirty="0" err="1" smtClean="0"/>
              <a:t>BU-tilskudd</a:t>
            </a:r>
            <a:r>
              <a:rPr lang="nb-NO" baseline="0" dirty="0" smtClean="0"/>
              <a:t> fordelt på 74 søknader).</a:t>
            </a:r>
          </a:p>
          <a:p>
            <a:endParaRPr lang="nb-NO" baseline="0" dirty="0" smtClean="0"/>
          </a:p>
          <a:p>
            <a:endParaRPr lang="nb-NO" baseline="0" dirty="0" smtClean="0"/>
          </a:p>
          <a:p>
            <a:endParaRPr lang="nb-NO" baseline="0" dirty="0" smtClean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74ECC4-4130-4E44-8589-4B0CC1B834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74ECC4-4130-4E44-8589-4B0CC1B834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Plassholder for nota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nb-NO" dirty="0" smtClean="0"/>
              <a:t>Provenyanslagene er hentet fra beregningene til Finansdepartementet</a:t>
            </a:r>
          </a:p>
          <a:p>
            <a:endParaRPr lang="nb-NO" dirty="0" smtClean="0"/>
          </a:p>
          <a:p>
            <a:pPr>
              <a:buFont typeface="Arial" pitchFamily="34" charset="0"/>
              <a:buChar char="•"/>
            </a:pPr>
            <a:r>
              <a:rPr lang="nb-NO" dirty="0" smtClean="0"/>
              <a:t> Differansen mellom proveny for statsbudsjettet og inntektsverdi for jordbruket skal tilsvare en beregning før og etter skatt</a:t>
            </a:r>
            <a:r>
              <a:rPr lang="nb-NO" baseline="0" dirty="0" smtClean="0"/>
              <a:t> – som a</a:t>
            </a:r>
            <a:r>
              <a:rPr lang="nb-NO" dirty="0" smtClean="0"/>
              <a:t>lle beregninger i jordbruksoppgjøret. </a:t>
            </a:r>
          </a:p>
          <a:p>
            <a:pPr>
              <a:buFont typeface="Arial" pitchFamily="34" charset="0"/>
              <a:buChar char="•"/>
            </a:pPr>
            <a:r>
              <a:rPr lang="nb-NO" dirty="0" smtClean="0"/>
              <a:t> Det vil si at det kommer skatt på alle økninger i tilskuddene. </a:t>
            </a:r>
          </a:p>
          <a:p>
            <a:pPr lvl="1">
              <a:buFont typeface="Arial" pitchFamily="34" charset="0"/>
              <a:buChar char="•"/>
            </a:pPr>
            <a:r>
              <a:rPr lang="nb-NO" dirty="0" smtClean="0"/>
              <a:t> Et proveny på statsbudsjettet av en skattelette tilsvarer (på gjennomsnittlig skatteprosent) som statstilskudd:  210</a:t>
            </a:r>
            <a:r>
              <a:rPr lang="nb-NO" baseline="0" dirty="0" smtClean="0"/>
              <a:t> : </a:t>
            </a:r>
            <a:r>
              <a:rPr lang="nb-NO" dirty="0" smtClean="0"/>
              <a:t>0,67=310 mill.</a:t>
            </a:r>
          </a:p>
          <a:p>
            <a:endParaRPr lang="nb-NO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dirty="0" smtClean="0"/>
              <a:t>(((Avviklingen av matproduksjonsavgiften er finansiert ved økt matmoms. Men matmomsen gjelder både egenproduserte og importerte</a:t>
            </a:r>
            <a:r>
              <a:rPr lang="nb-NO" baseline="0" dirty="0" smtClean="0"/>
              <a:t> matvarer, slik at det blir en viss konkurransevridning til fordel for norskprodusert mat.)))</a:t>
            </a:r>
            <a:endParaRPr lang="nb-NO" dirty="0" smtClean="0"/>
          </a:p>
          <a:p>
            <a:endParaRPr lang="nb-NO" dirty="0" smtClean="0"/>
          </a:p>
        </p:txBody>
      </p:sp>
      <p:sp>
        <p:nvSpPr>
          <p:cNvPr id="11268" name="Plassholder for lysbil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EE1450-2476-46A5-B301-B22B67218149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3068638"/>
            <a:ext cx="9145588" cy="3284537"/>
          </a:xfrm>
          <a:prstGeom prst="rect">
            <a:avLst/>
          </a:prstGeom>
          <a:solidFill>
            <a:srgbClr val="CFE3D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0" y="6351588"/>
            <a:ext cx="9144000" cy="522287"/>
          </a:xfrm>
          <a:prstGeom prst="rect">
            <a:avLst/>
          </a:prstGeom>
          <a:solidFill>
            <a:srgbClr val="00445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36563"/>
          </a:xfrm>
          <a:prstGeom prst="rect">
            <a:avLst/>
          </a:prstGeom>
          <a:solidFill>
            <a:srgbClr val="A1C6A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0" y="30654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708025" y="3060700"/>
            <a:ext cx="539750" cy="84138"/>
          </a:xfrm>
          <a:prstGeom prst="rect">
            <a:avLst/>
          </a:prstGeom>
          <a:solidFill>
            <a:srgbClr val="0B064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>
            <a:off x="6842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2" name="Line 29"/>
          <p:cNvSpPr>
            <a:spLocks noChangeShapeType="1"/>
          </p:cNvSpPr>
          <p:nvPr/>
        </p:nvSpPr>
        <p:spPr bwMode="auto">
          <a:xfrm>
            <a:off x="12588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3" name="Line 30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4" name="Line 31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5" name="Line 32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6" name="Line 33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7" name="Line 34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8" name="Line 35"/>
          <p:cNvSpPr>
            <a:spLocks noChangeShapeType="1"/>
          </p:cNvSpPr>
          <p:nvPr/>
        </p:nvSpPr>
        <p:spPr bwMode="auto">
          <a:xfrm>
            <a:off x="6842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9" name="Line 36"/>
          <p:cNvSpPr>
            <a:spLocks noChangeShapeType="1"/>
          </p:cNvSpPr>
          <p:nvPr/>
        </p:nvSpPr>
        <p:spPr bwMode="auto">
          <a:xfrm>
            <a:off x="12588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0" name="Line 37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1" name="Line 38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2" name="Line 39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3" name="Line 40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5" name="Line 42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6" name="Line 43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7" name="Line 44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9" name="Line 46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0" name="Line 47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1" name="Line 48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2" name="Line 49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3" name="Picture 50" descr="LMD1RB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9088" y="1449388"/>
            <a:ext cx="3405187" cy="1112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0" name="Rectangle 2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813300"/>
            <a:ext cx="6400800" cy="1346200"/>
          </a:xfrm>
        </p:spPr>
        <p:txBody>
          <a:bodyPr anchorCtr="1"/>
          <a:lstStyle>
            <a:lvl1pPr marL="0" indent="0" algn="ctr">
              <a:buFontTx/>
              <a:buNone/>
              <a:defRPr sz="1400" i="1"/>
            </a:lvl1pPr>
          </a:lstStyle>
          <a:p>
            <a:r>
              <a:rPr lang="nn-NO"/>
              <a:t>(Foredragsholder, tittel, sted, tid)</a:t>
            </a:r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3502025"/>
            <a:ext cx="6400800" cy="1317625"/>
          </a:xfrm>
        </p:spPr>
        <p:txBody>
          <a:bodyPr anchor="b" anchorCtr="1"/>
          <a:lstStyle>
            <a:lvl1pPr algn="ctr">
              <a:defRPr sz="1800" i="1"/>
            </a:lvl1pPr>
          </a:lstStyle>
          <a:p>
            <a:r>
              <a:rPr lang="nb-NO"/>
              <a:t>Presentasjonens tittel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845300" y="1066800"/>
            <a:ext cx="1903413" cy="48863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133475" y="1066800"/>
            <a:ext cx="5559425" cy="48863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58875" y="1066800"/>
            <a:ext cx="7589838" cy="5334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1133475" y="1838325"/>
            <a:ext cx="3730625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016500" y="1838325"/>
            <a:ext cx="3732213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33475" y="1838325"/>
            <a:ext cx="37306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016500" y="1838325"/>
            <a:ext cx="37322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8025" y="441325"/>
            <a:ext cx="8439150" cy="5910263"/>
          </a:xfrm>
          <a:prstGeom prst="rect">
            <a:avLst/>
          </a:prstGeom>
          <a:solidFill>
            <a:srgbClr val="CFE3D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704850" cy="549275"/>
          </a:xfrm>
          <a:prstGeom prst="rect">
            <a:avLst/>
          </a:prstGeom>
          <a:solidFill>
            <a:srgbClr val="A1C6A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42913"/>
            <a:ext cx="704850" cy="6442075"/>
          </a:xfrm>
          <a:prstGeom prst="rect">
            <a:avLst/>
          </a:prstGeom>
          <a:solidFill>
            <a:srgbClr val="00425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7048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0" y="6415088"/>
            <a:ext cx="70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12457A64-BDB0-4ABD-B3CD-3FFF65B95812}" type="slidenum">
              <a:rPr lang="en-US" sz="1800">
                <a:solidFill>
                  <a:schemeClr val="bg1"/>
                </a:solidFill>
                <a:latin typeface="Verdana" pitchFamily="34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711200" y="444500"/>
            <a:ext cx="539750" cy="84138"/>
          </a:xfrm>
          <a:prstGeom prst="rect">
            <a:avLst/>
          </a:prstGeom>
          <a:solidFill>
            <a:srgbClr val="0B064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7505700" y="457200"/>
            <a:ext cx="1638300" cy="5891213"/>
          </a:xfrm>
          <a:prstGeom prst="rect">
            <a:avLst/>
          </a:prstGeom>
          <a:solidFill>
            <a:srgbClr val="A1C6A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717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8875" y="1066800"/>
            <a:ext cx="758983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71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33475" y="1838325"/>
            <a:ext cx="761523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>
            <a:off x="12588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5" name="Line 21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auto">
          <a:xfrm>
            <a:off x="12588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3" name="Line 39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4" name="Text Box 40"/>
          <p:cNvSpPr txBox="1">
            <a:spLocks noChangeArrowheads="1"/>
          </p:cNvSpPr>
          <p:nvPr/>
        </p:nvSpPr>
        <p:spPr bwMode="auto">
          <a:xfrm>
            <a:off x="5503863" y="55563"/>
            <a:ext cx="3259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endParaRPr lang="nb-NO" sz="1600" i="1">
              <a:solidFill>
                <a:srgbClr val="0B064D"/>
              </a:solidFill>
              <a:latin typeface="Verdana" pitchFamily="34" charset="0"/>
            </a:endParaRPr>
          </a:p>
        </p:txBody>
      </p:sp>
      <p:sp>
        <p:nvSpPr>
          <p:cNvPr id="1065" name="Text Box 41"/>
          <p:cNvSpPr txBox="1">
            <a:spLocks noChangeArrowheads="1"/>
          </p:cNvSpPr>
          <p:nvPr/>
        </p:nvSpPr>
        <p:spPr bwMode="auto">
          <a:xfrm>
            <a:off x="876300" y="6400800"/>
            <a:ext cx="664845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nb-NO" sz="1400" i="1">
                <a:solidFill>
                  <a:srgbClr val="0B064D"/>
                </a:solidFill>
                <a:latin typeface="Verdana" pitchFamily="34" charset="0"/>
              </a:rPr>
              <a:t>Det kongelige landbruks- og matdepartement</a:t>
            </a:r>
            <a:endParaRPr lang="en-US" sz="1400" i="1">
              <a:solidFill>
                <a:srgbClr val="0B064D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9pPr>
    </p:titleStyle>
    <p:bodyStyle>
      <a:lvl1pPr marL="314325" indent="-314325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66750" indent="-333375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038225" indent="-352425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524000" indent="-3048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847850" indent="-295275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05050" indent="-295275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762250" indent="-295275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19450" indent="-295275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676650" indent="-295275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b-NO" b="1" dirty="0" smtClean="0"/>
              <a:t>Hva må den nye meldingen om landbruks- og matpolitikken inneholde?</a:t>
            </a:r>
            <a:br>
              <a:rPr lang="nb-NO" b="1" dirty="0" smtClean="0"/>
            </a:br>
            <a:r>
              <a:rPr lang="nb-NO" b="1" dirty="0" smtClean="0"/>
              <a:t/>
            </a:r>
            <a:br>
              <a:rPr lang="nb-NO" b="1" dirty="0" smtClean="0"/>
            </a:br>
            <a:r>
              <a:rPr lang="nb-NO" b="1" dirty="0" smtClean="0"/>
              <a:t>den 6. oktober 2011</a:t>
            </a:r>
            <a:endParaRPr lang="nb-NO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b="1" dirty="0" smtClean="0"/>
              <a:t> Statsråd Lars Peder Brekk</a:t>
            </a:r>
            <a:endParaRPr lang="nb-N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>
          <a:xfrm>
            <a:off x="1116013" y="765175"/>
            <a:ext cx="7589837" cy="533400"/>
          </a:xfrm>
        </p:spPr>
        <p:txBody>
          <a:bodyPr/>
          <a:lstStyle/>
          <a:p>
            <a:r>
              <a:rPr lang="nb-NO" b="1" dirty="0" smtClean="0"/>
              <a:t>Virkninger for jordbruket</a:t>
            </a:r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>
          <a:xfrm>
            <a:off x="1116013" y="1557338"/>
            <a:ext cx="7758112" cy="3959225"/>
          </a:xfrm>
        </p:spPr>
        <p:txBody>
          <a:bodyPr/>
          <a:lstStyle/>
          <a:p>
            <a:pPr>
              <a:buFontTx/>
              <a:buNone/>
            </a:pPr>
            <a:endParaRPr lang="nb-NO" i="1" u="sng" baseline="30000" dirty="0" smtClean="0"/>
          </a:p>
          <a:p>
            <a:pPr>
              <a:buFontTx/>
              <a:buNone/>
            </a:pPr>
            <a:endParaRPr lang="nb-NO" i="1" u="sng" baseline="30000" dirty="0" smtClean="0"/>
          </a:p>
          <a:p>
            <a:pPr>
              <a:buFontTx/>
              <a:buNone/>
            </a:pPr>
            <a:endParaRPr lang="nb-NO" b="1" i="1" u="sng" dirty="0" smtClean="0"/>
          </a:p>
          <a:p>
            <a:pPr>
              <a:buFontTx/>
              <a:buNone/>
            </a:pPr>
            <a:endParaRPr lang="nb-NO" b="1" i="1" u="sng" dirty="0"/>
          </a:p>
          <a:p>
            <a:pPr>
              <a:buFontTx/>
              <a:buNone/>
            </a:pPr>
            <a:endParaRPr lang="nb-NO" b="1" i="1" u="sng" dirty="0" smtClean="0"/>
          </a:p>
          <a:p>
            <a:pPr>
              <a:buFontTx/>
              <a:buNone/>
            </a:pPr>
            <a:endParaRPr lang="nb-NO" b="1" i="1" u="sng" dirty="0"/>
          </a:p>
          <a:p>
            <a:pPr>
              <a:buFontTx/>
              <a:buNone/>
            </a:pPr>
            <a:endParaRPr lang="nb-NO" b="1" i="1" u="sng" dirty="0" smtClean="0"/>
          </a:p>
          <a:p>
            <a:pPr>
              <a:buFontTx/>
              <a:buNone/>
            </a:pPr>
            <a:endParaRPr lang="nb-NO" b="1" i="1" u="sng" dirty="0" smtClean="0"/>
          </a:p>
          <a:p>
            <a:endParaRPr lang="nb-NO" dirty="0" smtClean="0"/>
          </a:p>
          <a:p>
            <a:r>
              <a:rPr lang="nb-NO" dirty="0" smtClean="0"/>
              <a:t>Vel 300 millioner kroner i inntektsverdi for jordbruket</a:t>
            </a:r>
          </a:p>
          <a:p>
            <a:r>
              <a:rPr lang="nb-NO" dirty="0" smtClean="0"/>
              <a:t>Dette tilsvarer ca. 6 000 kroner per årsverk	</a:t>
            </a:r>
          </a:p>
        </p:txBody>
      </p:sp>
      <p:graphicFrame>
        <p:nvGraphicFramePr>
          <p:cNvPr id="6" name="Tabell 5"/>
          <p:cNvGraphicFramePr>
            <a:graphicFrameLocks noGrp="1"/>
          </p:cNvGraphicFramePr>
          <p:nvPr/>
        </p:nvGraphicFramePr>
        <p:xfrm>
          <a:off x="1115616" y="2060848"/>
          <a:ext cx="7671689" cy="188936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832648"/>
                <a:gridCol w="576064"/>
                <a:gridCol w="1262977"/>
              </a:tblGrid>
              <a:tr h="364691">
                <a:tc>
                  <a:txBody>
                    <a:bodyPr/>
                    <a:lstStyle/>
                    <a:p>
                      <a:r>
                        <a:rPr lang="nb-NO" b="0" dirty="0" smtClean="0"/>
                        <a:t>Avskrivinger </a:t>
                      </a:r>
                      <a:r>
                        <a:rPr lang="nb-NO" b="0" smtClean="0"/>
                        <a:t>husdyrbygg – </a:t>
                      </a:r>
                      <a:r>
                        <a:rPr lang="nb-NO" b="0" dirty="0" smtClean="0"/>
                        <a:t>fra 4 til 6 %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b="0" dirty="0" smtClean="0"/>
                        <a:t>ca.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b="0" dirty="0" smtClean="0"/>
                        <a:t>150 mill.</a:t>
                      </a:r>
                      <a:r>
                        <a:rPr lang="nb-NO" b="0" baseline="0" dirty="0" smtClean="0"/>
                        <a:t> 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6328">
                <a:tc>
                  <a:txBody>
                    <a:bodyPr/>
                    <a:lstStyle/>
                    <a:p>
                      <a:r>
                        <a:rPr lang="nb-NO" b="0" dirty="0" smtClean="0"/>
                        <a:t>Avskrivinger bygg levetid</a:t>
                      </a:r>
                      <a:r>
                        <a:rPr lang="nb-NO" b="0" baseline="0" dirty="0" smtClean="0"/>
                        <a:t> &lt;20 år – </a:t>
                      </a:r>
                      <a:r>
                        <a:rPr lang="nb-NO" b="0" dirty="0" smtClean="0"/>
                        <a:t>fra 8 til 10 %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b="0" dirty="0" smtClean="0"/>
                        <a:t>ca.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b="0" dirty="0" smtClean="0"/>
                        <a:t>30 mill.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4691">
                <a:tc>
                  <a:txBody>
                    <a:bodyPr/>
                    <a:lstStyle/>
                    <a:p>
                      <a:r>
                        <a:rPr lang="nb-NO" b="0" dirty="0" smtClean="0"/>
                        <a:t>Avskrivninger </a:t>
                      </a:r>
                      <a:r>
                        <a:rPr lang="nb-NO" b="0" dirty="0" err="1" smtClean="0"/>
                        <a:t>BU-tilskudd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b="0" dirty="0" smtClean="0"/>
                        <a:t>ca.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b="0" dirty="0" smtClean="0"/>
                        <a:t>10 mill. 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4691">
                <a:tc>
                  <a:txBody>
                    <a:bodyPr/>
                    <a:lstStyle/>
                    <a:p>
                      <a:r>
                        <a:rPr lang="nb-NO" b="0" dirty="0" smtClean="0"/>
                        <a:t>Jordbruksfradrag leiekjøring og tjenester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b="0" dirty="0" smtClean="0"/>
                        <a:t>ca.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b="0" dirty="0" smtClean="0"/>
                        <a:t>20 mill. 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4691">
                <a:tc>
                  <a:txBody>
                    <a:bodyPr/>
                    <a:lstStyle/>
                    <a:p>
                      <a:r>
                        <a:rPr lang="nb-NO" b="0" dirty="0" smtClean="0"/>
                        <a:t>Samlet proveny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b="0" dirty="0" smtClean="0"/>
                        <a:t>ca.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b="0" dirty="0" smtClean="0"/>
                        <a:t>210 mill. </a:t>
                      </a:r>
                      <a:endParaRPr lang="nb-NO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Et eksempel - </a:t>
            </a:r>
            <a:r>
              <a:rPr lang="nb-NO" dirty="0" err="1" smtClean="0"/>
              <a:t>BU-midlenes</a:t>
            </a:r>
            <a:r>
              <a:rPr lang="nb-NO" dirty="0" smtClean="0"/>
              <a:t> bidrag til å utløse investeringer på melkebruk</a:t>
            </a:r>
            <a:br>
              <a:rPr lang="nb-NO" dirty="0" smtClean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sz="1200" dirty="0" smtClean="0"/>
              <a:t>Fordeling av </a:t>
            </a:r>
            <a:r>
              <a:rPr lang="nb-NO" sz="1200" dirty="0" err="1" smtClean="0"/>
              <a:t>BU-tilsagn</a:t>
            </a:r>
            <a:r>
              <a:rPr lang="nb-NO" sz="1200" dirty="0" smtClean="0"/>
              <a:t> til melkebruk fordelt på ulike størrelsesgrupper</a:t>
            </a:r>
            <a:endParaRPr lang="nb-NO" sz="1200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</p:nvPr>
        </p:nvGraphicFramePr>
        <p:xfrm>
          <a:off x="1259632" y="2132856"/>
          <a:ext cx="5760642" cy="2118348"/>
        </p:xfrm>
        <a:graphic>
          <a:graphicData uri="http://schemas.openxmlformats.org/drawingml/2006/table">
            <a:tbl>
              <a:tblPr/>
              <a:tblGrid>
                <a:gridCol w="865776"/>
                <a:gridCol w="865776"/>
                <a:gridCol w="865776"/>
                <a:gridCol w="865776"/>
                <a:gridCol w="865776"/>
                <a:gridCol w="865776"/>
                <a:gridCol w="565986"/>
              </a:tblGrid>
              <a:tr h="353058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2008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2009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2010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353058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Størrelse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Tall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Tall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Tall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058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&lt;=15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FF0000"/>
                          </a:solidFill>
                          <a:latin typeface="DepCentury Old Style"/>
                        </a:rPr>
                        <a:t>18 %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FF0000"/>
                          </a:solidFill>
                          <a:latin typeface="DepCentury Old Style"/>
                        </a:rPr>
                        <a:t>20 %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FF0000"/>
                          </a:solidFill>
                          <a:latin typeface="DepCentury Old Style"/>
                        </a:rPr>
                        <a:t>22 %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058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16-30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165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FF0000"/>
                          </a:solidFill>
                          <a:latin typeface="DepCentury Old Style"/>
                        </a:rPr>
                        <a:t>54 %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217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FF0000"/>
                          </a:solidFill>
                          <a:latin typeface="DepCentury Old Style"/>
                        </a:rPr>
                        <a:t>54 %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216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FF0000"/>
                          </a:solidFill>
                          <a:latin typeface="DepCentury Old Style"/>
                        </a:rPr>
                        <a:t>55 %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058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31-35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FF0000"/>
                          </a:solidFill>
                          <a:latin typeface="DepCentury Old Style"/>
                        </a:rPr>
                        <a:t>19 %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FF0000"/>
                          </a:solidFill>
                          <a:latin typeface="DepCentury Old Style"/>
                        </a:rPr>
                        <a:t>18 %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FF0000"/>
                          </a:solidFill>
                          <a:latin typeface="DepCentury Old Style"/>
                        </a:rPr>
                        <a:t>17 %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058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&gt;50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FF0000"/>
                          </a:solidFill>
                          <a:latin typeface="DepCentury Old Style"/>
                        </a:rPr>
                        <a:t>9 %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latin typeface="DepCentury Old Style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FF0000"/>
                          </a:solidFill>
                          <a:latin typeface="DepCentury Old Style"/>
                        </a:rPr>
                        <a:t>8 %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latin typeface="DepCentury Old Style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 dirty="0">
                          <a:solidFill>
                            <a:srgbClr val="FF0000"/>
                          </a:solidFill>
                          <a:latin typeface="DepCentury Old Style"/>
                        </a:rPr>
                        <a:t>6 %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Er det bare de store som får </a:t>
            </a:r>
            <a:r>
              <a:rPr lang="nb-NO" dirty="0" err="1" smtClean="0"/>
              <a:t>BU-støtte</a:t>
            </a:r>
            <a:r>
              <a:rPr lang="nb-NO" dirty="0" smtClean="0"/>
              <a:t>?</a:t>
            </a:r>
            <a:br>
              <a:rPr lang="nb-NO" dirty="0" smtClean="0"/>
            </a:br>
            <a:endParaRPr lang="nb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844824"/>
            <a:ext cx="4029075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7348538" y="450850"/>
            <a:ext cx="1795462" cy="5894388"/>
          </a:xfrm>
          <a:prstGeom prst="rect">
            <a:avLst/>
          </a:prstGeom>
          <a:solidFill>
            <a:srgbClr val="CFE3D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22532" name="Rectangle 6"/>
          <p:cNvSpPr>
            <a:spLocks noGrp="1" noChangeArrowheads="1"/>
          </p:cNvSpPr>
          <p:nvPr>
            <p:ph type="title"/>
          </p:nvPr>
        </p:nvSpPr>
        <p:spPr>
          <a:xfrm>
            <a:off x="1116013" y="620712"/>
            <a:ext cx="8027987" cy="720056"/>
          </a:xfrm>
        </p:spPr>
        <p:txBody>
          <a:bodyPr/>
          <a:lstStyle/>
          <a:p>
            <a:pPr eaLnBrk="1" hangingPunct="1"/>
            <a:r>
              <a:rPr lang="nb-NO" sz="2000" b="1" dirty="0" smtClean="0"/>
              <a:t>Inntektsutvikling i jordbruket, tall fra </a:t>
            </a:r>
            <a:r>
              <a:rPr lang="nb-NO" sz="2000" b="1" dirty="0" err="1" smtClean="0"/>
              <a:t>budsjettnemda</a:t>
            </a:r>
            <a:r>
              <a:rPr lang="nb-NO" sz="2000" b="1" dirty="0" smtClean="0"/>
              <a:t/>
            </a:r>
            <a:br>
              <a:rPr lang="nb-NO" sz="2000" b="1" dirty="0" smtClean="0"/>
            </a:br>
            <a:r>
              <a:rPr lang="nb-NO" sz="1200" b="1" dirty="0" smtClean="0"/>
              <a:t>Totalkalkylen for jordbruket, normalisert, inkl verdi av jordbruksfradraget</a:t>
            </a:r>
            <a:endParaRPr lang="nb-NO" sz="2000" b="1" dirty="0" smtClean="0"/>
          </a:p>
        </p:txBody>
      </p:sp>
      <p:graphicFrame>
        <p:nvGraphicFramePr>
          <p:cNvPr id="6" name="Diagram 5"/>
          <p:cNvGraphicFramePr/>
          <p:nvPr/>
        </p:nvGraphicFramePr>
        <p:xfrm>
          <a:off x="827584" y="1412776"/>
          <a:ext cx="8064896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7"/>
          <p:cNvSpPr txBox="1">
            <a:spLocks noChangeArrowheads="1"/>
          </p:cNvSpPr>
          <p:nvPr/>
        </p:nvSpPr>
        <p:spPr bwMode="auto">
          <a:xfrm>
            <a:off x="971600" y="5085184"/>
            <a:ext cx="817240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4325" marR="0" lvl="0" indent="-3143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b-NO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Fra 2006 til prognosen for 2012, er</a:t>
            </a:r>
            <a:r>
              <a:rPr kumimoji="0" lang="nb-NO" sz="1400" b="1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inntektsøkningen om lag 110.000 kr/årsverk eller 70 % (andre 110.00 eller 31%)</a:t>
            </a:r>
            <a:endParaRPr kumimoji="0" lang="nb-NO" sz="1800" b="1" i="0" u="none" strike="noStrike" kern="0" cap="none" spc="0" normalizeH="0" noProof="0" dirty="0" smtClean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4325" indent="-314325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nb-NO" sz="1400" b="1" kern="0" dirty="0" smtClean="0">
                <a:solidFill>
                  <a:schemeClr val="accent2"/>
                </a:solidFill>
                <a:latin typeface="+mn-lt"/>
              </a:rPr>
              <a:t>Fra 2006 til siste regnskapsår 2010, er inntektsøkningen 91.000 eller 57% (andre 74.900 eller 21%)</a:t>
            </a:r>
          </a:p>
          <a:p>
            <a:pPr marL="314325" indent="-314325" eaLnBrk="0" hangingPunct="0">
              <a:spcBef>
                <a:spcPct val="20000"/>
              </a:spcBef>
              <a:buFontTx/>
              <a:buChar char="•"/>
              <a:defRPr/>
            </a:pPr>
            <a:endParaRPr kumimoji="0" lang="nb-NO" sz="1800" b="1" i="0" u="none" strike="noStrike" kern="0" cap="none" spc="0" normalizeH="0" noProof="0" dirty="0" smtClean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4325" marR="0" lvl="0" indent="-31432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nb-NO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348538" y="450850"/>
            <a:ext cx="1795462" cy="5894388"/>
          </a:xfrm>
          <a:prstGeom prst="rect">
            <a:avLst/>
          </a:prstGeom>
          <a:solidFill>
            <a:srgbClr val="CFE3D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589838" cy="648072"/>
          </a:xfrm>
        </p:spPr>
        <p:txBody>
          <a:bodyPr/>
          <a:lstStyle/>
          <a:p>
            <a:r>
              <a:rPr lang="nb-NO" sz="2000" b="1" dirty="0" smtClean="0"/>
              <a:t>Inntektsendring per årsverk iflg. referansebrukene</a:t>
            </a:r>
            <a:br>
              <a:rPr lang="nb-NO" sz="2000" b="1" dirty="0" smtClean="0"/>
            </a:br>
            <a:r>
              <a:rPr lang="nb-NO" sz="1600" b="1" dirty="0" smtClean="0"/>
              <a:t>inkl. verdi av jordbruksfraraget</a:t>
            </a:r>
            <a:endParaRPr lang="nb-NO" sz="2000" b="1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827584" y="1340768"/>
          <a:ext cx="806489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Sylinder 7"/>
          <p:cNvSpPr txBox="1"/>
          <p:nvPr/>
        </p:nvSpPr>
        <p:spPr>
          <a:xfrm>
            <a:off x="971600" y="5949280"/>
            <a:ext cx="5671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800" dirty="0" smtClean="0"/>
              <a:t>Sammenkjeding av endringer  fra 2006 til budsjett for 2011</a:t>
            </a:r>
            <a:endParaRPr lang="nb-NO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348538" y="450850"/>
            <a:ext cx="1795462" cy="5894388"/>
          </a:xfrm>
          <a:prstGeom prst="rect">
            <a:avLst/>
          </a:prstGeom>
          <a:solidFill>
            <a:srgbClr val="CFE3D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8136904" cy="648072"/>
          </a:xfrm>
        </p:spPr>
        <p:txBody>
          <a:bodyPr/>
          <a:lstStyle/>
          <a:p>
            <a:r>
              <a:rPr lang="nb-NO" b="1" dirty="0" smtClean="0"/>
              <a:t>Utvikling i ulike resultatmål fra 2006</a:t>
            </a:r>
            <a:r>
              <a:rPr lang="nb-NO" sz="3200" b="1" dirty="0" smtClean="0"/>
              <a:t/>
            </a:r>
            <a:br>
              <a:rPr lang="nb-NO" sz="3200" b="1" dirty="0" smtClean="0"/>
            </a:br>
            <a:r>
              <a:rPr lang="nb-NO" sz="1400" b="1" u="sng" dirty="0" smtClean="0"/>
              <a:t>Ekskl</a:t>
            </a:r>
            <a:r>
              <a:rPr lang="nb-NO" sz="1400" b="1" dirty="0" smtClean="0"/>
              <a:t>. verdi av jordbruksfradraget (som kan legges til på alle linjer)</a:t>
            </a:r>
            <a:endParaRPr lang="nb-NO" sz="1800" b="1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827584" y="1412776"/>
          <a:ext cx="8136904" cy="4680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7348538" y="450850"/>
            <a:ext cx="1795462" cy="5894388"/>
          </a:xfrm>
          <a:prstGeom prst="rect">
            <a:avLst/>
          </a:prstGeom>
          <a:solidFill>
            <a:srgbClr val="CFE3D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7" name="Tittel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7589838" cy="648072"/>
          </a:xfrm>
        </p:spPr>
        <p:txBody>
          <a:bodyPr/>
          <a:lstStyle/>
          <a:p>
            <a:r>
              <a:rPr lang="nb-NO" sz="2000" b="1" dirty="0" smtClean="0"/>
              <a:t>Mål å dekke hjemmemarkedets etterspørsel</a:t>
            </a:r>
            <a:br>
              <a:rPr lang="nb-NO" sz="2000" b="1" dirty="0" smtClean="0"/>
            </a:br>
            <a:r>
              <a:rPr lang="nb-NO" sz="2000" b="1" dirty="0" smtClean="0"/>
              <a:t>innenfor de handelspolitiske rammer</a:t>
            </a:r>
            <a:endParaRPr lang="nb-NO" sz="2000" b="1" dirty="0"/>
          </a:p>
        </p:txBody>
      </p:sp>
      <p:pic>
        <p:nvPicPr>
          <p:cNvPr id="11" name="Bilde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5088" y="1268760"/>
            <a:ext cx="820891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Plassholder for innhold 2"/>
          <p:cNvSpPr>
            <a:spLocks noGrp="1"/>
          </p:cNvSpPr>
          <p:nvPr>
            <p:ph idx="1"/>
          </p:nvPr>
        </p:nvSpPr>
        <p:spPr>
          <a:xfrm>
            <a:off x="899592" y="5517232"/>
            <a:ext cx="8064896" cy="864096"/>
          </a:xfrm>
        </p:spPr>
        <p:txBody>
          <a:bodyPr/>
          <a:lstStyle/>
          <a:p>
            <a:r>
              <a:rPr lang="nb-NO" sz="1600" dirty="0" smtClean="0"/>
              <a:t>Selvforsyningsgraden er den andelen av det vi konsumerer som er produsert i Norge, målt på energibasis (kalorier)</a:t>
            </a:r>
          </a:p>
          <a:p>
            <a:r>
              <a:rPr lang="nb-NO" sz="1600" dirty="0" smtClean="0"/>
              <a:t>Potensial for å øke i korn, og grøntsektoren</a:t>
            </a:r>
          </a:p>
          <a:p>
            <a:pPr>
              <a:buNone/>
            </a:pPr>
            <a:endParaRPr lang="nb-NO" dirty="0" smtClean="0"/>
          </a:p>
          <a:p>
            <a:endParaRPr lang="nb-NO" dirty="0"/>
          </a:p>
        </p:txBody>
      </p:sp>
      <p:cxnSp>
        <p:nvCxnSpPr>
          <p:cNvPr id="8" name="Rett linje 7"/>
          <p:cNvCxnSpPr/>
          <p:nvPr/>
        </p:nvCxnSpPr>
        <p:spPr>
          <a:xfrm>
            <a:off x="5508104" y="1700808"/>
            <a:ext cx="0" cy="331236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348538" y="450850"/>
            <a:ext cx="1795462" cy="5894388"/>
          </a:xfrm>
          <a:prstGeom prst="rect">
            <a:avLst/>
          </a:prstGeom>
          <a:solidFill>
            <a:srgbClr val="CFE3D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87624" y="692696"/>
            <a:ext cx="7589838" cy="533400"/>
          </a:xfrm>
        </p:spPr>
        <p:txBody>
          <a:bodyPr/>
          <a:lstStyle/>
          <a:p>
            <a:r>
              <a:rPr lang="nb-NO" b="1" dirty="0" smtClean="0">
                <a:latin typeface="Calibri" pitchFamily="34" charset="0"/>
              </a:rPr>
              <a:t>Øke produksjonen, så langt som mulig på norske ressurser</a:t>
            </a:r>
            <a:endParaRPr lang="nb-NO" b="1" dirty="0">
              <a:latin typeface="Calibri" pitchFamily="34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33475" y="1628800"/>
            <a:ext cx="7615238" cy="2664295"/>
          </a:xfrm>
        </p:spPr>
        <p:txBody>
          <a:bodyPr/>
          <a:lstStyle/>
          <a:p>
            <a:r>
              <a:rPr lang="nb-NO" b="1" dirty="0" smtClean="0">
                <a:latin typeface="Calibri" pitchFamily="34" charset="0"/>
              </a:rPr>
              <a:t>Vi vil utnytte norske arealressurser, gras- og kornarealer</a:t>
            </a:r>
          </a:p>
          <a:p>
            <a:r>
              <a:rPr lang="nb-NO" b="1" dirty="0" smtClean="0">
                <a:latin typeface="Calibri" pitchFamily="34" charset="0"/>
              </a:rPr>
              <a:t>Økt kraftfôrbruk øker hjemmemarkedet for fôrkorn. Utfordring å øke kornproduksjonen for å øke norskprodusert andel, både av mat- og fôrkorn.</a:t>
            </a:r>
          </a:p>
          <a:p>
            <a:r>
              <a:rPr lang="nb-NO" b="1" dirty="0" smtClean="0">
                <a:latin typeface="Calibri" pitchFamily="34" charset="0"/>
              </a:rPr>
              <a:t>Norsk andel korn i mat og fôr varierer mye pga. været.</a:t>
            </a:r>
          </a:p>
          <a:p>
            <a:pPr>
              <a:buNone/>
            </a:pPr>
            <a:r>
              <a:rPr lang="nb-NO" b="1" dirty="0" smtClean="0">
                <a:latin typeface="Calibri" pitchFamily="34" charset="0"/>
              </a:rPr>
              <a:t>	</a:t>
            </a:r>
          </a:p>
          <a:p>
            <a:pPr>
              <a:buNone/>
            </a:pPr>
            <a:endParaRPr lang="nb-NO" b="1" dirty="0" smtClean="0">
              <a:latin typeface="Calibri" pitchFamily="34" charset="0"/>
            </a:endParaRPr>
          </a:p>
          <a:p>
            <a:pPr>
              <a:buNone/>
            </a:pPr>
            <a:r>
              <a:rPr lang="nb-NO" b="1" dirty="0" smtClean="0">
                <a:latin typeface="Calibri" pitchFamily="34" charset="0"/>
              </a:rPr>
              <a:t>Norsk andel av råvarer til kraftfôr: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endParaRPr lang="nb-NO" dirty="0" smtClean="0"/>
          </a:p>
          <a:p>
            <a:endParaRPr lang="nb-NO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1187621" y="4293095"/>
          <a:ext cx="7200805" cy="1479799"/>
        </p:xfrm>
        <a:graphic>
          <a:graphicData uri="http://schemas.openxmlformats.org/drawingml/2006/table">
            <a:tbl>
              <a:tblPr/>
              <a:tblGrid>
                <a:gridCol w="1689481"/>
                <a:gridCol w="787332"/>
                <a:gridCol w="787332"/>
                <a:gridCol w="787332"/>
                <a:gridCol w="787332"/>
                <a:gridCol w="787332"/>
                <a:gridCol w="787332"/>
                <a:gridCol w="787332"/>
              </a:tblGrid>
              <a:tr h="295960">
                <a:tc>
                  <a:txBody>
                    <a:bodyPr/>
                    <a:lstStyle/>
                    <a:p>
                      <a:pPr algn="l" fontAlgn="t"/>
                      <a:r>
                        <a:rPr lang="nb-NO" sz="16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1997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2000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 dirty="0">
                          <a:latin typeface="DepCentury Old Style"/>
                        </a:rPr>
                        <a:t>2003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2006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2007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2008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2009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</a:tr>
              <a:tr h="309412">
                <a:tc>
                  <a:txBody>
                    <a:bodyPr/>
                    <a:lstStyle/>
                    <a:p>
                      <a:pPr algn="l" fontAlgn="t"/>
                      <a:r>
                        <a:rPr lang="nb-NO" sz="1600" b="1" i="0" u="none" strike="noStrike">
                          <a:latin typeface="DepCentury Old Style"/>
                        </a:rPr>
                        <a:t>Karbohydrat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77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82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78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78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73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71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88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</a:tr>
              <a:tr h="282507">
                <a:tc>
                  <a:txBody>
                    <a:bodyPr/>
                    <a:lstStyle/>
                    <a:p>
                      <a:pPr algn="l" fontAlgn="t"/>
                      <a:r>
                        <a:rPr lang="nb-NO" sz="1600" b="1" i="0" u="none" strike="noStrike">
                          <a:latin typeface="DepCentury Old Style"/>
                        </a:rPr>
                        <a:t>Fett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100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87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72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61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54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58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66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</a:tr>
              <a:tr h="295960">
                <a:tc>
                  <a:txBody>
                    <a:bodyPr/>
                    <a:lstStyle/>
                    <a:p>
                      <a:pPr algn="l" fontAlgn="t"/>
                      <a:r>
                        <a:rPr lang="nb-NO" sz="1600" b="1" i="0" u="none" strike="noStrike">
                          <a:latin typeface="DepCentury Old Style"/>
                        </a:rPr>
                        <a:t>Protein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49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37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17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13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12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11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0" u="none" strike="noStrike">
                          <a:latin typeface="DepCentury Old Style"/>
                        </a:rPr>
                        <a:t>12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</a:tr>
              <a:tr h="295960">
                <a:tc>
                  <a:txBody>
                    <a:bodyPr/>
                    <a:lstStyle/>
                    <a:p>
                      <a:pPr algn="l" fontAlgn="t"/>
                      <a:r>
                        <a:rPr lang="nb-NO" sz="1600" b="1" i="1" u="none" strike="noStrike">
                          <a:latin typeface="DepCentury Old Style"/>
                        </a:rPr>
                        <a:t>Totalt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1" u="none" strike="noStrike">
                          <a:latin typeface="DepCentury Old Style"/>
                        </a:rPr>
                        <a:t>73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1" u="none" strike="noStrike">
                          <a:latin typeface="DepCentury Old Style"/>
                        </a:rPr>
                        <a:t>75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1" u="none" strike="noStrike">
                          <a:latin typeface="DepCentury Old Style"/>
                        </a:rPr>
                        <a:t>66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1" u="none" strike="noStrike">
                          <a:latin typeface="DepCentury Old Style"/>
                        </a:rPr>
                        <a:t>66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1" u="none" strike="noStrike">
                          <a:latin typeface="DepCentury Old Style"/>
                        </a:rPr>
                        <a:t>60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1" u="none" strike="noStrike">
                          <a:latin typeface="DepCentury Old Style"/>
                        </a:rPr>
                        <a:t>58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nb-NO" sz="1600" b="1" i="1" u="none" strike="noStrike" dirty="0">
                          <a:latin typeface="DepCentury Old Style"/>
                        </a:rPr>
                        <a:t>71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6303">
                        <a:alpha val="6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348538" y="450850"/>
            <a:ext cx="1795462" cy="5894388"/>
          </a:xfrm>
          <a:prstGeom prst="rect">
            <a:avLst/>
          </a:prstGeom>
          <a:solidFill>
            <a:srgbClr val="CFE3D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589838" cy="576064"/>
          </a:xfrm>
        </p:spPr>
        <p:txBody>
          <a:bodyPr/>
          <a:lstStyle/>
          <a:p>
            <a:r>
              <a:rPr lang="nb-NO" sz="2000" b="1" dirty="0" smtClean="0"/>
              <a:t>En melkeproduksjon tilpasset forbruket</a:t>
            </a:r>
            <a:endParaRPr lang="nb-NO" sz="2800" b="1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827584" y="1052736"/>
          <a:ext cx="8208911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Diagram 8"/>
          <p:cNvGraphicFramePr/>
          <p:nvPr/>
        </p:nvGraphicFramePr>
        <p:xfrm>
          <a:off x="4499992" y="3573016"/>
          <a:ext cx="4392488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MD-norsk flerfarget logo">
  <a:themeElements>
    <a:clrScheme name="LMD-norsk flerfarget log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MD-norsk flerfarget log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MD-norsk flerfarget log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MD-norsk flerfarget log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MD-norsk flerfarget log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MD-norsk flerfarget log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MD-norsk flerfarget log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MD-norsk flerfarget log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MD-norsk flerfarget log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LMD-norsk flerfarget logo</Template>
  <TotalTime>2062</TotalTime>
  <Words>583</Words>
  <Application>Microsoft Office PowerPoint</Application>
  <PresentationFormat>Skjermfremvisning (4:3)</PresentationFormat>
  <Paragraphs>150</Paragraphs>
  <Slides>10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LMD-norsk flerfarget logo</vt:lpstr>
      <vt:lpstr>Hva må den nye meldingen om landbruks- og matpolitikken inneholde?  den 6. oktober 2011</vt:lpstr>
      <vt:lpstr>Et eksempel - BU-midlenes bidrag til å utløse investeringer på melkebruk  Fordeling av BU-tilsagn til melkebruk fordelt på ulike størrelsesgrupper</vt:lpstr>
      <vt:lpstr>Er det bare de store som får BU-støtte? </vt:lpstr>
      <vt:lpstr>Inntektsutvikling i jordbruket, tall fra budsjettnemda Totalkalkylen for jordbruket, normalisert, inkl verdi av jordbruksfradraget</vt:lpstr>
      <vt:lpstr>Inntektsendring per årsverk iflg. referansebrukene inkl. verdi av jordbruksfraraget</vt:lpstr>
      <vt:lpstr>Utvikling i ulike resultatmål fra 2006 Ekskl. verdi av jordbruksfradraget (som kan legges til på alle linjer)</vt:lpstr>
      <vt:lpstr>Mål å dekke hjemmemarkedets etterspørsel innenfor de handelspolitiske rammer</vt:lpstr>
      <vt:lpstr>Øke produksjonen, så langt som mulig på norske ressurser</vt:lpstr>
      <vt:lpstr>En melkeproduksjon tilpasset forbruket</vt:lpstr>
      <vt:lpstr>Virkninger for jordbruket</vt:lpstr>
    </vt:vector>
  </TitlesOfParts>
  <Company>Departementenes Service Senter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Steinar Helgen</dc:creator>
  <cp:lastModifiedBy>Gunnar Syverud</cp:lastModifiedBy>
  <cp:revision>299</cp:revision>
  <dcterms:created xsi:type="dcterms:W3CDTF">2009-03-20T11:46:37Z</dcterms:created>
  <dcterms:modified xsi:type="dcterms:W3CDTF">2011-11-04T12:29:10Z</dcterms:modified>
</cp:coreProperties>
</file>